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3.xml" ContentType="application/vnd.openxmlformats-officedocument.theme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4.xml" ContentType="application/vnd.openxmlformats-officedocument.theme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87" r:id="rId2"/>
    <p:sldMasterId id="2147483714" r:id="rId3"/>
    <p:sldMasterId id="2147483726" r:id="rId4"/>
    <p:sldMasterId id="2147483740" r:id="rId5"/>
  </p:sldMasterIdLst>
  <p:notesMasterIdLst>
    <p:notesMasterId r:id="rId121"/>
  </p:notesMasterIdLst>
  <p:handoutMasterIdLst>
    <p:handoutMasterId r:id="rId122"/>
  </p:handoutMasterIdLst>
  <p:sldIdLst>
    <p:sldId id="567" r:id="rId6"/>
    <p:sldId id="355" r:id="rId7"/>
    <p:sldId id="356" r:id="rId8"/>
    <p:sldId id="359" r:id="rId9"/>
    <p:sldId id="367" r:id="rId10"/>
    <p:sldId id="360" r:id="rId11"/>
    <p:sldId id="371" r:id="rId12"/>
    <p:sldId id="363" r:id="rId13"/>
    <p:sldId id="417" r:id="rId14"/>
    <p:sldId id="374" r:id="rId15"/>
    <p:sldId id="375" r:id="rId16"/>
    <p:sldId id="423" r:id="rId17"/>
    <p:sldId id="416" r:id="rId18"/>
    <p:sldId id="424" r:id="rId19"/>
    <p:sldId id="421" r:id="rId20"/>
    <p:sldId id="422" r:id="rId21"/>
    <p:sldId id="418" r:id="rId22"/>
    <p:sldId id="420" r:id="rId23"/>
    <p:sldId id="436" r:id="rId24"/>
    <p:sldId id="410" r:id="rId25"/>
    <p:sldId id="411" r:id="rId26"/>
    <p:sldId id="412" r:id="rId27"/>
    <p:sldId id="413" r:id="rId28"/>
    <p:sldId id="414" r:id="rId29"/>
    <p:sldId id="425" r:id="rId30"/>
    <p:sldId id="426" r:id="rId31"/>
    <p:sldId id="427" r:id="rId32"/>
    <p:sldId id="428" r:id="rId33"/>
    <p:sldId id="429" r:id="rId34"/>
    <p:sldId id="430" r:id="rId35"/>
    <p:sldId id="431" r:id="rId36"/>
    <p:sldId id="432" r:id="rId37"/>
    <p:sldId id="433" r:id="rId38"/>
    <p:sldId id="434" r:id="rId39"/>
    <p:sldId id="435" r:id="rId40"/>
    <p:sldId id="438" r:id="rId41"/>
    <p:sldId id="439" r:id="rId42"/>
    <p:sldId id="440" r:id="rId43"/>
    <p:sldId id="442" r:id="rId44"/>
    <p:sldId id="443" r:id="rId45"/>
    <p:sldId id="444" r:id="rId46"/>
    <p:sldId id="584" r:id="rId47"/>
    <p:sldId id="601" r:id="rId48"/>
    <p:sldId id="600" r:id="rId49"/>
    <p:sldId id="602" r:id="rId50"/>
    <p:sldId id="592" r:id="rId51"/>
    <p:sldId id="605" r:id="rId52"/>
    <p:sldId id="593" r:id="rId53"/>
    <p:sldId id="594" r:id="rId54"/>
    <p:sldId id="595" r:id="rId55"/>
    <p:sldId id="596" r:id="rId56"/>
    <p:sldId id="597" r:id="rId57"/>
    <p:sldId id="598" r:id="rId58"/>
    <p:sldId id="606" r:id="rId59"/>
    <p:sldId id="599" r:id="rId60"/>
    <p:sldId id="465" r:id="rId61"/>
    <p:sldId id="446" r:id="rId62"/>
    <p:sldId id="448" r:id="rId63"/>
    <p:sldId id="452" r:id="rId64"/>
    <p:sldId id="453" r:id="rId65"/>
    <p:sldId id="459" r:id="rId66"/>
    <p:sldId id="451" r:id="rId67"/>
    <p:sldId id="467" r:id="rId68"/>
    <p:sldId id="468" r:id="rId69"/>
    <p:sldId id="469" r:id="rId70"/>
    <p:sldId id="470" r:id="rId71"/>
    <p:sldId id="472" r:id="rId72"/>
    <p:sldId id="568" r:id="rId73"/>
    <p:sldId id="569" r:id="rId74"/>
    <p:sldId id="570" r:id="rId75"/>
    <p:sldId id="571" r:id="rId76"/>
    <p:sldId id="572" r:id="rId77"/>
    <p:sldId id="573" r:id="rId78"/>
    <p:sldId id="480" r:id="rId79"/>
    <p:sldId id="481" r:id="rId80"/>
    <p:sldId id="482" r:id="rId81"/>
    <p:sldId id="483" r:id="rId82"/>
    <p:sldId id="484" r:id="rId83"/>
    <p:sldId id="485" r:id="rId84"/>
    <p:sldId id="486" r:id="rId85"/>
    <p:sldId id="487" r:id="rId86"/>
    <p:sldId id="488" r:id="rId87"/>
    <p:sldId id="489" r:id="rId88"/>
    <p:sldId id="490" r:id="rId89"/>
    <p:sldId id="491" r:id="rId90"/>
    <p:sldId id="492" r:id="rId91"/>
    <p:sldId id="574" r:id="rId92"/>
    <p:sldId id="510" r:id="rId93"/>
    <p:sldId id="511" r:id="rId94"/>
    <p:sldId id="576" r:id="rId95"/>
    <p:sldId id="577" r:id="rId96"/>
    <p:sldId id="512" r:id="rId97"/>
    <p:sldId id="514" r:id="rId98"/>
    <p:sldId id="515" r:id="rId99"/>
    <p:sldId id="520" r:id="rId100"/>
    <p:sldId id="466" r:id="rId101"/>
    <p:sldId id="538" r:id="rId102"/>
    <p:sldId id="539" r:id="rId103"/>
    <p:sldId id="540" r:id="rId104"/>
    <p:sldId id="541" r:id="rId105"/>
    <p:sldId id="542" r:id="rId106"/>
    <p:sldId id="543" r:id="rId107"/>
    <p:sldId id="544" r:id="rId108"/>
    <p:sldId id="581" r:id="rId109"/>
    <p:sldId id="552" r:id="rId110"/>
    <p:sldId id="545" r:id="rId111"/>
    <p:sldId id="554" r:id="rId112"/>
    <p:sldId id="555" r:id="rId113"/>
    <p:sldId id="556" r:id="rId114"/>
    <p:sldId id="557" r:id="rId115"/>
    <p:sldId id="559" r:id="rId116"/>
    <p:sldId id="560" r:id="rId117"/>
    <p:sldId id="561" r:id="rId118"/>
    <p:sldId id="579" r:id="rId119"/>
    <p:sldId id="580" r:id="rId120"/>
  </p:sldIdLst>
  <p:sldSz cx="9144000" cy="6858000" type="screen4x3"/>
  <p:notesSz cx="7104063" cy="10234613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01F4"/>
    <a:srgbClr val="A730AF"/>
    <a:srgbClr val="FFFFFF"/>
    <a:srgbClr val="D16309"/>
    <a:srgbClr val="305480"/>
    <a:srgbClr val="376092"/>
    <a:srgbClr val="A14D07"/>
    <a:srgbClr val="DB6BDB"/>
    <a:srgbClr val="F1D52F"/>
    <a:srgbClr val="C5D5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6D9F66E-5EB9-4882-86FB-DCBF35E3C3E4}" styleName="中度样式 4 - 强调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22838BEF-8BB2-4498-84A7-C5851F593DF1}" styleName="中度样式 4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68D230F3-CF80-4859-8CE7-A43EE81993B5}" styleName="浅色样式 1 - 强调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46F890A9-2807-4EBB-B81D-B2AA78EC7F39}" styleName="深色样式 2 - 强调 5/强调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F2DE63D5-997A-4646-A377-4702673A728D}" styleName="浅色样式 2 - 强调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77" autoAdjust="0"/>
    <p:restoredTop sz="94660"/>
  </p:normalViewPr>
  <p:slideViewPr>
    <p:cSldViewPr>
      <p:cViewPr varScale="1">
        <p:scale>
          <a:sx n="110" d="100"/>
          <a:sy n="110" d="100"/>
        </p:scale>
        <p:origin x="1566" y="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0" d="100"/>
          <a:sy n="50" d="100"/>
        </p:scale>
        <p:origin x="1976" y="4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117" Type="http://schemas.openxmlformats.org/officeDocument/2006/relationships/slide" Target="slides/slide112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slide" Target="slides/slide79.xml"/><Relationship Id="rId89" Type="http://schemas.openxmlformats.org/officeDocument/2006/relationships/slide" Target="slides/slide84.xml"/><Relationship Id="rId112" Type="http://schemas.openxmlformats.org/officeDocument/2006/relationships/slide" Target="slides/slide107.xml"/><Relationship Id="rId16" Type="http://schemas.openxmlformats.org/officeDocument/2006/relationships/slide" Target="slides/slide11.xml"/><Relationship Id="rId107" Type="http://schemas.openxmlformats.org/officeDocument/2006/relationships/slide" Target="slides/slide102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102" Type="http://schemas.openxmlformats.org/officeDocument/2006/relationships/slide" Target="slides/slide97.xml"/><Relationship Id="rId123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85.xml"/><Relationship Id="rId95" Type="http://schemas.openxmlformats.org/officeDocument/2006/relationships/slide" Target="slides/slide90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113" Type="http://schemas.openxmlformats.org/officeDocument/2006/relationships/slide" Target="slides/slide108.xml"/><Relationship Id="rId118" Type="http://schemas.openxmlformats.org/officeDocument/2006/relationships/slide" Target="slides/slide113.xml"/><Relationship Id="rId80" Type="http://schemas.openxmlformats.org/officeDocument/2006/relationships/slide" Target="slides/slide75.xml"/><Relationship Id="rId85" Type="http://schemas.openxmlformats.org/officeDocument/2006/relationships/slide" Target="slides/slide80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59" Type="http://schemas.openxmlformats.org/officeDocument/2006/relationships/slide" Target="slides/slide54.xml"/><Relationship Id="rId103" Type="http://schemas.openxmlformats.org/officeDocument/2006/relationships/slide" Target="slides/slide98.xml"/><Relationship Id="rId108" Type="http://schemas.openxmlformats.org/officeDocument/2006/relationships/slide" Target="slides/slide103.xml"/><Relationship Id="rId124" Type="http://schemas.openxmlformats.org/officeDocument/2006/relationships/viewProps" Target="viewProps.xml"/><Relationship Id="rId54" Type="http://schemas.openxmlformats.org/officeDocument/2006/relationships/slide" Target="slides/slide49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91" Type="http://schemas.openxmlformats.org/officeDocument/2006/relationships/slide" Target="slides/slide86.xml"/><Relationship Id="rId96" Type="http://schemas.openxmlformats.org/officeDocument/2006/relationships/slide" Target="slides/slide9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49" Type="http://schemas.openxmlformats.org/officeDocument/2006/relationships/slide" Target="slides/slide44.xml"/><Relationship Id="rId114" Type="http://schemas.openxmlformats.org/officeDocument/2006/relationships/slide" Target="slides/slide109.xml"/><Relationship Id="rId119" Type="http://schemas.openxmlformats.org/officeDocument/2006/relationships/slide" Target="slides/slide114.xml"/><Relationship Id="rId44" Type="http://schemas.openxmlformats.org/officeDocument/2006/relationships/slide" Target="slides/slide39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109" Type="http://schemas.openxmlformats.org/officeDocument/2006/relationships/slide" Target="slides/slide10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97" Type="http://schemas.openxmlformats.org/officeDocument/2006/relationships/slide" Target="slides/slide92.xml"/><Relationship Id="rId104" Type="http://schemas.openxmlformats.org/officeDocument/2006/relationships/slide" Target="slides/slide99.xml"/><Relationship Id="rId120" Type="http://schemas.openxmlformats.org/officeDocument/2006/relationships/slide" Target="slides/slide115.xml"/><Relationship Id="rId125" Type="http://schemas.openxmlformats.org/officeDocument/2006/relationships/theme" Target="theme/theme1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slide" Target="slides/slide87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slide" Target="slides/slide82.xml"/><Relationship Id="rId110" Type="http://schemas.openxmlformats.org/officeDocument/2006/relationships/slide" Target="slides/slide105.xml"/><Relationship Id="rId115" Type="http://schemas.openxmlformats.org/officeDocument/2006/relationships/slide" Target="slides/slide110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slide" Target="slides/slide72.xml"/><Relationship Id="rId100" Type="http://schemas.openxmlformats.org/officeDocument/2006/relationships/slide" Target="slides/slide95.xml"/><Relationship Id="rId105" Type="http://schemas.openxmlformats.org/officeDocument/2006/relationships/slide" Target="slides/slide100.xml"/><Relationship Id="rId126" Type="http://schemas.openxmlformats.org/officeDocument/2006/relationships/tableStyles" Target="tableStyles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93" Type="http://schemas.openxmlformats.org/officeDocument/2006/relationships/slide" Target="slides/slide88.xml"/><Relationship Id="rId98" Type="http://schemas.openxmlformats.org/officeDocument/2006/relationships/slide" Target="slides/slide93.xml"/><Relationship Id="rId121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0.xml"/><Relationship Id="rId46" Type="http://schemas.openxmlformats.org/officeDocument/2006/relationships/slide" Target="slides/slide41.xml"/><Relationship Id="rId67" Type="http://schemas.openxmlformats.org/officeDocument/2006/relationships/slide" Target="slides/slide62.xml"/><Relationship Id="rId116" Type="http://schemas.openxmlformats.org/officeDocument/2006/relationships/slide" Target="slides/slide11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62" Type="http://schemas.openxmlformats.org/officeDocument/2006/relationships/slide" Target="slides/slide57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111" Type="http://schemas.openxmlformats.org/officeDocument/2006/relationships/slide" Target="slides/slide106.xml"/><Relationship Id="rId15" Type="http://schemas.openxmlformats.org/officeDocument/2006/relationships/slide" Target="slides/slide10.xml"/><Relationship Id="rId36" Type="http://schemas.openxmlformats.org/officeDocument/2006/relationships/slide" Target="slides/slide31.xml"/><Relationship Id="rId57" Type="http://schemas.openxmlformats.org/officeDocument/2006/relationships/slide" Target="slides/slide52.xml"/><Relationship Id="rId106" Type="http://schemas.openxmlformats.org/officeDocument/2006/relationships/slide" Target="slides/slide101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52" Type="http://schemas.openxmlformats.org/officeDocument/2006/relationships/slide" Target="slides/slide47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94" Type="http://schemas.openxmlformats.org/officeDocument/2006/relationships/slide" Target="slides/slide89.xml"/><Relationship Id="rId99" Type="http://schemas.openxmlformats.org/officeDocument/2006/relationships/slide" Target="slides/slide94.xml"/><Relationship Id="rId101" Type="http://schemas.openxmlformats.org/officeDocument/2006/relationships/slide" Target="slides/slide96.xml"/><Relationship Id="rId122" Type="http://schemas.openxmlformats.org/officeDocument/2006/relationships/handoutMaster" Target="handoutMasters/handout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w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w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.emf"/></Relationships>
</file>

<file path=ppt/drawings/_rels/vmlDrawing17.vml.rels><?xml version="1.0" encoding="UTF-8" standalone="yes"?>
<Relationships xmlns="http://schemas.openxmlformats.org/package/2006/relationships"><Relationship Id="rId2" Type="http://schemas.openxmlformats.org/officeDocument/2006/relationships/image" Target="../media/image47.wmf"/><Relationship Id="rId1" Type="http://schemas.openxmlformats.org/officeDocument/2006/relationships/image" Target="../media/image46.wmf"/></Relationships>
</file>

<file path=ppt/drawings/_rels/vmlDrawing18.vml.rels><?xml version="1.0" encoding="UTF-8" standalone="yes"?>
<Relationships xmlns="http://schemas.openxmlformats.org/package/2006/relationships"><Relationship Id="rId3" Type="http://schemas.openxmlformats.org/officeDocument/2006/relationships/image" Target="../media/image50.wmf"/><Relationship Id="rId7" Type="http://schemas.openxmlformats.org/officeDocument/2006/relationships/image" Target="../media/image54.wmf"/><Relationship Id="rId2" Type="http://schemas.openxmlformats.org/officeDocument/2006/relationships/image" Target="../media/image49.wmf"/><Relationship Id="rId1" Type="http://schemas.openxmlformats.org/officeDocument/2006/relationships/image" Target="../media/image48.emf"/><Relationship Id="rId6" Type="http://schemas.openxmlformats.org/officeDocument/2006/relationships/image" Target="../media/image53.wmf"/><Relationship Id="rId5" Type="http://schemas.openxmlformats.org/officeDocument/2006/relationships/image" Target="../media/image52.emf"/><Relationship Id="rId4" Type="http://schemas.openxmlformats.org/officeDocument/2006/relationships/image" Target="../media/image51.w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70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w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79.w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0.e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90.w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92.e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93.e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94.e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95.emf"/></Relationships>
</file>

<file path=ppt/drawings/_rels/vmlDrawing27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image" Target="../media/image100.png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3.e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4.e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27.wmf"/><Relationship Id="rId2" Type="http://schemas.openxmlformats.org/officeDocument/2006/relationships/image" Target="../media/image26.wmf"/><Relationship Id="rId1" Type="http://schemas.openxmlformats.org/officeDocument/2006/relationships/image" Target="../media/image25.wmf"/></Relationships>
</file>

<file path=ppt/drawings/_rels/vmlDrawing30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wmf"/><Relationship Id="rId2" Type="http://schemas.openxmlformats.org/officeDocument/2006/relationships/image" Target="../media/image106.wmf"/><Relationship Id="rId1" Type="http://schemas.openxmlformats.org/officeDocument/2006/relationships/image" Target="../media/image105.wmf"/><Relationship Id="rId4" Type="http://schemas.openxmlformats.org/officeDocument/2006/relationships/image" Target="../media/image104.emf"/></Relationships>
</file>

<file path=ppt/drawings/_rels/vmlDrawing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4.emf"/></Relationships>
</file>

<file path=ppt/drawings/_rels/vmlDrawing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8.emf"/></Relationships>
</file>

<file path=ppt/drawings/_rels/vmlDrawing3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9.wmf"/></Relationships>
</file>

<file path=ppt/drawings/_rels/vmlDrawing3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0.wmf"/></Relationships>
</file>

<file path=ppt/drawings/_rels/vmlDrawing35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emf"/><Relationship Id="rId1" Type="http://schemas.openxmlformats.org/officeDocument/2006/relationships/image" Target="../media/image111.emf"/></Relationships>
</file>

<file path=ppt/drawings/_rels/vmlDrawing3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wmf"/><Relationship Id="rId2" Type="http://schemas.openxmlformats.org/officeDocument/2006/relationships/image" Target="../media/image114.wmf"/><Relationship Id="rId1" Type="http://schemas.openxmlformats.org/officeDocument/2006/relationships/image" Target="../media/image113.wmf"/></Relationships>
</file>

<file path=ppt/drawings/_rels/vmlDrawing3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6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29.wmf"/><Relationship Id="rId1" Type="http://schemas.openxmlformats.org/officeDocument/2006/relationships/image" Target="../media/image28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32.wmf"/><Relationship Id="rId2" Type="http://schemas.openxmlformats.org/officeDocument/2006/relationships/image" Target="../media/image31.wmf"/><Relationship Id="rId1" Type="http://schemas.openxmlformats.org/officeDocument/2006/relationships/image" Target="../media/image30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35.wmf"/><Relationship Id="rId2" Type="http://schemas.openxmlformats.org/officeDocument/2006/relationships/image" Target="../media/image34.wmf"/><Relationship Id="rId1" Type="http://schemas.openxmlformats.org/officeDocument/2006/relationships/image" Target="../media/image33.wmf"/><Relationship Id="rId4" Type="http://schemas.openxmlformats.org/officeDocument/2006/relationships/image" Target="../media/image36.w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38.wmf"/><Relationship Id="rId1" Type="http://schemas.openxmlformats.org/officeDocument/2006/relationships/image" Target="../media/image37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992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/>
            </a:lvl1pPr>
          </a:lstStyle>
          <a:p>
            <a:fld id="{6A831EFC-1085-4BBD-8CF0-253AD77DA1C9}" type="datetimeFigureOut">
              <a:rPr lang="zh-CN" altLang="en-US" smtClean="0"/>
              <a:t>2022/8/21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992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/>
            </a:lvl1pPr>
          </a:lstStyle>
          <a:p>
            <a:fld id="{798B6C5C-F4CB-417D-8EEA-5F91570BD69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30352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1731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3992" y="0"/>
            <a:ext cx="3078427" cy="511731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/>
            </a:lvl1pPr>
          </a:lstStyle>
          <a:p>
            <a:fld id="{E73815B1-37A2-4EA6-81FE-624E3679883E}" type="datetimeFigureOut">
              <a:rPr lang="zh-CN" altLang="en-US" smtClean="0"/>
              <a:t>2022/8/21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995363" y="768350"/>
            <a:ext cx="5113337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75" tIns="49538" rIns="99075" bIns="49538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0407" y="4861441"/>
            <a:ext cx="5683250" cy="4605576"/>
          </a:xfrm>
          <a:prstGeom prst="rect">
            <a:avLst/>
          </a:prstGeom>
        </p:spPr>
        <p:txBody>
          <a:bodyPr vert="horz" lIns="99075" tIns="49538" rIns="99075" bIns="49538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8427" cy="511731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3992" y="9721106"/>
            <a:ext cx="3078427" cy="511731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/>
            </a:lvl1pPr>
          </a:lstStyle>
          <a:p>
            <a:fld id="{F1D29A34-8D9A-49B0-86D8-8BBB6980986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1713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09674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804986" indent="-309610" defTabSz="1009674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238441" indent="-247688" defTabSz="1009674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733817" indent="-247688" defTabSz="1009674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229193" indent="-247688" defTabSz="1009674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724569" indent="-247688" defTabSz="1009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3219945" indent="-247688" defTabSz="1009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715322" indent="-247688" defTabSz="1009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4210698" indent="-247688" defTabSz="1009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960E95EF-1B09-45B8-B088-F4D8BE6781CB}" type="slidenum">
              <a:rPr lang="zh-CN" altLang="en-US">
                <a:latin typeface="Times New Roman" panose="02020603050405020304" pitchFamily="18" charset="0"/>
              </a:rPr>
              <a:pPr/>
              <a:t>12</a:t>
            </a:fld>
            <a:endParaRPr lang="en-US" altLang="zh-CN">
              <a:latin typeface="Times New Roman" panose="02020603050405020304" pitchFamily="18" charset="0"/>
            </a:endParaRPr>
          </a:p>
        </p:txBody>
      </p:sp>
      <p:sp>
        <p:nvSpPr>
          <p:cNvPr id="1280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63613" y="787400"/>
            <a:ext cx="5181600" cy="3887788"/>
          </a:xfrm>
          <a:ln w="12700" cap="flat">
            <a:solidFill>
              <a:schemeClr val="tx1"/>
            </a:solidFill>
          </a:ln>
        </p:spPr>
      </p:sp>
      <p:sp>
        <p:nvSpPr>
          <p:cNvPr id="1280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7209" y="4943176"/>
            <a:ext cx="5209646" cy="468375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4642" tIns="47320" rIns="94642" bIns="47320"/>
          <a:lstStyle/>
          <a:p>
            <a:endParaRPr lang="zh-CN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05254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0913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defTabSz="950913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defTabSz="950913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defTabSz="950913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defTabSz="950913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defTabSz="9509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defTabSz="9509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defTabSz="9509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defTabSz="9509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fld id="{B1E4402D-DC39-4D26-A88C-D4E3BCDEAF78}" type="slidenum">
              <a:rPr lang="en-US" altLang="zh-CN" sz="1300">
                <a:latin typeface="Times New Roman" panose="02020603050405020304" pitchFamily="18" charset="0"/>
                <a:ea typeface="MS PGothic" panose="020B0600070205080204" pitchFamily="34" charset="-128"/>
              </a:rPr>
              <a:pPr/>
              <a:t>52</a:t>
            </a:fld>
            <a:endParaRPr lang="en-US" altLang="zh-CN" sz="1300"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  <p:sp>
        <p:nvSpPr>
          <p:cNvPr id="686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20038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0913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defTabSz="950913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defTabSz="950913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defTabSz="950913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defTabSz="950913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defTabSz="9509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defTabSz="9509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defTabSz="9509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defTabSz="9509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fld id="{781AD585-50A5-4F18-8634-3124BCA83E84}" type="slidenum">
              <a:rPr lang="en-US" altLang="zh-CN" sz="1300">
                <a:latin typeface="Times New Roman" panose="02020603050405020304" pitchFamily="18" charset="0"/>
                <a:ea typeface="MS PGothic" panose="020B0600070205080204" pitchFamily="34" charset="-128"/>
              </a:rPr>
              <a:pPr/>
              <a:t>53</a:t>
            </a:fld>
            <a:endParaRPr lang="en-US" altLang="zh-CN" sz="1300"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  <p:sp>
        <p:nvSpPr>
          <p:cNvPr id="69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78644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815975"/>
            <a:ext cx="5346700" cy="4011613"/>
          </a:xfrm>
          <a:ln/>
        </p:spPr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42701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815975"/>
            <a:ext cx="5346700" cy="4011613"/>
          </a:xfrm>
          <a:ln/>
        </p:spPr>
      </p:sp>
      <p:sp>
        <p:nvSpPr>
          <p:cNvPr id="747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90969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815975"/>
            <a:ext cx="5346700" cy="4011613"/>
          </a:xfrm>
          <a:ln/>
        </p:spPr>
      </p:sp>
      <p:sp>
        <p:nvSpPr>
          <p:cNvPr id="7885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07106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815975"/>
            <a:ext cx="5346700" cy="4011613"/>
          </a:xfrm>
          <a:ln/>
        </p:spPr>
      </p:sp>
      <p:sp>
        <p:nvSpPr>
          <p:cNvPr id="798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19579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815975"/>
            <a:ext cx="5346700" cy="4011613"/>
          </a:xfrm>
          <a:ln/>
        </p:spPr>
      </p:sp>
      <p:sp>
        <p:nvSpPr>
          <p:cNvPr id="860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57543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815975"/>
            <a:ext cx="5346700" cy="4011613"/>
          </a:xfrm>
          <a:ln/>
        </p:spPr>
      </p:sp>
      <p:sp>
        <p:nvSpPr>
          <p:cNvPr id="778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075352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815975"/>
            <a:ext cx="5346700" cy="4011613"/>
          </a:xfrm>
          <a:ln/>
        </p:spPr>
      </p:sp>
      <p:sp>
        <p:nvSpPr>
          <p:cNvPr id="7680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93568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815975"/>
            <a:ext cx="5346700" cy="4011613"/>
          </a:xfrm>
          <a:ln/>
        </p:spPr>
      </p:sp>
      <p:sp>
        <p:nvSpPr>
          <p:cNvPr id="778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23736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09674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804986" indent="-309610" defTabSz="1009674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238441" indent="-247688" defTabSz="1009674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733817" indent="-247688" defTabSz="1009674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229193" indent="-247688" defTabSz="1009674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724569" indent="-247688" defTabSz="1009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3219945" indent="-247688" defTabSz="1009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715322" indent="-247688" defTabSz="1009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4210698" indent="-247688" defTabSz="1009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202FA0CA-B5D9-47B5-A229-6256573B3588}" type="slidenum">
              <a:rPr lang="zh-CN" altLang="en-US">
                <a:latin typeface="Times New Roman" panose="02020603050405020304" pitchFamily="18" charset="0"/>
              </a:rPr>
              <a:pPr/>
              <a:t>36</a:t>
            </a:fld>
            <a:endParaRPr lang="en-US" altLang="zh-CN">
              <a:latin typeface="Times New Roman" panose="02020603050405020304" pitchFamily="18" charset="0"/>
            </a:endParaRPr>
          </a:p>
        </p:txBody>
      </p:sp>
      <p:sp>
        <p:nvSpPr>
          <p:cNvPr id="139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65200" y="787400"/>
            <a:ext cx="5181600" cy="3887788"/>
          </a:xfrm>
          <a:ln w="12700" cap="flat">
            <a:solidFill>
              <a:schemeClr val="tx1"/>
            </a:solidFill>
          </a:ln>
        </p:spPr>
      </p:sp>
      <p:sp>
        <p:nvSpPr>
          <p:cNvPr id="13926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7209" y="4944953"/>
            <a:ext cx="5209646" cy="468198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060" tIns="46530" rIns="93060" bIns="46530"/>
          <a:lstStyle/>
          <a:p>
            <a:endParaRPr lang="zh-CN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996462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815975"/>
            <a:ext cx="5346700" cy="4011613"/>
          </a:xfrm>
          <a:ln/>
        </p:spPr>
      </p:sp>
      <p:sp>
        <p:nvSpPr>
          <p:cNvPr id="7885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162597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815975"/>
            <a:ext cx="5346700" cy="4011613"/>
          </a:xfrm>
          <a:ln/>
        </p:spPr>
      </p:sp>
      <p:sp>
        <p:nvSpPr>
          <p:cNvPr id="798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214470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815975"/>
            <a:ext cx="5346700" cy="4011613"/>
          </a:xfrm>
          <a:ln/>
        </p:spPr>
      </p:sp>
      <p:sp>
        <p:nvSpPr>
          <p:cNvPr id="8089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633790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815975"/>
            <a:ext cx="5346700" cy="4011613"/>
          </a:xfrm>
          <a:ln/>
        </p:spPr>
      </p:sp>
      <p:sp>
        <p:nvSpPr>
          <p:cNvPr id="819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282643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815975"/>
            <a:ext cx="5346700" cy="4011613"/>
          </a:xfrm>
          <a:ln/>
        </p:spPr>
      </p:sp>
      <p:sp>
        <p:nvSpPr>
          <p:cNvPr id="829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278469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815975"/>
            <a:ext cx="5346700" cy="4011613"/>
          </a:xfrm>
          <a:ln/>
        </p:spPr>
      </p:sp>
      <p:sp>
        <p:nvSpPr>
          <p:cNvPr id="8397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07324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815975"/>
            <a:ext cx="5346700" cy="4011613"/>
          </a:xfrm>
          <a:ln/>
        </p:spPr>
      </p:sp>
      <p:sp>
        <p:nvSpPr>
          <p:cNvPr id="849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290125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815975"/>
            <a:ext cx="5346700" cy="4011613"/>
          </a:xfrm>
          <a:ln/>
        </p:spPr>
      </p:sp>
      <p:sp>
        <p:nvSpPr>
          <p:cNvPr id="860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915045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815975"/>
            <a:ext cx="5346700" cy="4011613"/>
          </a:xfrm>
          <a:ln/>
        </p:spPr>
      </p:sp>
      <p:sp>
        <p:nvSpPr>
          <p:cNvPr id="870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52657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815975"/>
            <a:ext cx="5346700" cy="4011613"/>
          </a:xfrm>
          <a:ln/>
        </p:spPr>
      </p:sp>
      <p:sp>
        <p:nvSpPr>
          <p:cNvPr id="880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50877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09674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804986" indent="-309610" defTabSz="1009674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238441" indent="-247688" defTabSz="1009674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733817" indent="-247688" defTabSz="1009674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229193" indent="-247688" defTabSz="1009674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724569" indent="-247688" defTabSz="1009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3219945" indent="-247688" defTabSz="1009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715322" indent="-247688" defTabSz="1009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4210698" indent="-247688" defTabSz="100967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2584719C-2C0E-43A5-AD71-A3ED2C3AB01F}" type="slidenum">
              <a:rPr lang="zh-CN" altLang="en-US">
                <a:latin typeface="Times New Roman" panose="02020603050405020304" pitchFamily="18" charset="0"/>
              </a:rPr>
              <a:pPr/>
              <a:t>37</a:t>
            </a:fld>
            <a:endParaRPr lang="en-US" altLang="zh-CN">
              <a:latin typeface="Times New Roman" panose="02020603050405020304" pitchFamily="18" charset="0"/>
            </a:endParaRPr>
          </a:p>
        </p:txBody>
      </p:sp>
      <p:sp>
        <p:nvSpPr>
          <p:cNvPr id="140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65200" y="787400"/>
            <a:ext cx="5181600" cy="3887788"/>
          </a:xfrm>
          <a:ln w="12700" cap="flat">
            <a:solidFill>
              <a:schemeClr val="tx1"/>
            </a:solidFill>
          </a:ln>
        </p:spPr>
      </p:sp>
      <p:sp>
        <p:nvSpPr>
          <p:cNvPr id="1402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7209" y="4944953"/>
            <a:ext cx="5209646" cy="468198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060" tIns="46530" rIns="93060" bIns="46530"/>
          <a:lstStyle/>
          <a:p>
            <a:endParaRPr lang="zh-CN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269547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815975"/>
            <a:ext cx="5346700" cy="4011613"/>
          </a:xfrm>
          <a:ln/>
        </p:spPr>
      </p:sp>
      <p:sp>
        <p:nvSpPr>
          <p:cNvPr id="8909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146953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815975"/>
            <a:ext cx="5346700" cy="4011613"/>
          </a:xfrm>
          <a:ln/>
        </p:spPr>
      </p:sp>
      <p:sp>
        <p:nvSpPr>
          <p:cNvPr id="9011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148557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815975"/>
            <a:ext cx="5346700" cy="4011613"/>
          </a:xfrm>
          <a:ln/>
        </p:spPr>
      </p:sp>
      <p:sp>
        <p:nvSpPr>
          <p:cNvPr id="911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733335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815975"/>
            <a:ext cx="5346700" cy="4011613"/>
          </a:xfrm>
          <a:ln/>
        </p:spPr>
      </p:sp>
      <p:sp>
        <p:nvSpPr>
          <p:cNvPr id="921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397559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815975"/>
            <a:ext cx="5346700" cy="4011613"/>
          </a:xfrm>
          <a:ln/>
        </p:spPr>
      </p:sp>
      <p:sp>
        <p:nvSpPr>
          <p:cNvPr id="931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785015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815975"/>
            <a:ext cx="5346700" cy="4011613"/>
          </a:xfrm>
          <a:ln/>
        </p:spPr>
      </p:sp>
      <p:sp>
        <p:nvSpPr>
          <p:cNvPr id="942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03063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815975"/>
            <a:ext cx="5346700" cy="4011613"/>
          </a:xfrm>
          <a:ln/>
        </p:spPr>
      </p:sp>
      <p:sp>
        <p:nvSpPr>
          <p:cNvPr id="952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698874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815975"/>
            <a:ext cx="5346700" cy="4011613"/>
          </a:xfrm>
          <a:ln/>
        </p:spPr>
      </p:sp>
      <p:sp>
        <p:nvSpPr>
          <p:cNvPr id="1136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703271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815975"/>
            <a:ext cx="5346700" cy="4011613"/>
          </a:xfrm>
          <a:ln/>
        </p:spPr>
      </p:sp>
      <p:sp>
        <p:nvSpPr>
          <p:cNvPr id="11469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208431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815975"/>
            <a:ext cx="5346700" cy="4011613"/>
          </a:xfrm>
          <a:ln/>
        </p:spPr>
      </p:sp>
      <p:sp>
        <p:nvSpPr>
          <p:cNvPr id="11571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09964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09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509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509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509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509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50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50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50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50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5BF0FBAB-A2A5-47A5-9F5E-E48D6134A149}" type="slidenum">
              <a:rPr lang="en-US" altLang="zh-CN" sz="1300">
                <a:solidFill>
                  <a:srgbClr val="000000"/>
                </a:solidFill>
                <a:latin typeface="Times New Roman" panose="02020603050405020304" pitchFamily="18" charset="0"/>
              </a:rPr>
              <a:pPr eaLnBrk="1" hangingPunct="1"/>
              <a:t>45</a:t>
            </a:fld>
            <a:endParaRPr lang="en-US" altLang="zh-CN" sz="13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81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91119590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815975"/>
            <a:ext cx="5346700" cy="4011613"/>
          </a:xfrm>
          <a:ln/>
        </p:spPr>
      </p:sp>
      <p:sp>
        <p:nvSpPr>
          <p:cNvPr id="1177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267249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815975"/>
            <a:ext cx="5346700" cy="4011613"/>
          </a:xfrm>
          <a:ln/>
        </p:spPr>
      </p:sp>
      <p:sp>
        <p:nvSpPr>
          <p:cNvPr id="1187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607540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815975"/>
            <a:ext cx="5346700" cy="4011613"/>
          </a:xfrm>
          <a:ln/>
        </p:spPr>
      </p:sp>
      <p:sp>
        <p:nvSpPr>
          <p:cNvPr id="12390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409372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3313" y="806450"/>
            <a:ext cx="5372100" cy="4029075"/>
          </a:xfrm>
          <a:ln/>
        </p:spPr>
      </p:sp>
      <p:sp>
        <p:nvSpPr>
          <p:cNvPr id="716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11343" y="5104870"/>
            <a:ext cx="5554983" cy="4834788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8813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09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509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509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509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509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50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50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50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509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0B7A63CC-A9DF-4F96-A962-1223C90F4700}" type="slidenum">
              <a:rPr lang="en-US" altLang="zh-CN" sz="1300">
                <a:latin typeface="Times New Roman" panose="02020603050405020304" pitchFamily="18" charset="0"/>
              </a:rPr>
              <a:pPr eaLnBrk="1" hangingPunct="1"/>
              <a:t>47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276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4737008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0913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defTabSz="950913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defTabSz="950913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defTabSz="950913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defTabSz="950913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defTabSz="9509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defTabSz="9509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defTabSz="9509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defTabSz="9509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fld id="{712B64C6-654C-4EE6-B11D-7C98BBDA5503}" type="slidenum">
              <a:rPr lang="en-US" altLang="zh-CN" sz="1300">
                <a:latin typeface="Times New Roman" panose="02020603050405020304" pitchFamily="18" charset="0"/>
                <a:ea typeface="MS PGothic" panose="020B0600070205080204" pitchFamily="34" charset="-128"/>
              </a:rPr>
              <a:pPr/>
              <a:t>48</a:t>
            </a:fld>
            <a:endParaRPr lang="en-US" altLang="zh-CN" sz="1300"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75371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0913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defTabSz="950913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defTabSz="950913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defTabSz="950913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defTabSz="950913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defTabSz="9509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defTabSz="9509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defTabSz="9509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defTabSz="9509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fld id="{C7DC1040-7BEE-443E-825A-9710F0359C96}" type="slidenum">
              <a:rPr lang="en-US" altLang="zh-CN" sz="1300">
                <a:latin typeface="Times New Roman" panose="02020603050405020304" pitchFamily="18" charset="0"/>
                <a:ea typeface="MS PGothic" panose="020B0600070205080204" pitchFamily="34" charset="-128"/>
              </a:rPr>
              <a:pPr/>
              <a:t>49</a:t>
            </a:fld>
            <a:endParaRPr lang="en-US" altLang="zh-CN" sz="1300"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70192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0913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defTabSz="950913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defTabSz="950913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defTabSz="950913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defTabSz="950913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defTabSz="9509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defTabSz="9509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defTabSz="9509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defTabSz="9509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fld id="{3D4435D7-721D-482E-BFCB-15CB7672C7A7}" type="slidenum">
              <a:rPr lang="en-US" altLang="zh-CN" sz="1300">
                <a:latin typeface="Times New Roman" panose="02020603050405020304" pitchFamily="18" charset="0"/>
                <a:ea typeface="MS PGothic" panose="020B0600070205080204" pitchFamily="34" charset="-128"/>
              </a:rPr>
              <a:pPr/>
              <a:t>50</a:t>
            </a:fld>
            <a:endParaRPr lang="en-US" altLang="zh-CN" sz="1300"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88936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0913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defTabSz="950913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defTabSz="950913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defTabSz="950913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defTabSz="950913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defTabSz="9509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defTabSz="9509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defTabSz="9509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defTabSz="9509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fld id="{2A8572BC-00E0-42A6-94CF-71B1CDD1B334}" type="slidenum">
              <a:rPr lang="en-US" altLang="zh-CN" sz="1300">
                <a:latin typeface="Times New Roman" panose="02020603050405020304" pitchFamily="18" charset="0"/>
                <a:ea typeface="MS PGothic" panose="020B0600070205080204" pitchFamily="34" charset="-128"/>
              </a:rPr>
              <a:pPr/>
              <a:t>51</a:t>
            </a:fld>
            <a:endParaRPr lang="en-US" altLang="zh-CN" sz="1300"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92832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1928802"/>
            <a:ext cx="9144000" cy="2928958"/>
          </a:xfrm>
          <a:prstGeom prst="rect">
            <a:avLst/>
          </a:prstGeom>
          <a:solidFill>
            <a:srgbClr val="3054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 descr="TEST.gi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85720" y="357166"/>
            <a:ext cx="4286280" cy="1034515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2500298" y="5429264"/>
            <a:ext cx="50720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1">
                    <a:lumMod val="75000"/>
                  </a:schemeClr>
                </a:solidFill>
              </a:rPr>
              <a:t>Data Mining Lab, </a:t>
            </a:r>
          </a:p>
          <a:p>
            <a:r>
              <a:rPr lang="en-US" altLang="zh-CN" dirty="0">
                <a:solidFill>
                  <a:schemeClr val="accent1">
                    <a:lumMod val="75000"/>
                  </a:schemeClr>
                </a:solidFill>
              </a:rPr>
              <a:t>Big Data Research Center, UESTC</a:t>
            </a:r>
          </a:p>
          <a:p>
            <a:r>
              <a:rPr lang="en-US" altLang="zh-CN" dirty="0">
                <a:solidFill>
                  <a:schemeClr val="accent1">
                    <a:lumMod val="75000"/>
                  </a:schemeClr>
                </a:solidFill>
              </a:rPr>
              <a:t>Email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</a:rPr>
              <a:t>：</a:t>
            </a:r>
            <a:r>
              <a:rPr lang="en-US" altLang="zh-CN" dirty="0">
                <a:solidFill>
                  <a:schemeClr val="accent1">
                    <a:lumMod val="75000"/>
                  </a:schemeClr>
                </a:solidFill>
              </a:rPr>
              <a:t>junming.shao@email.com</a:t>
            </a:r>
          </a:p>
        </p:txBody>
      </p:sp>
      <p:pic>
        <p:nvPicPr>
          <p:cNvPr id="11" name="Picture 2" descr="http://portal.uestc.edu.cn/login/images/login_11.jpg"/>
          <p:cNvPicPr>
            <a:picLocks noChangeAspect="1" noChangeArrowheads="1"/>
          </p:cNvPicPr>
          <p:nvPr userDrawn="1"/>
        </p:nvPicPr>
        <p:blipFill>
          <a:blip r:embed="rId3">
            <a:lum bright="18000" contrast="2000"/>
          </a:blip>
          <a:srcRect/>
          <a:stretch>
            <a:fillRect/>
          </a:stretch>
        </p:blipFill>
        <p:spPr bwMode="auto">
          <a:xfrm>
            <a:off x="5572132" y="357166"/>
            <a:ext cx="3286148" cy="1258126"/>
          </a:xfrm>
          <a:prstGeom prst="rect">
            <a:avLst/>
          </a:prstGeom>
          <a:noFill/>
        </p:spPr>
      </p:pic>
      <p:grpSp>
        <p:nvGrpSpPr>
          <p:cNvPr id="12" name="组合 11"/>
          <p:cNvGrpSpPr/>
          <p:nvPr userDrawn="1"/>
        </p:nvGrpSpPr>
        <p:grpSpPr>
          <a:xfrm>
            <a:off x="1285852" y="5357826"/>
            <a:ext cx="1193528" cy="1105262"/>
            <a:chOff x="4929190" y="1428736"/>
            <a:chExt cx="3240009" cy="3000396"/>
          </a:xfrm>
        </p:grpSpPr>
        <p:sp>
          <p:nvSpPr>
            <p:cNvPr id="13" name="椭圆 12"/>
            <p:cNvSpPr/>
            <p:nvPr/>
          </p:nvSpPr>
          <p:spPr>
            <a:xfrm>
              <a:off x="4929190" y="1428736"/>
              <a:ext cx="3000395" cy="3000396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793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/>
          </p:nvSpPr>
          <p:spPr>
            <a:xfrm>
              <a:off x="5347990" y="1841598"/>
              <a:ext cx="2158906" cy="2158906"/>
            </a:xfrm>
            <a:prstGeom prst="ellipse">
              <a:avLst/>
            </a:prstGeom>
            <a:noFill/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343212" y="1925679"/>
              <a:ext cx="2825987" cy="15874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b="1" dirty="0">
                  <a:solidFill>
                    <a:schemeClr val="bg1"/>
                  </a:solidFill>
                  <a:latin typeface="Aparajita" pitchFamily="34" charset="0"/>
                  <a:ea typeface="MS UI Gothic" pitchFamily="34" charset="-128"/>
                  <a:cs typeface="Aparajita" pitchFamily="34" charset="0"/>
                </a:rPr>
                <a:t>DM</a:t>
              </a:r>
              <a:endParaRPr lang="zh-CN" altLang="en-US" sz="3200" b="1" dirty="0">
                <a:solidFill>
                  <a:schemeClr val="bg1"/>
                </a:solidFill>
                <a:latin typeface="Aparajita" pitchFamily="34" charset="0"/>
                <a:ea typeface="MS UI Gothic" pitchFamily="34" charset="-128"/>
                <a:cs typeface="Aparajita" pitchFamily="34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343215" y="3052404"/>
              <a:ext cx="2586371" cy="6266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900" b="1" dirty="0">
                  <a:solidFill>
                    <a:schemeClr val="bg1"/>
                  </a:solidFill>
                </a:rPr>
                <a:t>LESS IS MORE</a:t>
              </a:r>
              <a:endParaRPr lang="zh-CN" altLang="en-US" sz="900" b="1" dirty="0">
                <a:solidFill>
                  <a:schemeClr val="bg1"/>
                </a:solidFill>
              </a:endParaRPr>
            </a:p>
          </p:txBody>
        </p:sp>
        <p:cxnSp>
          <p:nvCxnSpPr>
            <p:cNvPr id="17" name="直接连接符 16"/>
            <p:cNvCxnSpPr>
              <a:stCxn id="14" idx="6"/>
              <a:endCxn id="13" idx="6"/>
            </p:cNvCxnSpPr>
            <p:nvPr/>
          </p:nvCxnSpPr>
          <p:spPr>
            <a:xfrm>
              <a:off x="7506896" y="2921051"/>
              <a:ext cx="422690" cy="7883"/>
            </a:xfrm>
            <a:prstGeom prst="line">
              <a:avLst/>
            </a:prstGeom>
            <a:ln w="603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 rot="5400000" flipH="1" flipV="1">
              <a:off x="6295367" y="1634194"/>
              <a:ext cx="412862" cy="1945"/>
            </a:xfrm>
            <a:prstGeom prst="line">
              <a:avLst/>
            </a:prstGeom>
            <a:ln w="444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>
              <a:stCxn id="13" idx="2"/>
              <a:endCxn id="14" idx="2"/>
            </p:cNvCxnSpPr>
            <p:nvPr/>
          </p:nvCxnSpPr>
          <p:spPr>
            <a:xfrm rot="10800000" flipH="1">
              <a:off x="4929190" y="2921052"/>
              <a:ext cx="418800" cy="7883"/>
            </a:xfrm>
            <a:prstGeom prst="line">
              <a:avLst/>
            </a:prstGeom>
            <a:ln w="603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500034" y="688987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7815A-162B-4AE0-A79F-FEF9A245BB30}" type="datetimeFigureOut">
              <a:rPr lang="zh-CN" altLang="en-US" smtClean="0"/>
              <a:t>2022/8/21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69107-FF35-42A6-8630-C988F7FE1BF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1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7851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7815A-162B-4AE0-A79F-FEF9A245BB30}" type="datetimeFigureOut">
              <a:rPr lang="zh-CN" altLang="en-US" smtClean="0"/>
              <a:t>2022/8/21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69107-FF35-42A6-8630-C988F7FE1BF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280400" cy="685800"/>
          </a:xfrm>
          <a:prstGeom prst="rect">
            <a:avLst/>
          </a:prstGeom>
        </p:spPr>
        <p:txBody>
          <a:bodyPr/>
          <a:lstStyle>
            <a:lvl1pPr>
              <a:defRPr sz="36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11163" y="1143000"/>
            <a:ext cx="8318500" cy="5181600"/>
          </a:xfrm>
          <a:prstGeom prst="rect">
            <a:avLst/>
          </a:prstGeom>
        </p:spPr>
        <p:txBody>
          <a:bodyPr/>
          <a:lstStyle>
            <a:lvl1pPr marL="292100" indent="-292100">
              <a:buClrTx/>
              <a:buFont typeface="Wingdings" pitchFamily="2" charset="2"/>
              <a:buChar char="n"/>
              <a:defRPr>
                <a:solidFill>
                  <a:schemeClr val="tx1"/>
                </a:solidFill>
              </a:defRPr>
            </a:lvl1pPr>
            <a:lvl2pPr marL="800100" indent="-342900">
              <a:buClrTx/>
              <a:buFont typeface="Wingdings" pitchFamily="2" charset="2"/>
              <a:buChar char="n"/>
              <a:defRPr>
                <a:solidFill>
                  <a:schemeClr val="tx1"/>
                </a:solidFill>
              </a:defRPr>
            </a:lvl2pPr>
            <a:lvl3pPr marL="1257300" indent="-342900">
              <a:buClrTx/>
              <a:buFont typeface="Wingdings" pitchFamily="2" charset="2"/>
              <a:buChar char="n"/>
              <a:defRPr>
                <a:solidFill>
                  <a:schemeClr val="tx1"/>
                </a:solidFill>
              </a:defRPr>
            </a:lvl3pPr>
            <a:lvl4pPr marL="1600200" indent="-228600">
              <a:buClrTx/>
              <a:buFont typeface="Wingdings" pitchFamily="2" charset="2"/>
              <a:buChar char="n"/>
              <a:defRPr>
                <a:solidFill>
                  <a:schemeClr val="tx1"/>
                </a:solidFill>
              </a:defRPr>
            </a:lvl4pPr>
            <a:lvl5pPr marL="2057400" indent="-228600">
              <a:buClrTx/>
              <a:buFont typeface="Wingdings" pitchFamily="2" charset="2"/>
              <a:buChar char="n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41845833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52400"/>
            <a:ext cx="8280400" cy="5334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11163" y="1143000"/>
            <a:ext cx="4083050" cy="51816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4646613" y="1143000"/>
            <a:ext cx="4083050" cy="5181600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3320978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27F937F-F2D6-48EA-B173-F2762583EC00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12128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27F937F-F2D6-48EA-B173-F2762583EC00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196931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27F937F-F2D6-48EA-B173-F2762583EC00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2545890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1928802"/>
            <a:ext cx="9144000" cy="2928958"/>
          </a:xfrm>
          <a:prstGeom prst="rect">
            <a:avLst/>
          </a:prstGeom>
          <a:solidFill>
            <a:srgbClr val="2846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pic>
        <p:nvPicPr>
          <p:cNvPr id="9" name="图片 8" descr="TEST.gi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85720" y="357166"/>
            <a:ext cx="4286280" cy="1034515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3347864" y="5352178"/>
            <a:ext cx="507209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28466A"/>
                </a:solidFill>
              </a:rPr>
              <a:t>Data Mining Lab, </a:t>
            </a:r>
          </a:p>
          <a:p>
            <a:r>
              <a:rPr lang="en-US" altLang="zh-CN" sz="1600" dirty="0">
                <a:solidFill>
                  <a:srgbClr val="28466A"/>
                </a:solidFill>
              </a:rPr>
              <a:t>Big Data Research Center, UESTC</a:t>
            </a:r>
          </a:p>
          <a:p>
            <a:r>
              <a:rPr lang="en-US" altLang="zh-CN" sz="1600" dirty="0">
                <a:solidFill>
                  <a:srgbClr val="28466A"/>
                </a:solidFill>
              </a:rPr>
              <a:t>Email</a:t>
            </a:r>
            <a:r>
              <a:rPr lang="zh-CN" altLang="en-US" sz="1600" dirty="0">
                <a:solidFill>
                  <a:srgbClr val="28466A"/>
                </a:solidFill>
              </a:rPr>
              <a:t>：</a:t>
            </a:r>
            <a:r>
              <a:rPr lang="en-US" altLang="zh-CN" sz="1600" dirty="0">
                <a:solidFill>
                  <a:srgbClr val="28466A"/>
                </a:solidFill>
              </a:rPr>
              <a:t>junming.shao@gmail.com</a:t>
            </a:r>
          </a:p>
          <a:p>
            <a:r>
              <a:rPr lang="en-US" altLang="zh-CN" sz="1600" dirty="0">
                <a:solidFill>
                  <a:srgbClr val="28466A"/>
                </a:solidFill>
              </a:rPr>
              <a:t>Http://dm.uestc.edu.cn</a:t>
            </a:r>
          </a:p>
        </p:txBody>
      </p:sp>
      <p:pic>
        <p:nvPicPr>
          <p:cNvPr id="11" name="Picture 2" descr="http://portal.uestc.edu.cn/login/images/login_11.jpg"/>
          <p:cNvPicPr>
            <a:picLocks noChangeAspect="1" noChangeArrowheads="1"/>
          </p:cNvPicPr>
          <p:nvPr userDrawn="1"/>
        </p:nvPicPr>
        <p:blipFill>
          <a:blip r:embed="rId3">
            <a:lum bright="18000" contrast="2000"/>
          </a:blip>
          <a:srcRect/>
          <a:stretch>
            <a:fillRect/>
          </a:stretch>
        </p:blipFill>
        <p:spPr bwMode="auto">
          <a:xfrm>
            <a:off x="5572132" y="357166"/>
            <a:ext cx="3286148" cy="1258126"/>
          </a:xfrm>
          <a:prstGeom prst="rect">
            <a:avLst/>
          </a:prstGeom>
          <a:noFill/>
        </p:spPr>
      </p:pic>
      <p:pic>
        <p:nvPicPr>
          <p:cNvPr id="21" name="Picture 1"/>
          <p:cNvPicPr>
            <a:picLocks noChangeAspect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30816" y="5286388"/>
            <a:ext cx="1143008" cy="11430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" name="图片 21" descr="logo.png"/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>
            <a:off x="2092190" y="5394881"/>
            <a:ext cx="1004735" cy="1000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06147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0425842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7815A-162B-4AE0-A79F-FEF9A245BB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2022/8/21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69107-FF35-42A6-8630-C988F7FE1BF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03403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07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07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7815A-162B-4AE0-A79F-FEF9A245BB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2022/8/21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69107-FF35-42A6-8630-C988F7FE1BF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773865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7815A-162B-4AE0-A79F-FEF9A245BB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2022/8/21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69107-FF35-42A6-8630-C988F7FE1BF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139277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7815A-162B-4AE0-A79F-FEF9A245BB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2022/8/21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69107-FF35-42A6-8630-C988F7FE1BF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532037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7815A-162B-4AE0-A79F-FEF9A245BB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2022/8/21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69107-FF35-42A6-8630-C988F7FE1BF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矩形 4"/>
          <p:cNvSpPr/>
          <p:nvPr userDrawn="1"/>
        </p:nvSpPr>
        <p:spPr bwMode="auto">
          <a:xfrm>
            <a:off x="4824000" y="3258000"/>
            <a:ext cx="4320000" cy="3600000"/>
          </a:xfrm>
          <a:prstGeom prst="rect">
            <a:avLst/>
          </a:prstGeom>
          <a:blipFill dpi="0" rotWithShape="1">
            <a:blip r:embed="rId2">
              <a:alphaModFix amt="14000"/>
            </a:blip>
            <a:srcRect/>
            <a:tile tx="0" ty="0" sx="100000" sy="100000" flip="y" algn="tl"/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50000"/>
              </a:spcAft>
            </a:pPr>
            <a:endParaRPr lang="zh-CN" altLang="en-US">
              <a:solidFill>
                <a:prstClr val="black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115863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7815A-162B-4AE0-A79F-FEF9A245BB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2022/8/21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69107-FF35-42A6-8630-C988F7FE1BF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74314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9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7815A-162B-4AE0-A79F-FEF9A245BB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2022/8/21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69107-FF35-42A6-8630-C988F7FE1BF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429702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500034" y="688987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7815A-162B-4AE0-A79F-FEF9A245BB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2022/8/21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69107-FF35-42A6-8630-C988F7FE1BF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197886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1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7851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7815A-162B-4AE0-A79F-FEF9A245BB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2022/8/21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69107-FF35-42A6-8630-C988F7FE1BF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546593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FC8A0-E5C6-4166-80A3-05C146AAD18C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2022/8/21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CCFBB-F71B-42AB-997E-5C3584E065E0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矩形 6"/>
          <p:cNvSpPr/>
          <p:nvPr userDrawn="1"/>
        </p:nvSpPr>
        <p:spPr bwMode="auto">
          <a:xfrm>
            <a:off x="4824000" y="3258000"/>
            <a:ext cx="4320000" cy="3600000"/>
          </a:xfrm>
          <a:prstGeom prst="rect">
            <a:avLst/>
          </a:prstGeom>
          <a:blipFill dpi="0" rotWithShape="1">
            <a:blip r:embed="rId2">
              <a:alphaModFix amt="14000"/>
            </a:blip>
            <a:srcRect/>
            <a:tile tx="0" ty="0" sx="100000" sy="100000" flip="y" algn="tl"/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50000"/>
              </a:spcAft>
            </a:pPr>
            <a:endParaRPr lang="zh-CN" altLang="en-US">
              <a:solidFill>
                <a:prstClr val="black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932515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0388593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7815A-162B-4AE0-A79F-FEF9A245BB30}" type="datetimeFigureOut">
              <a:rPr lang="zh-CN" altLang="en-US" smtClean="0"/>
              <a:t>2022/8/21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69107-FF35-42A6-8630-C988F7FE1BF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106401924"/>
      </p:ext>
    </p:extLst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4245852061"/>
      </p:ext>
    </p:extLst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186518030"/>
      </p:ext>
    </p:extLst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990600" y="1981200"/>
            <a:ext cx="3810000" cy="41148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953000" y="1981200"/>
            <a:ext cx="3810000" cy="41148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974226766"/>
      </p:ext>
    </p:extLst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634884426"/>
      </p:ext>
    </p:extLst>
  </p:cSld>
  <p:clrMapOvr>
    <a:masterClrMapping/>
  </p:clrMapOvr>
  <p:transition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295337640"/>
      </p:ext>
    </p:extLst>
  </p:cSld>
  <p:clrMapOvr>
    <a:masterClrMapping/>
  </p:clrMapOvr>
  <p:transition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39035202"/>
      </p:ext>
    </p:extLst>
  </p:cSld>
  <p:clrMapOvr>
    <a:masterClrMapping/>
  </p:clrMapOvr>
  <p:transition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994974590"/>
      </p:ext>
    </p:extLst>
  </p:cSld>
  <p:clrMapOvr>
    <a:masterClrMapping/>
  </p:clrMapOvr>
  <p:transition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370619131"/>
      </p:ext>
    </p:extLst>
  </p:cSld>
  <p:clrMapOvr>
    <a:masterClrMapping/>
  </p:clrMapOvr>
  <p:transition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444363182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07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07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7815A-162B-4AE0-A79F-FEF9A245BB30}" type="datetimeFigureOut">
              <a:rPr lang="zh-CN" altLang="en-US" smtClean="0"/>
              <a:t>2022/8/21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69107-FF35-42A6-8630-C988F7FE1BF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877050" y="304800"/>
            <a:ext cx="1962150" cy="57912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990600" y="304800"/>
            <a:ext cx="5734050" cy="57912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654826968"/>
      </p:ext>
    </p:extLst>
  </p:cSld>
  <p:clrMapOvr>
    <a:masterClrMapping/>
  </p:clrMapOvr>
  <p:transition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42" name="Rectangle 2"/>
          <p:cNvSpPr>
            <a:spLocks noGrp="1" noChangeArrowheads="1"/>
          </p:cNvSpPr>
          <p:nvPr>
            <p:ph type="ctrTitle" sz="quarter"/>
          </p:nvPr>
        </p:nvSpPr>
        <p:spPr>
          <a:xfrm>
            <a:off x="685800" y="16764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66243" name="Rectangle 3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371600" y="3581400"/>
            <a:ext cx="6400800" cy="1676400"/>
          </a:xfrm>
          <a:ln w="9525">
            <a:headEnd/>
            <a:tailEnd/>
          </a:ln>
        </p:spPr>
        <p:txBody>
          <a:bodyPr lIns="92075" tIns="46038" rIns="92075" bIns="46038"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quarter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r>
              <a:rPr lang="en-US"/>
              <a:t>On-line Learning 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AF001D3E-94F0-4438-844D-82586B403D32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410500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8096910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On-line Learning 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0E86320-3A46-47AD-A870-616CA5F6FA59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703166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219200"/>
            <a:ext cx="38100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19200"/>
            <a:ext cx="38100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On-line Learning 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E8337DC-9676-40A1-AD93-DF6ACAE46443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312968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On-line Learning </a:t>
            </a:r>
          </a:p>
        </p:txBody>
      </p:sp>
      <p:sp>
        <p:nvSpPr>
          <p:cNvPr id="8" name="Rectangle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D4A466A-C4AD-4BFA-8E96-83E93BDAF2E5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182332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On-line Learning 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05A7ABD-09E9-404A-8F87-679F59D6C50A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28745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On-line Learning 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9F4DB16-D541-49FC-8033-9C64B03FAB14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977584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On-line Learning 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5258629-4E0C-4B31-B284-1003AB0457D3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616323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On-line Learning 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3FF8D93-A6E5-4B76-BB82-993D0A74E8D7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27093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7815A-162B-4AE0-A79F-FEF9A245BB30}" type="datetimeFigureOut">
              <a:rPr lang="zh-CN" altLang="en-US" smtClean="0"/>
              <a:t>2022/8/21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69107-FF35-42A6-8630-C988F7FE1BF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On-line Learning 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2262508-C3AC-4D68-A51A-7BA7945A4322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586343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228600"/>
            <a:ext cx="1943100" cy="5867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28600"/>
            <a:ext cx="5676900" cy="5867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On-line Learning 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465417A-658A-483E-928B-A910E1253F48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290570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28600"/>
            <a:ext cx="7772400" cy="8382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219200"/>
            <a:ext cx="3810000" cy="4876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19200"/>
            <a:ext cx="3810000" cy="4876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On-line Learning 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3824E62-2F9C-449C-BD37-4A2F6CF4A647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3423962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371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981200"/>
            <a:ext cx="4038600" cy="3886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981200"/>
            <a:ext cx="4038600" cy="18669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4000500"/>
            <a:ext cx="4038600" cy="18669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>
          <a:xfrm>
            <a:off x="0" y="6642100"/>
            <a:ext cx="6048375" cy="2159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tr-TR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>
          <a:xfrm>
            <a:off x="6588125" y="6237288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fld id="{B91AF85A-B4D7-4B1D-962D-4C6BA23D74EF}" type="slidenum">
              <a:rPr lang="tr-TR" altLang="zh-CN">
                <a:solidFill>
                  <a:srgbClr val="000000"/>
                </a:solidFill>
              </a:rPr>
              <a:pPr/>
              <a:t>‹#›</a:t>
            </a:fld>
            <a:endParaRPr lang="tr-TR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674912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42" name="Rectangle 2"/>
          <p:cNvSpPr>
            <a:spLocks noGrp="1" noChangeArrowheads="1"/>
          </p:cNvSpPr>
          <p:nvPr>
            <p:ph type="ctrTitle" sz="quarter"/>
          </p:nvPr>
        </p:nvSpPr>
        <p:spPr>
          <a:xfrm>
            <a:off x="685800" y="16764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66243" name="Rectangle 3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371600" y="3581400"/>
            <a:ext cx="6400800" cy="1676400"/>
          </a:xfrm>
          <a:ln w="9525">
            <a:headEnd/>
            <a:tailEnd/>
          </a:ln>
        </p:spPr>
        <p:txBody>
          <a:bodyPr lIns="92075" tIns="46038" rIns="92075" bIns="46038"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quarter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r>
              <a:rPr lang="en-US"/>
              <a:t>On-line Learning 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AF001D3E-94F0-4438-844D-82586B403D32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4213555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18822515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On-line Learning 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0E86320-3A46-47AD-A870-616CA5F6FA59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2326112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219200"/>
            <a:ext cx="38100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19200"/>
            <a:ext cx="38100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On-line Learning 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E8337DC-9676-40A1-AD93-DF6ACAE46443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4110764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On-line Learning </a:t>
            </a:r>
          </a:p>
        </p:txBody>
      </p:sp>
      <p:sp>
        <p:nvSpPr>
          <p:cNvPr id="8" name="Rectangle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D4A466A-C4AD-4BFA-8E96-83E93BDAF2E5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8944370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On-line Learning 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05A7ABD-09E9-404A-8F87-679F59D6C50A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21137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7815A-162B-4AE0-A79F-FEF9A245BB30}" type="datetimeFigureOut">
              <a:rPr lang="zh-CN" altLang="en-US" smtClean="0"/>
              <a:t>2022/8/21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69107-FF35-42A6-8630-C988F7FE1BF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On-line Learning 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9F4DB16-D541-49FC-8033-9C64B03FAB14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2522464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On-line Learning 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5258629-4E0C-4B31-B284-1003AB0457D3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7914551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On-line Learning 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3FF8D93-A6E5-4B76-BB82-993D0A74E8D7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7991372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On-line Learning 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2262508-C3AC-4D68-A51A-7BA7945A4322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9894385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228600"/>
            <a:ext cx="1943100" cy="5867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28600"/>
            <a:ext cx="5676900" cy="5867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On-line Learning 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465417A-658A-483E-928B-A910E1253F48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8445840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28600"/>
            <a:ext cx="7772400" cy="8382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219200"/>
            <a:ext cx="3810000" cy="4876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19200"/>
            <a:ext cx="3810000" cy="4876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On-line Learning 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3824E62-2F9C-449C-BD37-4A2F6CF4A647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0555021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371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981200"/>
            <a:ext cx="4038600" cy="3886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981200"/>
            <a:ext cx="4038600" cy="18669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4000500"/>
            <a:ext cx="4038600" cy="18669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>
          <a:xfrm>
            <a:off x="0" y="6642100"/>
            <a:ext cx="6048375" cy="2159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tr-TR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>
          <a:xfrm>
            <a:off x="6588125" y="6237288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fld id="{B91AF85A-B4D7-4B1D-962D-4C6BA23D74EF}" type="slidenum">
              <a:rPr lang="tr-TR" altLang="zh-CN">
                <a:solidFill>
                  <a:srgbClr val="000000"/>
                </a:solidFill>
              </a:rPr>
              <a:pPr/>
              <a:t>‹#›</a:t>
            </a:fld>
            <a:endParaRPr lang="tr-TR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77885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7815A-162B-4AE0-A79F-FEF9A245BB30}" type="datetimeFigureOut">
              <a:rPr lang="zh-CN" altLang="en-US" smtClean="0"/>
              <a:t>2022/8/21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69107-FF35-42A6-8630-C988F7FE1BF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7815A-162B-4AE0-A79F-FEF9A245BB30}" type="datetimeFigureOut">
              <a:rPr lang="zh-CN" altLang="en-US" smtClean="0"/>
              <a:t>2022/8/21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69107-FF35-42A6-8630-C988F7FE1BF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9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7815A-162B-4AE0-A79F-FEF9A245BB30}" type="datetimeFigureOut">
              <a:rPr lang="zh-CN" altLang="en-US" smtClean="0"/>
              <a:t>2022/8/21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69107-FF35-42A6-8630-C988F7FE1BF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6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11" Type="http://schemas.openxmlformats.org/officeDocument/2006/relationships/slideLayout" Target="../slideLayouts/slideLayout40.xml"/><Relationship Id="rId5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39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8.xml"/><Relationship Id="rId13" Type="http://schemas.openxmlformats.org/officeDocument/2006/relationships/slideLayout" Target="../slideLayouts/slideLayout53.xml"/><Relationship Id="rId3" Type="http://schemas.openxmlformats.org/officeDocument/2006/relationships/slideLayout" Target="../slideLayouts/slideLayout43.xml"/><Relationship Id="rId7" Type="http://schemas.openxmlformats.org/officeDocument/2006/relationships/slideLayout" Target="../slideLayouts/slideLayout47.xml"/><Relationship Id="rId12" Type="http://schemas.openxmlformats.org/officeDocument/2006/relationships/slideLayout" Target="../slideLayouts/slideLayout52.xml"/><Relationship Id="rId2" Type="http://schemas.openxmlformats.org/officeDocument/2006/relationships/slideLayout" Target="../slideLayouts/slideLayout42.xml"/><Relationship Id="rId1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6.xml"/><Relationship Id="rId11" Type="http://schemas.openxmlformats.org/officeDocument/2006/relationships/slideLayout" Target="../slideLayouts/slideLayout51.xml"/><Relationship Id="rId5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50.xml"/><Relationship Id="rId4" Type="http://schemas.openxmlformats.org/officeDocument/2006/relationships/slideLayout" Target="../slideLayouts/slideLayout44.xml"/><Relationship Id="rId9" Type="http://schemas.openxmlformats.org/officeDocument/2006/relationships/slideLayout" Target="../slideLayouts/slideLayout49.xml"/><Relationship Id="rId1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1.xml"/><Relationship Id="rId13" Type="http://schemas.openxmlformats.org/officeDocument/2006/relationships/slideLayout" Target="../slideLayouts/slideLayout66.xml"/><Relationship Id="rId3" Type="http://schemas.openxmlformats.org/officeDocument/2006/relationships/slideLayout" Target="../slideLayouts/slideLayout56.xml"/><Relationship Id="rId7" Type="http://schemas.openxmlformats.org/officeDocument/2006/relationships/slideLayout" Target="../slideLayouts/slideLayout60.xml"/><Relationship Id="rId12" Type="http://schemas.openxmlformats.org/officeDocument/2006/relationships/slideLayout" Target="../slideLayouts/slideLayout65.xml"/><Relationship Id="rId2" Type="http://schemas.openxmlformats.org/officeDocument/2006/relationships/slideLayout" Target="../slideLayouts/slideLayout55.xml"/><Relationship Id="rId1" Type="http://schemas.openxmlformats.org/officeDocument/2006/relationships/slideLayout" Target="../slideLayouts/slideLayout54.xml"/><Relationship Id="rId6" Type="http://schemas.openxmlformats.org/officeDocument/2006/relationships/slideLayout" Target="../slideLayouts/slideLayout59.xml"/><Relationship Id="rId11" Type="http://schemas.openxmlformats.org/officeDocument/2006/relationships/slideLayout" Target="../slideLayouts/slideLayout64.xml"/><Relationship Id="rId5" Type="http://schemas.openxmlformats.org/officeDocument/2006/relationships/slideLayout" Target="../slideLayouts/slideLayout58.xml"/><Relationship Id="rId10" Type="http://schemas.openxmlformats.org/officeDocument/2006/relationships/slideLayout" Target="../slideLayouts/slideLayout63.xml"/><Relationship Id="rId4" Type="http://schemas.openxmlformats.org/officeDocument/2006/relationships/slideLayout" Target="../slideLayouts/slideLayout57.xml"/><Relationship Id="rId9" Type="http://schemas.openxmlformats.org/officeDocument/2006/relationships/slideLayout" Target="../slideLayouts/slideLayout62.xml"/><Relationship Id="rId14" Type="http://schemas.openxmlformats.org/officeDocument/2006/relationships/theme" Target="../theme/theme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17815A-162B-4AE0-A79F-FEF9A245BB30}" type="datetimeFigureOut">
              <a:rPr lang="zh-CN" altLang="en-US" smtClean="0"/>
              <a:t>2022/8/21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969107-FF35-42A6-8630-C988F7FE1BF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701" r:id="rId12"/>
    <p:sldLayoutId id="2147483703" r:id="rId13"/>
    <p:sldLayoutId id="2147483704" r:id="rId14"/>
    <p:sldLayoutId id="2147483712" r:id="rId15"/>
    <p:sldLayoutId id="2147483713" r:id="rId16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17815A-162B-4AE0-A79F-FEF9A245BB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2022/8/21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969107-FF35-42A6-8630-C988F7FE1BF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68792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  <p:sldLayoutId id="2147483700" r:id="rId1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6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066800" y="3048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title style</a:t>
            </a:r>
          </a:p>
        </p:txBody>
      </p:sp>
      <p:sp>
        <p:nvSpPr>
          <p:cNvPr id="6686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90600" y="19812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</a:p>
        </p:txBody>
      </p:sp>
      <p:sp>
        <p:nvSpPr>
          <p:cNvPr id="668676" name="Line 4"/>
          <p:cNvSpPr>
            <a:spLocks noChangeShapeType="1"/>
          </p:cNvSpPr>
          <p:nvPr/>
        </p:nvSpPr>
        <p:spPr bwMode="auto">
          <a:xfrm>
            <a:off x="1295400" y="1752600"/>
            <a:ext cx="78486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srgbClr val="000000"/>
              </a:solidFill>
            </a:endParaRPr>
          </a:p>
        </p:txBody>
      </p:sp>
      <p:sp>
        <p:nvSpPr>
          <p:cNvPr id="668677" name="Line 5"/>
          <p:cNvSpPr>
            <a:spLocks noChangeShapeType="1"/>
          </p:cNvSpPr>
          <p:nvPr userDrawn="1"/>
        </p:nvSpPr>
        <p:spPr bwMode="auto">
          <a:xfrm>
            <a:off x="1295400" y="1752600"/>
            <a:ext cx="78486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34957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</p:sldLayoutIdLst>
  <p:transition/>
  <p:txStyles>
    <p:titleStyle>
      <a:lvl1pPr algn="r" rtl="0" fontAlgn="base">
        <a:spcBef>
          <a:spcPct val="0"/>
        </a:spcBef>
        <a:spcAft>
          <a:spcPct val="0"/>
        </a:spcAft>
        <a:defRPr sz="3200" b="1" kern="1200">
          <a:solidFill>
            <a:schemeClr val="tx2"/>
          </a:solidFill>
          <a:latin typeface="+mj-lt"/>
          <a:ea typeface="+mj-ea"/>
          <a:cs typeface="+mj-cs"/>
        </a:defRPr>
      </a:lvl1pPr>
      <a:lvl2pPr algn="r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Times New Roman" panose="02020603050405020304" pitchFamily="18" charset="0"/>
        </a:defRPr>
      </a:lvl2pPr>
      <a:lvl3pPr algn="r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Times New Roman" panose="02020603050405020304" pitchFamily="18" charset="0"/>
        </a:defRPr>
      </a:lvl3pPr>
      <a:lvl4pPr algn="r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Times New Roman" panose="02020603050405020304" pitchFamily="18" charset="0"/>
        </a:defRPr>
      </a:lvl4pPr>
      <a:lvl5pPr algn="r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Times New Roman" panose="02020603050405020304" pitchFamily="18" charset="0"/>
        </a:defRPr>
      </a:lvl5pPr>
      <a:lvl6pPr marL="457200" algn="r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Times New Roman" panose="02020603050405020304" pitchFamily="18" charset="0"/>
        </a:defRPr>
      </a:lvl6pPr>
      <a:lvl7pPr marL="914400" algn="r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Times New Roman" panose="02020603050405020304" pitchFamily="18" charset="0"/>
        </a:defRPr>
      </a:lvl7pPr>
      <a:lvl8pPr marL="1371600" algn="r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Times New Roman" panose="02020603050405020304" pitchFamily="18" charset="0"/>
        </a:defRPr>
      </a:lvl8pPr>
      <a:lvl9pPr marL="1828800" algn="r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Times New Roman" panose="02020603050405020304" pitchFamily="18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228600"/>
            <a:ext cx="77724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title style</a:t>
            </a:r>
          </a:p>
        </p:txBody>
      </p:sp>
      <p:sp>
        <p:nvSpPr>
          <p:cNvPr id="265219" name="Rectangle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spcBef>
                <a:spcPct val="50000"/>
              </a:spcBef>
              <a:buClrTx/>
              <a:defRPr sz="1400">
                <a:latin typeface="+mn-lt"/>
                <a:ea typeface="+mn-ea"/>
                <a:cs typeface="+mn-cs"/>
              </a:defRPr>
            </a:lvl1pPr>
          </a:lstStyle>
          <a:p>
            <a:pPr fontAlgn="base">
              <a:spcAft>
                <a:spcPct val="0"/>
              </a:spcAft>
              <a:defRPr/>
            </a:pPr>
            <a:r>
              <a:rPr lang="en-US">
                <a:solidFill>
                  <a:srgbClr val="000000"/>
                </a:solidFill>
              </a:rPr>
              <a:t>On-line Learning </a:t>
            </a:r>
          </a:p>
        </p:txBody>
      </p:sp>
      <p:sp>
        <p:nvSpPr>
          <p:cNvPr id="265220" name="Rectangle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spcBef>
                <a:spcPct val="50000"/>
              </a:spcBef>
              <a:buClrTx/>
              <a:defRPr sz="1400">
                <a:latin typeface="+mn-lt"/>
                <a:ea typeface="+mn-ea"/>
                <a:cs typeface="+mn-cs"/>
              </a:defRPr>
            </a:lvl1pPr>
          </a:lstStyle>
          <a:p>
            <a:pPr fontAlgn="base"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265221" name="Rectangle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400">
                <a:latin typeface="Times New Roman" panose="02020603050405020304" pitchFamily="18" charset="0"/>
                <a:cs typeface="Arial" panose="020B0604020202020204" pitchFamily="34" charset="0"/>
              </a:defRPr>
            </a:lvl1pPr>
          </a:lstStyle>
          <a:p>
            <a:pPr fontAlgn="base">
              <a:spcAft>
                <a:spcPct val="0"/>
              </a:spcAft>
            </a:pPr>
            <a:fld id="{42BDF4E2-1D52-4AB1-9861-B612213A2C96}" type="slidenum">
              <a:rPr lang="en-US" altLang="zh-CN" smtClean="0">
                <a:solidFill>
                  <a:srgbClr val="000000"/>
                </a:solidFill>
                <a:ea typeface="MS PGothic" panose="020B0600070205080204" pitchFamily="34" charset="-128"/>
              </a:rPr>
              <a:pPr fontAlgn="base">
                <a:spcAft>
                  <a:spcPct val="0"/>
                </a:spcAft>
              </a:pPr>
              <a:t>‹#›</a:t>
            </a:fld>
            <a:endParaRPr lang="en-US" altLang="zh-CN">
              <a:solidFill>
                <a:srgbClr val="000000"/>
              </a:solidFill>
              <a:ea typeface="MS PGothic" panose="020B0600070205080204" pitchFamily="34" charset="-128"/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219200"/>
            <a:ext cx="7772400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416856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  <p:sldLayoutId id="2147483739" r:id="rId13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0000CC"/>
          </a:solidFill>
          <a:latin typeface="+mj-lt"/>
          <a:ea typeface="MS PGothic" panose="020B0600070205080204" pitchFamily="34" charset="-128"/>
          <a:cs typeface="ＭＳ Ｐゴシック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0000CC"/>
          </a:solidFill>
          <a:latin typeface="Times New Roman" pitchFamily="18" charset="0"/>
          <a:ea typeface="MS PGothic" panose="020B0600070205080204" pitchFamily="34" charset="-128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0000CC"/>
          </a:solidFill>
          <a:latin typeface="Times New Roman" pitchFamily="18" charset="0"/>
          <a:ea typeface="MS PGothic" panose="020B0600070205080204" pitchFamily="34" charset="-128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0000CC"/>
          </a:solidFill>
          <a:latin typeface="Times New Roman" pitchFamily="18" charset="0"/>
          <a:ea typeface="MS PGothic" panose="020B0600070205080204" pitchFamily="34" charset="-128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0000CC"/>
          </a:solidFill>
          <a:latin typeface="Times New Roman" pitchFamily="18" charset="0"/>
          <a:ea typeface="MS PGothic" panose="020B0600070205080204" pitchFamily="34" charset="-128"/>
          <a:cs typeface="ＭＳ Ｐゴシック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rgbClr val="0000CC"/>
          </a:solidFill>
          <a:latin typeface="Times New Roman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rgbClr val="0000CC"/>
          </a:solidFill>
          <a:latin typeface="Times New Roman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rgbClr val="0000CC"/>
          </a:solidFill>
          <a:latin typeface="Times New Roman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rgbClr val="0000CC"/>
          </a:solidFill>
          <a:latin typeface="Times New Roman" pitchFamily="18" charset="0"/>
        </a:defRPr>
      </a:lvl9pPr>
    </p:titleStyle>
    <p:bodyStyle>
      <a:lvl1pPr marL="342900" indent="-342900" algn="l" rtl="0" eaLnBrk="0" fontAlgn="base" hangingPunct="0">
        <a:spcBef>
          <a:spcPct val="35000"/>
        </a:spcBef>
        <a:spcAft>
          <a:spcPct val="0"/>
        </a:spcAft>
        <a:buClr>
          <a:schemeClr val="tx1"/>
        </a:buClr>
        <a:buChar char="•"/>
        <a:defRPr sz="2400">
          <a:solidFill>
            <a:schemeClr val="tx1"/>
          </a:solidFill>
          <a:latin typeface="+mn-lt"/>
          <a:ea typeface="MS PGothic" panose="020B0600070205080204" pitchFamily="34" charset="-128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–"/>
        <a:defRPr sz="2000">
          <a:solidFill>
            <a:schemeClr val="tx1"/>
          </a:solidFill>
          <a:latin typeface="+mn-lt"/>
          <a:ea typeface="MS PGothic" panose="020B0600070205080204" pitchFamily="34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70000"/>
        <a:buFont typeface="Symbol" panose="05050102010706020507" pitchFamily="18" charset="2"/>
        <a:buChar char="¨"/>
        <a:defRPr sz="2000">
          <a:solidFill>
            <a:schemeClr val="tx1"/>
          </a:solidFill>
          <a:latin typeface="+mn-lt"/>
          <a:ea typeface="MS PGothic" panose="020B0600070205080204" pitchFamily="34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–"/>
        <a:defRPr sz="2000">
          <a:solidFill>
            <a:schemeClr val="tx1"/>
          </a:solidFill>
          <a:latin typeface="+mn-lt"/>
          <a:ea typeface="MS PGothic" panose="020B0600070205080204" pitchFamily="34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75000"/>
        <a:buFont typeface="Wingdings" panose="05000000000000000000" pitchFamily="2" charset="2"/>
        <a:buChar char="Ø"/>
        <a:defRPr sz="2000">
          <a:solidFill>
            <a:schemeClr val="tx1"/>
          </a:solidFill>
          <a:latin typeface="+mn-lt"/>
          <a:ea typeface="MS PGothic" panose="020B0600070205080204" pitchFamily="34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SzPct val="75000"/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SzPct val="75000"/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SzPct val="75000"/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SzPct val="75000"/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228600"/>
            <a:ext cx="77724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title style</a:t>
            </a:r>
          </a:p>
        </p:txBody>
      </p:sp>
      <p:sp>
        <p:nvSpPr>
          <p:cNvPr id="265219" name="Rectangle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spcBef>
                <a:spcPct val="50000"/>
              </a:spcBef>
              <a:buClrTx/>
              <a:defRPr sz="1400">
                <a:latin typeface="+mn-lt"/>
                <a:ea typeface="+mn-ea"/>
                <a:cs typeface="+mn-cs"/>
              </a:defRPr>
            </a:lvl1pPr>
          </a:lstStyle>
          <a:p>
            <a:pPr fontAlgn="base">
              <a:spcAft>
                <a:spcPct val="0"/>
              </a:spcAft>
              <a:defRPr/>
            </a:pPr>
            <a:r>
              <a:rPr lang="en-US">
                <a:solidFill>
                  <a:srgbClr val="000000"/>
                </a:solidFill>
              </a:rPr>
              <a:t>On-line Learning </a:t>
            </a:r>
          </a:p>
        </p:txBody>
      </p:sp>
      <p:sp>
        <p:nvSpPr>
          <p:cNvPr id="265220" name="Rectangle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spcBef>
                <a:spcPct val="50000"/>
              </a:spcBef>
              <a:buClrTx/>
              <a:defRPr sz="1400">
                <a:latin typeface="+mn-lt"/>
                <a:ea typeface="+mn-ea"/>
                <a:cs typeface="+mn-cs"/>
              </a:defRPr>
            </a:lvl1pPr>
          </a:lstStyle>
          <a:p>
            <a:pPr fontAlgn="base"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265221" name="Rectangle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400">
                <a:latin typeface="Times New Roman" panose="02020603050405020304" pitchFamily="18" charset="0"/>
                <a:cs typeface="Arial" panose="020B0604020202020204" pitchFamily="34" charset="0"/>
              </a:defRPr>
            </a:lvl1pPr>
          </a:lstStyle>
          <a:p>
            <a:pPr fontAlgn="base">
              <a:spcAft>
                <a:spcPct val="0"/>
              </a:spcAft>
            </a:pPr>
            <a:fld id="{42BDF4E2-1D52-4AB1-9861-B612213A2C96}" type="slidenum">
              <a:rPr lang="en-US" altLang="zh-CN" smtClean="0">
                <a:solidFill>
                  <a:srgbClr val="000000"/>
                </a:solidFill>
                <a:ea typeface="MS PGothic" panose="020B0600070205080204" pitchFamily="34" charset="-128"/>
              </a:rPr>
              <a:pPr fontAlgn="base">
                <a:spcAft>
                  <a:spcPct val="0"/>
                </a:spcAft>
              </a:pPr>
              <a:t>‹#›</a:t>
            </a:fld>
            <a:endParaRPr lang="en-US" altLang="zh-CN">
              <a:solidFill>
                <a:srgbClr val="000000"/>
              </a:solidFill>
              <a:ea typeface="MS PGothic" panose="020B0600070205080204" pitchFamily="34" charset="-128"/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219200"/>
            <a:ext cx="7772400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</a:p>
        </p:txBody>
      </p:sp>
      <p:sp>
        <p:nvSpPr>
          <p:cNvPr id="6" name="Freeform 3"/>
          <p:cNvSpPr>
            <a:spLocks noChangeArrowheads="1"/>
          </p:cNvSpPr>
          <p:nvPr/>
        </p:nvSpPr>
        <p:spPr bwMode="auto">
          <a:xfrm>
            <a:off x="609600" y="304800"/>
            <a:ext cx="2447925" cy="711200"/>
          </a:xfrm>
          <a:custGeom>
            <a:avLst/>
            <a:gdLst>
              <a:gd name="T0" fmla="*/ 0 w 490331"/>
              <a:gd name="T1" fmla="*/ 0 h 861391"/>
              <a:gd name="T2" fmla="*/ 0 w 490331"/>
              <a:gd name="T3" fmla="*/ 587620 h 861391"/>
              <a:gd name="T4" fmla="*/ 12226161 w 490331"/>
              <a:gd name="T5" fmla="*/ 587620 h 861391"/>
              <a:gd name="T6" fmla="*/ 0 60000 65536"/>
              <a:gd name="T7" fmla="*/ 0 60000 65536"/>
              <a:gd name="T8" fmla="*/ 0 60000 65536"/>
              <a:gd name="T9" fmla="*/ 0 w 490331"/>
              <a:gd name="T10" fmla="*/ 0 h 861391"/>
              <a:gd name="T11" fmla="*/ 490331 w 490331"/>
              <a:gd name="T12" fmla="*/ 861391 h 861391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90331" h="861391">
                <a:moveTo>
                  <a:pt x="0" y="0"/>
                </a:moveTo>
                <a:lnTo>
                  <a:pt x="0" y="861391"/>
                </a:lnTo>
                <a:lnTo>
                  <a:pt x="490331" y="861391"/>
                </a:lnTo>
              </a:path>
            </a:pathLst>
          </a:custGeom>
          <a:noFill/>
          <a:ln w="19050">
            <a:solidFill>
              <a:srgbClr val="AF3408"/>
            </a:solidFill>
            <a:miter lim="800000"/>
            <a:headEnd/>
            <a:tailEnd/>
          </a:ln>
          <a:effectLst>
            <a:outerShdw blurRad="63500" dist="35921" dir="2700000" algn="ctr" rotWithShape="0">
              <a:srgbClr val="80808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0000"/>
              </a:solidFill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2" name="Freeform 3"/>
          <p:cNvSpPr>
            <a:spLocks noChangeArrowheads="1"/>
          </p:cNvSpPr>
          <p:nvPr/>
        </p:nvSpPr>
        <p:spPr bwMode="auto">
          <a:xfrm flipH="1">
            <a:off x="8210550" y="828675"/>
            <a:ext cx="252413" cy="187325"/>
          </a:xfrm>
          <a:custGeom>
            <a:avLst/>
            <a:gdLst>
              <a:gd name="T0" fmla="*/ 0 w 490331"/>
              <a:gd name="T1" fmla="*/ 0 h 861391"/>
              <a:gd name="T2" fmla="*/ 0 w 490331"/>
              <a:gd name="T3" fmla="*/ 40767 h 861391"/>
              <a:gd name="T4" fmla="*/ 129992 w 490331"/>
              <a:gd name="T5" fmla="*/ 40767 h 861391"/>
              <a:gd name="T6" fmla="*/ 0 60000 65536"/>
              <a:gd name="T7" fmla="*/ 0 60000 65536"/>
              <a:gd name="T8" fmla="*/ 0 60000 65536"/>
              <a:gd name="T9" fmla="*/ 0 w 490331"/>
              <a:gd name="T10" fmla="*/ 0 h 861391"/>
              <a:gd name="T11" fmla="*/ 490331 w 490331"/>
              <a:gd name="T12" fmla="*/ 861391 h 861391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90331" h="861391">
                <a:moveTo>
                  <a:pt x="0" y="0"/>
                </a:moveTo>
                <a:lnTo>
                  <a:pt x="0" y="861391"/>
                </a:lnTo>
                <a:lnTo>
                  <a:pt x="490331" y="861391"/>
                </a:lnTo>
              </a:path>
            </a:pathLst>
          </a:custGeom>
          <a:noFill/>
          <a:ln w="19050">
            <a:solidFill>
              <a:srgbClr val="AF3408"/>
            </a:solidFill>
            <a:miter lim="800000"/>
            <a:headEnd/>
            <a:tailEnd/>
          </a:ln>
          <a:effectLst>
            <a:outerShdw blurRad="63500" dist="35921" dir="2700000" algn="ctr" rotWithShape="0">
              <a:srgbClr val="80808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0000"/>
              </a:solidFill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091254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  <p:sldLayoutId id="2147483742" r:id="rId2"/>
    <p:sldLayoutId id="2147483743" r:id="rId3"/>
    <p:sldLayoutId id="2147483744" r:id="rId4"/>
    <p:sldLayoutId id="2147483745" r:id="rId5"/>
    <p:sldLayoutId id="2147483746" r:id="rId6"/>
    <p:sldLayoutId id="2147483747" r:id="rId7"/>
    <p:sldLayoutId id="2147483748" r:id="rId8"/>
    <p:sldLayoutId id="2147483749" r:id="rId9"/>
    <p:sldLayoutId id="2147483750" r:id="rId10"/>
    <p:sldLayoutId id="2147483751" r:id="rId11"/>
    <p:sldLayoutId id="2147483752" r:id="rId12"/>
    <p:sldLayoutId id="2147483753" r:id="rId13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0000CC"/>
          </a:solidFill>
          <a:latin typeface="+mj-lt"/>
          <a:ea typeface="MS PGothic" panose="020B0600070205080204" pitchFamily="34" charset="-128"/>
          <a:cs typeface="ＭＳ Ｐゴシック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0000CC"/>
          </a:solidFill>
          <a:latin typeface="Times New Roman" pitchFamily="18" charset="0"/>
          <a:ea typeface="MS PGothic" panose="020B0600070205080204" pitchFamily="34" charset="-128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0000CC"/>
          </a:solidFill>
          <a:latin typeface="Times New Roman" pitchFamily="18" charset="0"/>
          <a:ea typeface="MS PGothic" panose="020B0600070205080204" pitchFamily="34" charset="-128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0000CC"/>
          </a:solidFill>
          <a:latin typeface="Times New Roman" pitchFamily="18" charset="0"/>
          <a:ea typeface="MS PGothic" panose="020B0600070205080204" pitchFamily="34" charset="-128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0000CC"/>
          </a:solidFill>
          <a:latin typeface="Times New Roman" pitchFamily="18" charset="0"/>
          <a:ea typeface="MS PGothic" panose="020B0600070205080204" pitchFamily="34" charset="-128"/>
          <a:cs typeface="ＭＳ Ｐゴシック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rgbClr val="0000CC"/>
          </a:solidFill>
          <a:latin typeface="Times New Roman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rgbClr val="0000CC"/>
          </a:solidFill>
          <a:latin typeface="Times New Roman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rgbClr val="0000CC"/>
          </a:solidFill>
          <a:latin typeface="Times New Roman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rgbClr val="0000CC"/>
          </a:solidFill>
          <a:latin typeface="Times New Roman" pitchFamily="18" charset="0"/>
        </a:defRPr>
      </a:lvl9pPr>
    </p:titleStyle>
    <p:bodyStyle>
      <a:lvl1pPr marL="342900" indent="-342900" algn="l" rtl="0" eaLnBrk="0" fontAlgn="base" hangingPunct="0">
        <a:spcBef>
          <a:spcPct val="35000"/>
        </a:spcBef>
        <a:spcAft>
          <a:spcPct val="0"/>
        </a:spcAft>
        <a:buClr>
          <a:schemeClr val="tx1"/>
        </a:buClr>
        <a:buChar char="•"/>
        <a:defRPr sz="2400">
          <a:solidFill>
            <a:schemeClr val="tx1"/>
          </a:solidFill>
          <a:latin typeface="+mn-lt"/>
          <a:ea typeface="MS PGothic" panose="020B0600070205080204" pitchFamily="34" charset="-128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–"/>
        <a:defRPr sz="2000">
          <a:solidFill>
            <a:schemeClr val="tx1"/>
          </a:solidFill>
          <a:latin typeface="+mn-lt"/>
          <a:ea typeface="MS PGothic" panose="020B0600070205080204" pitchFamily="34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70000"/>
        <a:buFont typeface="Symbol" panose="05050102010706020507" pitchFamily="18" charset="2"/>
        <a:buChar char="¨"/>
        <a:defRPr sz="2000">
          <a:solidFill>
            <a:schemeClr val="tx1"/>
          </a:solidFill>
          <a:latin typeface="+mn-lt"/>
          <a:ea typeface="MS PGothic" panose="020B0600070205080204" pitchFamily="34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–"/>
        <a:defRPr sz="2000">
          <a:solidFill>
            <a:schemeClr val="tx1"/>
          </a:solidFill>
          <a:latin typeface="+mn-lt"/>
          <a:ea typeface="MS PGothic" panose="020B0600070205080204" pitchFamily="34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75000"/>
        <a:buFont typeface="Wingdings" panose="05000000000000000000" pitchFamily="2" charset="2"/>
        <a:buChar char="Ø"/>
        <a:defRPr sz="2000">
          <a:solidFill>
            <a:schemeClr val="tx1"/>
          </a:solidFill>
          <a:latin typeface="+mn-lt"/>
          <a:ea typeface="MS PGothic" panose="020B0600070205080204" pitchFamily="34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SzPct val="75000"/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SzPct val="75000"/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SzPct val="75000"/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SzPct val="75000"/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8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29.vml"/><Relationship Id="rId4" Type="http://schemas.openxmlformats.org/officeDocument/2006/relationships/image" Target="../media/image104.emf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wmf"/><Relationship Id="rId3" Type="http://schemas.openxmlformats.org/officeDocument/2006/relationships/oleObject" Target="../embeddings/oleObject49.bin"/><Relationship Id="rId7" Type="http://schemas.openxmlformats.org/officeDocument/2006/relationships/oleObject" Target="../embeddings/oleObject51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30.vml"/><Relationship Id="rId6" Type="http://schemas.openxmlformats.org/officeDocument/2006/relationships/image" Target="../media/image106.wmf"/><Relationship Id="rId5" Type="http://schemas.openxmlformats.org/officeDocument/2006/relationships/oleObject" Target="../embeddings/oleObject50.bin"/><Relationship Id="rId10" Type="http://schemas.openxmlformats.org/officeDocument/2006/relationships/image" Target="../media/image104.emf"/><Relationship Id="rId4" Type="http://schemas.openxmlformats.org/officeDocument/2006/relationships/image" Target="../media/image105.wmf"/><Relationship Id="rId9" Type="http://schemas.openxmlformats.org/officeDocument/2006/relationships/oleObject" Target="../embeddings/oleObject52.bin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3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31.vml"/><Relationship Id="rId4" Type="http://schemas.openxmlformats.org/officeDocument/2006/relationships/image" Target="../media/image104.emf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4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32.vml"/><Relationship Id="rId4" Type="http://schemas.openxmlformats.org/officeDocument/2006/relationships/image" Target="../media/image108.emf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5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33.vml"/><Relationship Id="rId4" Type="http://schemas.openxmlformats.org/officeDocument/2006/relationships/image" Target="../media/image109.wmf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6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34.vml"/><Relationship Id="rId4" Type="http://schemas.openxmlformats.org/officeDocument/2006/relationships/image" Target="../media/image110.wmf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7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5.vml"/><Relationship Id="rId6" Type="http://schemas.openxmlformats.org/officeDocument/2006/relationships/image" Target="../media/image112.emf"/><Relationship Id="rId5" Type="http://schemas.openxmlformats.org/officeDocument/2006/relationships/oleObject" Target="../embeddings/oleObject58.bin"/><Relationship Id="rId4" Type="http://schemas.openxmlformats.org/officeDocument/2006/relationships/image" Target="../media/image111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wmf"/><Relationship Id="rId3" Type="http://schemas.openxmlformats.org/officeDocument/2006/relationships/oleObject" Target="../embeddings/oleObject59.bin"/><Relationship Id="rId7" Type="http://schemas.openxmlformats.org/officeDocument/2006/relationships/oleObject" Target="../embeddings/oleObject61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36.vml"/><Relationship Id="rId6" Type="http://schemas.openxmlformats.org/officeDocument/2006/relationships/image" Target="../media/image114.wmf"/><Relationship Id="rId5" Type="http://schemas.openxmlformats.org/officeDocument/2006/relationships/oleObject" Target="../embeddings/oleObject60.bin"/><Relationship Id="rId4" Type="http://schemas.openxmlformats.org/officeDocument/2006/relationships/image" Target="../media/image113.wmf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2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37.vml"/><Relationship Id="rId4" Type="http://schemas.openxmlformats.org/officeDocument/2006/relationships/image" Target="../media/image116.wm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wmf"/><Relationship Id="rId7" Type="http://schemas.openxmlformats.org/officeDocument/2006/relationships/image" Target="../media/image20.wmf"/><Relationship Id="rId2" Type="http://schemas.openxmlformats.org/officeDocument/2006/relationships/image" Target="../media/image15.wm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9.wmf"/><Relationship Id="rId5" Type="http://schemas.openxmlformats.org/officeDocument/2006/relationships/image" Target="../media/image18.wmf"/><Relationship Id="rId4" Type="http://schemas.openxmlformats.org/officeDocument/2006/relationships/image" Target="../media/image17.w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21.w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24.w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wmf"/><Relationship Id="rId3" Type="http://schemas.openxmlformats.org/officeDocument/2006/relationships/oleObject" Target="../embeddings/oleObject3.bin"/><Relationship Id="rId7" Type="http://schemas.openxmlformats.org/officeDocument/2006/relationships/oleObject" Target="../embeddings/oleObject5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26.w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25.w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29.wmf"/><Relationship Id="rId5" Type="http://schemas.openxmlformats.org/officeDocument/2006/relationships/oleObject" Target="../embeddings/oleObject7.bin"/><Relationship Id="rId4" Type="http://schemas.openxmlformats.org/officeDocument/2006/relationships/image" Target="../media/image28.wm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wmf"/><Relationship Id="rId3" Type="http://schemas.openxmlformats.org/officeDocument/2006/relationships/oleObject" Target="../embeddings/oleObject8.bin"/><Relationship Id="rId7" Type="http://schemas.openxmlformats.org/officeDocument/2006/relationships/oleObject" Target="../embeddings/oleObject10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31.wmf"/><Relationship Id="rId5" Type="http://schemas.openxmlformats.org/officeDocument/2006/relationships/oleObject" Target="../embeddings/oleObject9.bin"/><Relationship Id="rId4" Type="http://schemas.openxmlformats.org/officeDocument/2006/relationships/image" Target="../media/image30.wmf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4.bin"/><Relationship Id="rId3" Type="http://schemas.openxmlformats.org/officeDocument/2006/relationships/oleObject" Target="../embeddings/oleObject11.bin"/><Relationship Id="rId7" Type="http://schemas.openxmlformats.org/officeDocument/2006/relationships/oleObject" Target="../embeddings/oleObject13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34.wmf"/><Relationship Id="rId11" Type="http://schemas.openxmlformats.org/officeDocument/2006/relationships/image" Target="../media/image36.wmf"/><Relationship Id="rId5" Type="http://schemas.openxmlformats.org/officeDocument/2006/relationships/oleObject" Target="../embeddings/oleObject12.bin"/><Relationship Id="rId10" Type="http://schemas.openxmlformats.org/officeDocument/2006/relationships/oleObject" Target="../embeddings/oleObject15.bin"/><Relationship Id="rId4" Type="http://schemas.openxmlformats.org/officeDocument/2006/relationships/image" Target="../media/image33.wmf"/><Relationship Id="rId9" Type="http://schemas.openxmlformats.org/officeDocument/2006/relationships/image" Target="../media/image35.w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7" Type="http://schemas.openxmlformats.org/officeDocument/2006/relationships/image" Target="../media/image39.png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38.wmf"/><Relationship Id="rId5" Type="http://schemas.openxmlformats.org/officeDocument/2006/relationships/oleObject" Target="../embeddings/oleObject17.bin"/><Relationship Id="rId4" Type="http://schemas.openxmlformats.org/officeDocument/2006/relationships/image" Target="../media/image37.w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40.w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9.vml"/><Relationship Id="rId4" Type="http://schemas.openxmlformats.org/officeDocument/2006/relationships/image" Target="../media/image41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0.vml"/><Relationship Id="rId4" Type="http://schemas.openxmlformats.org/officeDocument/2006/relationships/image" Target="../media/image42.w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1.vml"/><Relationship Id="rId4" Type="http://schemas.openxmlformats.org/officeDocument/2006/relationships/image" Target="../media/image42.w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2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2.vml"/><Relationship Id="rId4" Type="http://schemas.openxmlformats.org/officeDocument/2006/relationships/image" Target="../media/image43.w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3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3.vml"/><Relationship Id="rId4" Type="http://schemas.openxmlformats.org/officeDocument/2006/relationships/image" Target="../media/image43.w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4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4.vml"/><Relationship Id="rId4" Type="http://schemas.openxmlformats.org/officeDocument/2006/relationships/image" Target="../media/image44.w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5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5.vml"/><Relationship Id="rId4" Type="http://schemas.openxmlformats.org/officeDocument/2006/relationships/image" Target="../media/image44.w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6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6.vml"/><Relationship Id="rId4" Type="http://schemas.openxmlformats.org/officeDocument/2006/relationships/image" Target="../media/image45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7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7.vml"/><Relationship Id="rId6" Type="http://schemas.openxmlformats.org/officeDocument/2006/relationships/image" Target="../media/image47.wmf"/><Relationship Id="rId5" Type="http://schemas.openxmlformats.org/officeDocument/2006/relationships/oleObject" Target="../embeddings/oleObject28.bin"/><Relationship Id="rId4" Type="http://schemas.openxmlformats.org/officeDocument/2006/relationships/image" Target="../media/image46.wmf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wmf"/><Relationship Id="rId13" Type="http://schemas.openxmlformats.org/officeDocument/2006/relationships/oleObject" Target="../embeddings/oleObject34.bin"/><Relationship Id="rId3" Type="http://schemas.openxmlformats.org/officeDocument/2006/relationships/oleObject" Target="../embeddings/oleObject29.bin"/><Relationship Id="rId7" Type="http://schemas.openxmlformats.org/officeDocument/2006/relationships/oleObject" Target="../embeddings/oleObject31.bin"/><Relationship Id="rId12" Type="http://schemas.openxmlformats.org/officeDocument/2006/relationships/image" Target="../media/image52.emf"/><Relationship Id="rId2" Type="http://schemas.openxmlformats.org/officeDocument/2006/relationships/slideLayout" Target="../slideLayouts/slideLayout4.xml"/><Relationship Id="rId16" Type="http://schemas.openxmlformats.org/officeDocument/2006/relationships/image" Target="../media/image54.wmf"/><Relationship Id="rId1" Type="http://schemas.openxmlformats.org/officeDocument/2006/relationships/vmlDrawing" Target="../drawings/vmlDrawing18.vml"/><Relationship Id="rId6" Type="http://schemas.openxmlformats.org/officeDocument/2006/relationships/image" Target="../media/image49.wmf"/><Relationship Id="rId11" Type="http://schemas.openxmlformats.org/officeDocument/2006/relationships/oleObject" Target="../embeddings/oleObject33.bin"/><Relationship Id="rId5" Type="http://schemas.openxmlformats.org/officeDocument/2006/relationships/oleObject" Target="../embeddings/oleObject30.bin"/><Relationship Id="rId15" Type="http://schemas.openxmlformats.org/officeDocument/2006/relationships/oleObject" Target="../embeddings/oleObject35.bin"/><Relationship Id="rId10" Type="http://schemas.openxmlformats.org/officeDocument/2006/relationships/image" Target="../media/image51.wmf"/><Relationship Id="rId4" Type="http://schemas.openxmlformats.org/officeDocument/2006/relationships/image" Target="../media/image48.emf"/><Relationship Id="rId9" Type="http://schemas.openxmlformats.org/officeDocument/2006/relationships/oleObject" Target="../embeddings/oleObject32.bin"/><Relationship Id="rId14" Type="http://schemas.openxmlformats.org/officeDocument/2006/relationships/image" Target="../media/image53.wmf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9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9.vml"/><Relationship Id="rId5" Type="http://schemas.openxmlformats.org/officeDocument/2006/relationships/image" Target="../media/image70.png"/><Relationship Id="rId4" Type="http://schemas.openxmlformats.org/officeDocument/2006/relationships/oleObject" Target="../embeddings/oleObject36.bin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w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3.wmf"/><Relationship Id="rId4" Type="http://schemas.openxmlformats.org/officeDocument/2006/relationships/image" Target="../media/image72.wmf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wmf"/><Relationship Id="rId7" Type="http://schemas.openxmlformats.org/officeDocument/2006/relationships/image" Target="../media/image78.w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7.wmf"/><Relationship Id="rId5" Type="http://schemas.openxmlformats.org/officeDocument/2006/relationships/image" Target="../media/image76.wmf"/><Relationship Id="rId4" Type="http://schemas.openxmlformats.org/officeDocument/2006/relationships/image" Target="../media/image75.w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wmf"/><Relationship Id="rId7" Type="http://schemas.openxmlformats.org/officeDocument/2006/relationships/image" Target="../media/image78.w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7.wmf"/><Relationship Id="rId5" Type="http://schemas.openxmlformats.org/officeDocument/2006/relationships/image" Target="../media/image76.wmf"/><Relationship Id="rId4" Type="http://schemas.openxmlformats.org/officeDocument/2006/relationships/image" Target="../media/image75.wmf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20.vml"/><Relationship Id="rId5" Type="http://schemas.openxmlformats.org/officeDocument/2006/relationships/image" Target="../media/image79.wmf"/><Relationship Id="rId4" Type="http://schemas.openxmlformats.org/officeDocument/2006/relationships/oleObject" Target="../embeddings/oleObject37.bin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8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21.vml"/><Relationship Id="rId5" Type="http://schemas.openxmlformats.org/officeDocument/2006/relationships/oleObject" Target="../embeddings/oleObject39.bin"/><Relationship Id="rId4" Type="http://schemas.openxmlformats.org/officeDocument/2006/relationships/image" Target="../media/image80.emf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2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6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7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8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9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22.vml"/><Relationship Id="rId6" Type="http://schemas.openxmlformats.org/officeDocument/2006/relationships/image" Target="../media/image90.wmf"/><Relationship Id="rId5" Type="http://schemas.openxmlformats.org/officeDocument/2006/relationships/oleObject" Target="../embeddings/oleObject40.bin"/><Relationship Id="rId4" Type="http://schemas.openxmlformats.org/officeDocument/2006/relationships/image" Target="../media/image91.wmf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23.vml"/><Relationship Id="rId5" Type="http://schemas.openxmlformats.org/officeDocument/2006/relationships/image" Target="../media/image92.emf"/><Relationship Id="rId4" Type="http://schemas.openxmlformats.org/officeDocument/2006/relationships/oleObject" Target="../embeddings/oleObject41.bin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24.vml"/><Relationship Id="rId5" Type="http://schemas.openxmlformats.org/officeDocument/2006/relationships/image" Target="../media/image93.emf"/><Relationship Id="rId4" Type="http://schemas.openxmlformats.org/officeDocument/2006/relationships/oleObject" Target="../embeddings/oleObject42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25.vml"/><Relationship Id="rId5" Type="http://schemas.openxmlformats.org/officeDocument/2006/relationships/image" Target="../media/image94.emf"/><Relationship Id="rId4" Type="http://schemas.openxmlformats.org/officeDocument/2006/relationships/oleObject" Target="../embeddings/oleObject43.bin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26.vml"/><Relationship Id="rId5" Type="http://schemas.openxmlformats.org/officeDocument/2006/relationships/image" Target="../media/image95.emf"/><Relationship Id="rId4" Type="http://schemas.openxmlformats.org/officeDocument/2006/relationships/oleObject" Target="../embeddings/oleObject44.bin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9.pn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notesSlide" Target="../notesSlides/notesSlide41.xml"/><Relationship Id="rId7" Type="http://schemas.openxmlformats.org/officeDocument/2006/relationships/oleObject" Target="../embeddings/oleObject46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27.vml"/><Relationship Id="rId6" Type="http://schemas.openxmlformats.org/officeDocument/2006/relationships/image" Target="../media/image100.png"/><Relationship Id="rId5" Type="http://schemas.openxmlformats.org/officeDocument/2006/relationships/oleObject" Target="../embeddings/oleObject45.bin"/><Relationship Id="rId4" Type="http://schemas.openxmlformats.org/officeDocument/2006/relationships/image" Target="../media/image102.png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7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28.vml"/><Relationship Id="rId4" Type="http://schemas.openxmlformats.org/officeDocument/2006/relationships/image" Target="../media/image103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899592" y="2132856"/>
            <a:ext cx="741682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/>
              <a:t>Lecture 2</a:t>
            </a:r>
          </a:p>
          <a:p>
            <a:pPr algn="r"/>
            <a:endParaRPr lang="en-US" altLang="zh-CN" sz="3600" dirty="0"/>
          </a:p>
          <a:p>
            <a:pPr algn="r"/>
            <a:r>
              <a:rPr lang="en-US" altLang="zh-CN" sz="4800" b="1" dirty="0"/>
              <a:t>Foundations of Data Mining</a:t>
            </a:r>
            <a:endParaRPr lang="zh-CN" altLang="en-US" sz="4800" b="1" dirty="0"/>
          </a:p>
        </p:txBody>
      </p:sp>
    </p:spTree>
    <p:extLst>
      <p:ext uri="{BB962C8B-B14F-4D97-AF65-F5344CB8AC3E}">
        <p14:creationId xmlns:p14="http://schemas.microsoft.com/office/powerpoint/2010/main" val="36258965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/>
              <p:cNvSpPr>
                <a:spLocks noGrp="1"/>
              </p:cNvSpPr>
              <p:nvPr>
                <p:ph idx="4294967295"/>
              </p:nvPr>
            </p:nvSpPr>
            <p:spPr>
              <a:xfrm>
                <a:off x="467543" y="1484784"/>
                <a:ext cx="8024153" cy="4608512"/>
              </a:xfrm>
              <a:prstGeom prst="rect">
                <a:avLst/>
              </a:prstGeo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altLang="zh-CN" b="1" dirty="0"/>
                  <a:t>Structural risk</a:t>
                </a:r>
              </a:p>
              <a:p>
                <a:pPr lvl="1"/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Empirical risk + regularization</a:t>
                </a:r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  <a:p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zh-CN" altLang="zh-CN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</m:d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measures </a:t>
                </a:r>
                <a:r>
                  <a:rPr lang="en-US" altLang="zh-CN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model complexity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aiming at selecting a model that can fit the current data as simple as possible</a:t>
                </a:r>
              </a:p>
              <a:p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is the </a:t>
                </a:r>
                <a:r>
                  <a:rPr lang="en-US" altLang="zh-CN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trade-off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between model fitness and model complexity</a:t>
                </a:r>
                <a:endParaRPr lang="zh-CN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4294967295"/>
              </p:nvPr>
            </p:nvSpPr>
            <p:spPr>
              <a:xfrm>
                <a:off x="467543" y="1484784"/>
                <a:ext cx="8024153" cy="4608512"/>
              </a:xfrm>
              <a:prstGeom prst="rect">
                <a:avLst/>
              </a:prstGeom>
              <a:blipFill rotWithShape="0">
                <a:blip r:embed="rId2"/>
                <a:stretch>
                  <a:fillRect l="-1976" t="-172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251520" y="332656"/>
            <a:ext cx="8286808" cy="72008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zh-CN" b="1" dirty="0">
                <a:solidFill>
                  <a:srgbClr val="0101F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 Selection and Regularization</a:t>
            </a:r>
            <a:endParaRPr lang="zh-CN" altLang="en-US" b="1" dirty="0">
              <a:solidFill>
                <a:srgbClr val="0101F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2267744" y="2780067"/>
                <a:ext cx="3416063" cy="10442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20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zh-CN" altLang="en-US" sz="2200" i="0">
                              <a:latin typeface="Cambria Math" panose="02040503050406030204" pitchFamily="18" charset="0"/>
                            </a:rPr>
                            <m:t>N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CN" altLang="en-US" sz="2200" i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2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zh-CN" altLang="en-US" sz="2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zh-CN" altLang="en-US" sz="2200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  <m:d>
                                <m:dPr>
                                  <m:ctrlPr>
                                    <a:rPr lang="zh-CN" alt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zh-CN" altLang="en-US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2200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zh-CN" altLang="en-US" sz="22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  <m:r>
                            <a:rPr lang="zh-CN" altLang="en-US" sz="2200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zh-CN" altLang="en-US" sz="22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𝝀𝝓</m:t>
                          </m:r>
                          <m:d>
                            <m:dPr>
                              <m:ctrlPr>
                                <a:rPr lang="zh-CN" altLang="en-US" sz="22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2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𝑭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zh-CN" altLang="en-US" sz="2200" dirty="0"/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7744" y="2780067"/>
                <a:ext cx="3416063" cy="104426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37334791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Definition: Frequent Itemset</a:t>
            </a:r>
          </a:p>
        </p:txBody>
      </p:sp>
      <p:sp>
        <p:nvSpPr>
          <p:cNvPr id="123187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04800" y="1066800"/>
            <a:ext cx="4876800" cy="5334000"/>
          </a:xfrm>
          <a:noFill/>
        </p:spPr>
        <p:txBody>
          <a:bodyPr/>
          <a:lstStyle/>
          <a:p>
            <a:pPr marL="342900" indent="-342900"/>
            <a:r>
              <a:rPr lang="en-US" altLang="zh-CN" sz="2000" b="1">
                <a:ea typeface="宋体" panose="02010600030101010101" pitchFamily="2" charset="-122"/>
              </a:rPr>
              <a:t>Itemset</a:t>
            </a:r>
          </a:p>
          <a:p>
            <a:pPr marL="742950" lvl="1" indent="-285750"/>
            <a:r>
              <a:rPr lang="en-US" altLang="zh-CN" sz="1800">
                <a:ea typeface="宋体" panose="02010600030101010101" pitchFamily="2" charset="-122"/>
              </a:rPr>
              <a:t>A collection of one or more items</a:t>
            </a:r>
          </a:p>
          <a:p>
            <a:pPr marL="1143000" lvl="2" indent="-228600"/>
            <a:r>
              <a:rPr lang="en-US" altLang="zh-CN" sz="1600">
                <a:ea typeface="宋体" panose="02010600030101010101" pitchFamily="2" charset="-122"/>
              </a:rPr>
              <a:t>Example: {Milk, Bread, Diaper}</a:t>
            </a:r>
          </a:p>
          <a:p>
            <a:pPr marL="742950" lvl="1" indent="-285750"/>
            <a:r>
              <a:rPr lang="en-US" altLang="zh-CN" sz="1800">
                <a:ea typeface="宋体" panose="02010600030101010101" pitchFamily="2" charset="-122"/>
              </a:rPr>
              <a:t>k-itemset</a:t>
            </a:r>
          </a:p>
          <a:p>
            <a:pPr marL="1143000" lvl="2" indent="-228600"/>
            <a:r>
              <a:rPr lang="en-US" altLang="zh-CN" sz="1600">
                <a:ea typeface="宋体" panose="02010600030101010101" pitchFamily="2" charset="-122"/>
              </a:rPr>
              <a:t>An itemset that contains k items</a:t>
            </a:r>
            <a:endParaRPr lang="en-US" altLang="zh-CN" sz="1600" b="1">
              <a:ea typeface="宋体" panose="02010600030101010101" pitchFamily="2" charset="-122"/>
            </a:endParaRPr>
          </a:p>
          <a:p>
            <a:pPr marL="342900" indent="-342900"/>
            <a:r>
              <a:rPr lang="en-US" altLang="zh-CN" sz="2000" b="1">
                <a:ea typeface="宋体" panose="02010600030101010101" pitchFamily="2" charset="-122"/>
              </a:rPr>
              <a:t>Support count (</a:t>
            </a:r>
            <a:r>
              <a:rPr lang="en-US" altLang="zh-CN" sz="2000" b="1">
                <a:ea typeface="宋体" panose="02010600030101010101" pitchFamily="2" charset="-122"/>
                <a:sym typeface="Symbol" panose="05050102010706020507" pitchFamily="18" charset="2"/>
              </a:rPr>
              <a:t>)</a:t>
            </a:r>
          </a:p>
          <a:p>
            <a:pPr marL="742950" lvl="1" indent="-285750"/>
            <a:r>
              <a:rPr lang="en-US" altLang="zh-CN" sz="1800">
                <a:ea typeface="宋体" panose="02010600030101010101" pitchFamily="2" charset="-122"/>
              </a:rPr>
              <a:t>Frequency of occurrence of an itemset</a:t>
            </a:r>
          </a:p>
          <a:p>
            <a:pPr marL="742950" lvl="1" indent="-285750"/>
            <a:r>
              <a:rPr lang="en-US" altLang="zh-CN" sz="1800">
                <a:ea typeface="宋体" panose="02010600030101010101" pitchFamily="2" charset="-122"/>
              </a:rPr>
              <a:t>E.g.   </a:t>
            </a:r>
            <a:r>
              <a:rPr lang="en-US" altLang="zh-CN" sz="1800">
                <a:ea typeface="宋体" panose="02010600030101010101" pitchFamily="2" charset="-122"/>
                <a:sym typeface="Symbol" panose="05050102010706020507" pitchFamily="18" charset="2"/>
              </a:rPr>
              <a:t>({Milk, Bread,Diaper}) = 2 </a:t>
            </a:r>
            <a:endParaRPr lang="en-US" altLang="zh-CN" sz="1800">
              <a:ea typeface="宋体" panose="02010600030101010101" pitchFamily="2" charset="-122"/>
            </a:endParaRPr>
          </a:p>
          <a:p>
            <a:pPr marL="342900" indent="-342900"/>
            <a:r>
              <a:rPr lang="en-US" altLang="zh-CN" sz="2000" b="1">
                <a:ea typeface="宋体" panose="02010600030101010101" pitchFamily="2" charset="-122"/>
              </a:rPr>
              <a:t>Support</a:t>
            </a:r>
          </a:p>
          <a:p>
            <a:pPr marL="742950" lvl="1" indent="-285750"/>
            <a:r>
              <a:rPr lang="en-US" altLang="zh-CN" sz="1800">
                <a:ea typeface="宋体" panose="02010600030101010101" pitchFamily="2" charset="-122"/>
              </a:rPr>
              <a:t>Fraction of transactions that contain an itemset</a:t>
            </a:r>
          </a:p>
          <a:p>
            <a:pPr marL="742950" lvl="1" indent="-285750"/>
            <a:r>
              <a:rPr lang="en-US" altLang="zh-CN" sz="1800">
                <a:ea typeface="宋体" panose="02010600030101010101" pitchFamily="2" charset="-122"/>
              </a:rPr>
              <a:t>E.g.   s({Milk, Bread, Diaper}) = 2/5</a:t>
            </a:r>
          </a:p>
          <a:p>
            <a:pPr marL="342900" indent="-342900"/>
            <a:r>
              <a:rPr lang="en-US" altLang="zh-CN" sz="2000" b="1">
                <a:ea typeface="宋体" panose="02010600030101010101" pitchFamily="2" charset="-122"/>
              </a:rPr>
              <a:t>Frequent Itemset</a:t>
            </a:r>
          </a:p>
          <a:p>
            <a:pPr marL="742950" lvl="1" indent="-285750"/>
            <a:r>
              <a:rPr lang="en-US" altLang="zh-CN" sz="1800">
                <a:ea typeface="宋体" panose="02010600030101010101" pitchFamily="2" charset="-122"/>
              </a:rPr>
              <a:t>An itemset whose support is greater than or equal to a </a:t>
            </a:r>
            <a:r>
              <a:rPr lang="en-US" altLang="zh-CN" sz="1800" i="1">
                <a:ea typeface="宋体" panose="02010600030101010101" pitchFamily="2" charset="-122"/>
              </a:rPr>
              <a:t>minsup</a:t>
            </a:r>
            <a:r>
              <a:rPr lang="en-US" altLang="zh-CN" sz="1800">
                <a:ea typeface="宋体" panose="02010600030101010101" pitchFamily="2" charset="-122"/>
              </a:rPr>
              <a:t> threshold</a:t>
            </a:r>
          </a:p>
        </p:txBody>
      </p:sp>
      <p:graphicFrame>
        <p:nvGraphicFramePr>
          <p:cNvPr id="2050" name="Object 45"/>
          <p:cNvGraphicFramePr>
            <a:graphicFrameLocks noGrp="1" noChangeAspect="1"/>
          </p:cNvGraphicFramePr>
          <p:nvPr>
            <p:ph type="clipArt" sz="half" idx="2"/>
          </p:nvPr>
        </p:nvGraphicFramePr>
        <p:xfrm>
          <a:off x="5410200" y="2089150"/>
          <a:ext cx="3657600" cy="2195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02" name="Document" r:id="rId3" imgW="3359338" imgH="2015504" progId="Word.Document.8">
                  <p:embed/>
                </p:oleObj>
              </mc:Choice>
              <mc:Fallback>
                <p:oleObj name="Document" r:id="rId3" imgW="3359338" imgH="2015504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10200" y="2089150"/>
                        <a:ext cx="3657600" cy="2195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8772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8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8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8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8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8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8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8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8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87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87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87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87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87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31875" grpId="0" build="p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Definition: Association Rule</a:t>
            </a:r>
          </a:p>
        </p:txBody>
      </p:sp>
      <p:grpSp>
        <p:nvGrpSpPr>
          <p:cNvPr id="2" name="Group 22"/>
          <p:cNvGrpSpPr>
            <a:grpSpLocks/>
          </p:cNvGrpSpPr>
          <p:nvPr/>
        </p:nvGrpSpPr>
        <p:grpSpPr bwMode="auto">
          <a:xfrm>
            <a:off x="4784725" y="3657600"/>
            <a:ext cx="3978275" cy="2527300"/>
            <a:chOff x="3014" y="2304"/>
            <a:chExt cx="2506" cy="1592"/>
          </a:xfrm>
        </p:grpSpPr>
        <p:sp>
          <p:nvSpPr>
            <p:cNvPr id="3081" name="Text Box 11"/>
            <p:cNvSpPr txBox="1">
              <a:spLocks noChangeArrowheads="1"/>
            </p:cNvSpPr>
            <p:nvPr/>
          </p:nvSpPr>
          <p:spPr bwMode="auto">
            <a:xfrm>
              <a:off x="3264" y="2304"/>
              <a:ext cx="728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zh-CN" sz="2000" b="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Example:</a:t>
              </a:r>
              <a:endParaRPr lang="en-US" altLang="zh-CN" sz="2800" b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graphicFrame>
          <p:nvGraphicFramePr>
            <p:cNvPr id="3075" name="Object 12"/>
            <p:cNvGraphicFramePr>
              <a:graphicFrameLocks noChangeAspect="1"/>
            </p:cNvGraphicFramePr>
            <p:nvPr/>
          </p:nvGraphicFramePr>
          <p:xfrm>
            <a:off x="3779" y="2545"/>
            <a:ext cx="1741" cy="23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2146" name="Equation" r:id="rId3" imgW="1460160" imgH="203040" progId="Equation.3">
                    <p:embed/>
                  </p:oleObj>
                </mc:Choice>
                <mc:Fallback>
                  <p:oleObj name="Equation" r:id="rId3" imgW="1460160" imgH="2030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79" y="2545"/>
                          <a:ext cx="1741" cy="23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076" name="Object 13"/>
            <p:cNvGraphicFramePr>
              <a:graphicFrameLocks noChangeAspect="1"/>
            </p:cNvGraphicFramePr>
            <p:nvPr/>
          </p:nvGraphicFramePr>
          <p:xfrm>
            <a:off x="3060" y="2928"/>
            <a:ext cx="2460" cy="44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2147" name="Equation" r:id="rId5" imgW="4317840" imgH="787320" progId="Equation.3">
                    <p:embed/>
                  </p:oleObj>
                </mc:Choice>
                <mc:Fallback>
                  <p:oleObj name="Equation" r:id="rId5" imgW="4317840" imgH="78732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60" y="2928"/>
                          <a:ext cx="2460" cy="44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077" name="Object 14"/>
            <p:cNvGraphicFramePr>
              <a:graphicFrameLocks noChangeAspect="1"/>
            </p:cNvGraphicFramePr>
            <p:nvPr/>
          </p:nvGraphicFramePr>
          <p:xfrm>
            <a:off x="3014" y="3456"/>
            <a:ext cx="2475" cy="4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2148" name="Equation" r:id="rId7" imgW="4470120" imgH="787320" progId="Equation.3">
                    <p:embed/>
                  </p:oleObj>
                </mc:Choice>
                <mc:Fallback>
                  <p:oleObj name="Equation" r:id="rId7" imgW="4470120" imgH="78732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14" y="3456"/>
                          <a:ext cx="2475" cy="44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210387" name="Rectangle 19"/>
          <p:cNvSpPr>
            <a:spLocks noChangeArrowheads="1"/>
          </p:cNvSpPr>
          <p:nvPr/>
        </p:nvSpPr>
        <p:spPr bwMode="auto">
          <a:xfrm>
            <a:off x="304800" y="1066800"/>
            <a:ext cx="4876800" cy="533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/>
          <a:lstStyle>
            <a:lvl1pPr marL="342900" indent="-3429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</a:pPr>
            <a:r>
              <a:rPr lang="en-US" altLang="zh-CN" sz="2000">
                <a:ea typeface="宋体" panose="02010600030101010101" pitchFamily="2" charset="-122"/>
              </a:rPr>
              <a:t>Association Rule</a:t>
            </a:r>
          </a:p>
          <a:p>
            <a:pPr lvl="1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</a:pPr>
            <a:r>
              <a:rPr lang="en-US" altLang="zh-CN" sz="1800" b="0">
                <a:ea typeface="宋体" panose="02010600030101010101" pitchFamily="2" charset="-122"/>
              </a:rPr>
              <a:t>An implication expression of the form X </a:t>
            </a:r>
            <a:r>
              <a:rPr lang="en-US" altLang="zh-CN" sz="1800" b="0">
                <a:ea typeface="宋体" panose="02010600030101010101" pitchFamily="2" charset="-122"/>
                <a:sym typeface="Symbol" panose="05050102010706020507" pitchFamily="18" charset="2"/>
              </a:rPr>
              <a:t> Y, where X and Y are itemsets</a:t>
            </a:r>
          </a:p>
          <a:p>
            <a:pPr lvl="1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</a:pPr>
            <a:r>
              <a:rPr lang="en-US" altLang="zh-CN" sz="1800" b="0">
                <a:ea typeface="宋体" panose="02010600030101010101" pitchFamily="2" charset="-122"/>
              </a:rPr>
              <a:t>Example:</a:t>
            </a:r>
            <a:br>
              <a:rPr lang="en-US" altLang="zh-CN" sz="1800" b="0">
                <a:ea typeface="宋体" panose="02010600030101010101" pitchFamily="2" charset="-122"/>
              </a:rPr>
            </a:br>
            <a:r>
              <a:rPr lang="en-US" altLang="zh-CN" sz="1800" b="0">
                <a:ea typeface="宋体" panose="02010600030101010101" pitchFamily="2" charset="-122"/>
              </a:rPr>
              <a:t>   {Milk, Diaper} </a:t>
            </a:r>
            <a:r>
              <a:rPr lang="en-US" altLang="zh-CN" sz="1800" b="0">
                <a:ea typeface="宋体" panose="02010600030101010101" pitchFamily="2" charset="-122"/>
                <a:sym typeface="Symbol" panose="05050102010706020507" pitchFamily="18" charset="2"/>
              </a:rPr>
              <a:t> {Beer}</a:t>
            </a:r>
            <a:r>
              <a:rPr lang="en-US" altLang="zh-CN" sz="1800" b="0">
                <a:ea typeface="宋体" panose="02010600030101010101" pitchFamily="2" charset="-122"/>
              </a:rPr>
              <a:t> </a:t>
            </a:r>
          </a:p>
          <a:p>
            <a:pPr lvl="1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None/>
            </a:pPr>
            <a:endParaRPr lang="en-US" altLang="zh-CN" sz="1800">
              <a:ea typeface="宋体" panose="02010600030101010101" pitchFamily="2" charset="-122"/>
            </a:endParaRPr>
          </a:p>
          <a:p>
            <a: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</a:pPr>
            <a:r>
              <a:rPr lang="en-US" altLang="zh-CN" sz="2000">
                <a:ea typeface="宋体" panose="02010600030101010101" pitchFamily="2" charset="-122"/>
              </a:rPr>
              <a:t>Rule Evaluation Metrics</a:t>
            </a:r>
            <a:endParaRPr lang="en-US" altLang="zh-CN" sz="2000">
              <a:ea typeface="宋体" panose="02010600030101010101" pitchFamily="2" charset="-122"/>
              <a:sym typeface="Symbol" panose="05050102010706020507" pitchFamily="18" charset="2"/>
            </a:endParaRPr>
          </a:p>
          <a:p>
            <a:pPr lvl="1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</a:pPr>
            <a:r>
              <a:rPr lang="en-US" altLang="zh-CN" sz="1800" b="0">
                <a:ea typeface="宋体" panose="02010600030101010101" pitchFamily="2" charset="-122"/>
              </a:rPr>
              <a:t>Support (s)</a:t>
            </a:r>
          </a:p>
          <a:p>
            <a:pPr lvl="2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</a:pPr>
            <a:r>
              <a:rPr lang="en-US" altLang="zh-CN" sz="1600" b="0">
                <a:ea typeface="宋体" panose="02010600030101010101" pitchFamily="2" charset="-122"/>
              </a:rPr>
              <a:t>Fraction of transactions that contain both X and Y</a:t>
            </a:r>
          </a:p>
          <a:p>
            <a:pPr lvl="1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</a:pPr>
            <a:r>
              <a:rPr lang="en-US" altLang="zh-CN" sz="1800" b="0">
                <a:ea typeface="宋体" panose="02010600030101010101" pitchFamily="2" charset="-122"/>
              </a:rPr>
              <a:t>Confidence (c)</a:t>
            </a:r>
          </a:p>
          <a:p>
            <a:pPr lvl="2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</a:pPr>
            <a:r>
              <a:rPr lang="en-US" altLang="zh-CN" sz="1600" b="0">
                <a:ea typeface="宋体" panose="02010600030101010101" pitchFamily="2" charset="-122"/>
              </a:rPr>
              <a:t>Measures how often items in Y </a:t>
            </a:r>
            <a:br>
              <a:rPr lang="en-US" altLang="zh-CN" sz="1600" b="0">
                <a:ea typeface="宋体" panose="02010600030101010101" pitchFamily="2" charset="-122"/>
              </a:rPr>
            </a:br>
            <a:r>
              <a:rPr lang="en-US" altLang="zh-CN" sz="1600" b="0">
                <a:ea typeface="宋体" panose="02010600030101010101" pitchFamily="2" charset="-122"/>
              </a:rPr>
              <a:t>appear in transactions that</a:t>
            </a:r>
            <a:br>
              <a:rPr lang="en-US" altLang="zh-CN" sz="1600" b="0">
                <a:ea typeface="宋体" panose="02010600030101010101" pitchFamily="2" charset="-122"/>
              </a:rPr>
            </a:br>
            <a:r>
              <a:rPr lang="en-US" altLang="zh-CN" sz="1600" b="0">
                <a:ea typeface="宋体" panose="02010600030101010101" pitchFamily="2" charset="-122"/>
              </a:rPr>
              <a:t>contain X</a:t>
            </a:r>
          </a:p>
        </p:txBody>
      </p:sp>
      <p:graphicFrame>
        <p:nvGraphicFramePr>
          <p:cNvPr id="3074" name="Object 21"/>
          <p:cNvGraphicFramePr>
            <a:graphicFrameLocks noGrp="1" noChangeAspect="1"/>
          </p:cNvGraphicFramePr>
          <p:nvPr>
            <p:ph idx="1"/>
          </p:nvPr>
        </p:nvGraphicFramePr>
        <p:xfrm>
          <a:off x="5410200" y="1295400"/>
          <a:ext cx="3587750" cy="2152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149" name="Document" r:id="rId9" imgW="3359338" imgH="2015504" progId="Word.Document.8">
                  <p:embed/>
                </p:oleObj>
              </mc:Choice>
              <mc:Fallback>
                <p:oleObj name="Document" r:id="rId9" imgW="3359338" imgH="2015504" progId="Word.Document.8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10200" y="1295400"/>
                        <a:ext cx="3587750" cy="2152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42331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03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03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03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03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03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03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03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038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0387" grpId="0" build="p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400194"/>
            <a:ext cx="8001000" cy="914400"/>
          </a:xfrm>
        </p:spPr>
        <p:txBody>
          <a:bodyPr/>
          <a:lstStyle/>
          <a:p>
            <a:r>
              <a:rPr lang="en-US" altLang="zh-CN" sz="2800" dirty="0">
                <a:ea typeface="宋体" panose="02010600030101010101" pitchFamily="2" charset="-122"/>
              </a:rPr>
              <a:t>Basic Concepts: Frequent Patterns and Association Rules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038600" y="1752600"/>
            <a:ext cx="4953000" cy="2703513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zh-CN" sz="2000">
                <a:ea typeface="宋体" panose="02010600030101010101" pitchFamily="2" charset="-122"/>
              </a:rPr>
              <a:t>Itemset X={x</a:t>
            </a:r>
            <a:r>
              <a:rPr lang="en-US" altLang="zh-CN" sz="2000" baseline="-25000">
                <a:ea typeface="宋体" panose="02010600030101010101" pitchFamily="2" charset="-122"/>
              </a:rPr>
              <a:t>1</a:t>
            </a:r>
            <a:r>
              <a:rPr lang="en-US" altLang="zh-CN" sz="2000">
                <a:ea typeface="宋体" panose="02010600030101010101" pitchFamily="2" charset="-122"/>
              </a:rPr>
              <a:t>, …, x</a:t>
            </a:r>
            <a:r>
              <a:rPr lang="en-US" altLang="zh-CN" sz="2000" baseline="-25000">
                <a:ea typeface="宋体" panose="02010600030101010101" pitchFamily="2" charset="-122"/>
              </a:rPr>
              <a:t>k</a:t>
            </a:r>
            <a:r>
              <a:rPr lang="en-US" altLang="zh-CN" sz="2000">
                <a:ea typeface="宋体" panose="02010600030101010101" pitchFamily="2" charset="-122"/>
              </a:rPr>
              <a:t>}</a:t>
            </a:r>
          </a:p>
          <a:p>
            <a:pPr>
              <a:lnSpc>
                <a:spcPct val="90000"/>
              </a:lnSpc>
            </a:pPr>
            <a:r>
              <a:rPr lang="en-US" altLang="zh-CN" sz="2000">
                <a:ea typeface="宋体" panose="02010600030101010101" pitchFamily="2" charset="-122"/>
              </a:rPr>
              <a:t>Find all the rules </a:t>
            </a:r>
            <a:r>
              <a:rPr lang="en-US" altLang="zh-CN" sz="2000" i="1">
                <a:ea typeface="宋体" panose="02010600030101010101" pitchFamily="2" charset="-122"/>
              </a:rPr>
              <a:t>X</a:t>
            </a:r>
            <a:r>
              <a:rPr lang="en-US" altLang="zh-CN" sz="2000" i="1">
                <a:ea typeface="宋体" panose="02010600030101010101" pitchFamily="2" charset="-122"/>
                <a:sym typeface="Wingdings" panose="05000000000000000000" pitchFamily="2" charset="2"/>
              </a:rPr>
              <a:t>Y</a:t>
            </a:r>
            <a:r>
              <a:rPr lang="en-US" altLang="zh-CN" sz="2400" i="1">
                <a:ea typeface="宋体" panose="02010600030101010101" pitchFamily="2" charset="-122"/>
                <a:sym typeface="Symbol" panose="05050102010706020507" pitchFamily="18" charset="2"/>
              </a:rPr>
              <a:t> </a:t>
            </a:r>
            <a:r>
              <a:rPr lang="en-US" altLang="zh-CN" sz="2000">
                <a:ea typeface="宋体" panose="02010600030101010101" pitchFamily="2" charset="-122"/>
              </a:rPr>
              <a:t>with min confidence and support</a:t>
            </a:r>
            <a:endParaRPr lang="en-US" altLang="zh-CN" sz="2400">
              <a:ea typeface="宋体" panose="02010600030101010101" pitchFamily="2" charset="-122"/>
              <a:sym typeface="Symbol" panose="05050102010706020507" pitchFamily="18" charset="2"/>
            </a:endParaRPr>
          </a:p>
          <a:p>
            <a:pPr lvl="1">
              <a:lnSpc>
                <a:spcPct val="90000"/>
              </a:lnSpc>
            </a:pPr>
            <a:r>
              <a:rPr lang="en-US" altLang="zh-CN" sz="2000">
                <a:solidFill>
                  <a:schemeClr val="hlink"/>
                </a:solidFill>
                <a:ea typeface="宋体" panose="02010600030101010101" pitchFamily="2" charset="-122"/>
                <a:sym typeface="Symbol" panose="05050102010706020507" pitchFamily="18" charset="2"/>
              </a:rPr>
              <a:t>support</a:t>
            </a:r>
            <a:r>
              <a:rPr lang="en-US" altLang="zh-CN" sz="2000">
                <a:ea typeface="宋体" panose="02010600030101010101" pitchFamily="2" charset="-122"/>
                <a:sym typeface="Symbol" panose="05050102010706020507" pitchFamily="18" charset="2"/>
              </a:rPr>
              <a:t>, </a:t>
            </a:r>
            <a:r>
              <a:rPr lang="en-US" altLang="zh-CN" sz="2000" i="1">
                <a:ea typeface="宋体" panose="02010600030101010101" pitchFamily="2" charset="-122"/>
                <a:sym typeface="Symbol" panose="05050102010706020507" pitchFamily="18" charset="2"/>
              </a:rPr>
              <a:t>s</a:t>
            </a:r>
            <a:r>
              <a:rPr lang="en-US" altLang="zh-CN" sz="2000">
                <a:ea typeface="宋体" panose="02010600030101010101" pitchFamily="2" charset="-122"/>
                <a:sym typeface="Symbol" panose="05050102010706020507" pitchFamily="18" charset="2"/>
              </a:rPr>
              <a:t>, </a:t>
            </a:r>
            <a:r>
              <a:rPr lang="en-US" altLang="zh-CN" sz="2000">
                <a:solidFill>
                  <a:schemeClr val="tx2"/>
                </a:solidFill>
                <a:ea typeface="宋体" panose="02010600030101010101" pitchFamily="2" charset="-122"/>
                <a:sym typeface="Symbol" panose="05050102010706020507" pitchFamily="18" charset="2"/>
              </a:rPr>
              <a:t>probability</a:t>
            </a:r>
            <a:r>
              <a:rPr lang="en-US" altLang="zh-CN" sz="2000">
                <a:ea typeface="宋体" panose="02010600030101010101" pitchFamily="2" charset="-122"/>
                <a:sym typeface="Symbol" panose="05050102010706020507" pitchFamily="18" charset="2"/>
              </a:rPr>
              <a:t> that a transaction contains XY</a:t>
            </a:r>
          </a:p>
          <a:p>
            <a:pPr lvl="1">
              <a:lnSpc>
                <a:spcPct val="90000"/>
              </a:lnSpc>
            </a:pPr>
            <a:r>
              <a:rPr lang="en-US" altLang="zh-CN" sz="2000">
                <a:solidFill>
                  <a:schemeClr val="hlink"/>
                </a:solidFill>
                <a:ea typeface="宋体" panose="02010600030101010101" pitchFamily="2" charset="-122"/>
                <a:sym typeface="Symbol" panose="05050102010706020507" pitchFamily="18" charset="2"/>
              </a:rPr>
              <a:t>confidence</a:t>
            </a:r>
            <a:r>
              <a:rPr lang="en-US" altLang="zh-CN" sz="2000">
                <a:ea typeface="宋体" panose="02010600030101010101" pitchFamily="2" charset="-122"/>
                <a:sym typeface="Symbol" panose="05050102010706020507" pitchFamily="18" charset="2"/>
              </a:rPr>
              <a:t>, </a:t>
            </a:r>
            <a:r>
              <a:rPr lang="en-US" altLang="zh-CN" sz="2000" i="1">
                <a:ea typeface="宋体" panose="02010600030101010101" pitchFamily="2" charset="-122"/>
                <a:sym typeface="Symbol" panose="05050102010706020507" pitchFamily="18" charset="2"/>
              </a:rPr>
              <a:t>c,</a:t>
            </a:r>
            <a:r>
              <a:rPr lang="en-US" altLang="zh-CN" sz="2000">
                <a:ea typeface="宋体" panose="02010600030101010101" pitchFamily="2" charset="-122"/>
                <a:sym typeface="Symbol" panose="05050102010706020507" pitchFamily="18" charset="2"/>
              </a:rPr>
              <a:t> </a:t>
            </a:r>
            <a:r>
              <a:rPr lang="en-US" altLang="zh-CN" sz="2000">
                <a:solidFill>
                  <a:schemeClr val="tx2"/>
                </a:solidFill>
                <a:ea typeface="宋体" panose="02010600030101010101" pitchFamily="2" charset="-122"/>
                <a:sym typeface="Symbol" panose="05050102010706020507" pitchFamily="18" charset="2"/>
              </a:rPr>
              <a:t>conditional probability</a:t>
            </a:r>
            <a:r>
              <a:rPr lang="en-US" altLang="zh-CN" sz="2000">
                <a:ea typeface="宋体" panose="02010600030101010101" pitchFamily="2" charset="-122"/>
                <a:sym typeface="Symbol" panose="05050102010706020507" pitchFamily="18" charset="2"/>
              </a:rPr>
              <a:t> that a transaction having X also contains </a:t>
            </a:r>
            <a:r>
              <a:rPr lang="en-US" altLang="zh-CN" sz="2000" i="1">
                <a:ea typeface="宋体" panose="02010600030101010101" pitchFamily="2" charset="-122"/>
                <a:sym typeface="Symbol" panose="05050102010706020507" pitchFamily="18" charset="2"/>
              </a:rPr>
              <a:t>Y</a:t>
            </a:r>
            <a:r>
              <a:rPr lang="en-US" altLang="zh-CN" sz="2000">
                <a:ea typeface="宋体" panose="02010600030101010101" pitchFamily="2" charset="-122"/>
                <a:sym typeface="Symbol" panose="05050102010706020507" pitchFamily="18" charset="2"/>
              </a:rPr>
              <a:t>.</a:t>
            </a:r>
          </a:p>
        </p:txBody>
      </p:sp>
      <p:sp>
        <p:nvSpPr>
          <p:cNvPr id="35844" name="Rectangle 4"/>
          <p:cNvSpPr>
            <a:spLocks noChangeArrowheads="1"/>
          </p:cNvSpPr>
          <p:nvPr/>
        </p:nvSpPr>
        <p:spPr bwMode="auto">
          <a:xfrm>
            <a:off x="4648200" y="4800600"/>
            <a:ext cx="40703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CN" sz="2400" b="0" i="1">
                <a:latin typeface="Times New Roman" panose="02020603050405020304" pitchFamily="18" charset="0"/>
                <a:ea typeface="宋体" panose="02010600030101010101" pitchFamily="2" charset="-122"/>
              </a:rPr>
              <a:t>Let  min_support = 50%,    min_conf  = 50%:</a:t>
            </a:r>
            <a:endParaRPr lang="en-US" altLang="zh-CN" sz="2800" b="0" i="1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lvl="1" eaLnBrk="1" hangingPunct="1"/>
            <a:r>
              <a:rPr lang="en-US" altLang="zh-CN" sz="2400" b="0" i="1">
                <a:latin typeface="Times New Roman" panose="02020603050405020304" pitchFamily="18" charset="0"/>
                <a:ea typeface="宋体" panose="02010600030101010101" pitchFamily="2" charset="-122"/>
              </a:rPr>
              <a:t>A </a:t>
            </a:r>
            <a:r>
              <a:rPr lang="en-US" altLang="zh-CN" sz="2400" b="0">
                <a:latin typeface="Webdings" panose="05030102010509060703" pitchFamily="18" charset="2"/>
                <a:ea typeface="宋体" panose="02010600030101010101" pitchFamily="2" charset="-122"/>
                <a:sym typeface="Wingdings" panose="05000000000000000000" pitchFamily="2" charset="2"/>
              </a:rPr>
              <a:t></a:t>
            </a:r>
            <a:r>
              <a:rPr lang="en-US" altLang="zh-CN" sz="2400" b="0" i="1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 C  </a:t>
            </a:r>
            <a:r>
              <a:rPr lang="en-US" altLang="zh-CN" sz="2400" b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(50%, 66.7%)</a:t>
            </a:r>
          </a:p>
          <a:p>
            <a:pPr lvl="1" eaLnBrk="1" hangingPunct="1"/>
            <a:r>
              <a:rPr lang="en-US" altLang="zh-CN" sz="2400" b="0" i="1">
                <a:latin typeface="Times New Roman" panose="02020603050405020304" pitchFamily="18" charset="0"/>
                <a:ea typeface="宋体" panose="02010600030101010101" pitchFamily="2" charset="-122"/>
              </a:rPr>
              <a:t>C </a:t>
            </a:r>
            <a:r>
              <a:rPr lang="en-US" altLang="zh-CN" sz="2400" b="0">
                <a:latin typeface="Webdings" panose="05030102010509060703" pitchFamily="18" charset="2"/>
                <a:ea typeface="宋体" panose="02010600030101010101" pitchFamily="2" charset="-122"/>
                <a:sym typeface="Wingdings" panose="05000000000000000000" pitchFamily="2" charset="2"/>
              </a:rPr>
              <a:t></a:t>
            </a:r>
            <a:r>
              <a:rPr lang="en-US" altLang="zh-CN" sz="2400" b="0" i="1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 A  </a:t>
            </a:r>
            <a:r>
              <a:rPr lang="en-US" altLang="zh-CN" sz="2400" b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(50%, 100%)</a:t>
            </a:r>
          </a:p>
        </p:txBody>
      </p:sp>
      <p:grpSp>
        <p:nvGrpSpPr>
          <p:cNvPr id="35845" name="Group 5"/>
          <p:cNvGrpSpPr>
            <a:grpSpLocks/>
          </p:cNvGrpSpPr>
          <p:nvPr/>
        </p:nvGrpSpPr>
        <p:grpSpPr bwMode="auto">
          <a:xfrm>
            <a:off x="152400" y="3810000"/>
            <a:ext cx="3886200" cy="2630488"/>
            <a:chOff x="192" y="2400"/>
            <a:chExt cx="2448" cy="1657"/>
          </a:xfrm>
        </p:grpSpPr>
        <p:sp>
          <p:nvSpPr>
            <p:cNvPr id="35866" name="Oval 6"/>
            <p:cNvSpPr>
              <a:spLocks noChangeArrowheads="1"/>
            </p:cNvSpPr>
            <p:nvPr/>
          </p:nvSpPr>
          <p:spPr bwMode="auto">
            <a:xfrm>
              <a:off x="384" y="2736"/>
              <a:ext cx="1200" cy="864"/>
            </a:xfrm>
            <a:prstGeom prst="ellipse">
              <a:avLst/>
            </a:prstGeom>
            <a:solidFill>
              <a:srgbClr val="FFFF00"/>
            </a:solidFill>
            <a:ln w="25400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CN" altLang="zh-CN"/>
            </a:p>
          </p:txBody>
        </p:sp>
        <p:sp>
          <p:nvSpPr>
            <p:cNvPr id="35867" name="Oval 7"/>
            <p:cNvSpPr>
              <a:spLocks noChangeArrowheads="1"/>
            </p:cNvSpPr>
            <p:nvPr/>
          </p:nvSpPr>
          <p:spPr bwMode="auto">
            <a:xfrm>
              <a:off x="1008" y="2736"/>
              <a:ext cx="1200" cy="960"/>
            </a:xfrm>
            <a:prstGeom prst="ellipse">
              <a:avLst/>
            </a:prstGeom>
            <a:solidFill>
              <a:srgbClr val="99CCFF">
                <a:alpha val="50195"/>
              </a:srgbClr>
            </a:solidFill>
            <a:ln w="25400">
              <a:solidFill>
                <a:schemeClr val="hlink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CN" altLang="zh-CN"/>
            </a:p>
          </p:txBody>
        </p:sp>
        <p:sp>
          <p:nvSpPr>
            <p:cNvPr id="35868" name="Line 8"/>
            <p:cNvSpPr>
              <a:spLocks noChangeShapeType="1"/>
            </p:cNvSpPr>
            <p:nvPr/>
          </p:nvSpPr>
          <p:spPr bwMode="auto">
            <a:xfrm flipH="1">
              <a:off x="576" y="3168"/>
              <a:ext cx="144" cy="480"/>
            </a:xfrm>
            <a:prstGeom prst="line">
              <a:avLst/>
            </a:prstGeom>
            <a:noFill/>
            <a:ln w="9525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5869" name="Line 9"/>
            <p:cNvSpPr>
              <a:spLocks noChangeShapeType="1"/>
            </p:cNvSpPr>
            <p:nvPr/>
          </p:nvSpPr>
          <p:spPr bwMode="auto">
            <a:xfrm flipV="1">
              <a:off x="2016" y="2832"/>
              <a:ext cx="144" cy="432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5870" name="Line 10"/>
            <p:cNvSpPr>
              <a:spLocks noChangeShapeType="1"/>
            </p:cNvSpPr>
            <p:nvPr/>
          </p:nvSpPr>
          <p:spPr bwMode="auto">
            <a:xfrm flipH="1" flipV="1">
              <a:off x="1440" y="2592"/>
              <a:ext cx="0" cy="576"/>
            </a:xfrm>
            <a:prstGeom prst="line">
              <a:avLst/>
            </a:prstGeom>
            <a:noFill/>
            <a:ln w="9525">
              <a:solidFill>
                <a:srgbClr val="008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5871" name="Text Box 11"/>
            <p:cNvSpPr txBox="1">
              <a:spLocks noChangeArrowheads="1"/>
            </p:cNvSpPr>
            <p:nvPr/>
          </p:nvSpPr>
          <p:spPr bwMode="auto">
            <a:xfrm>
              <a:off x="1824" y="2448"/>
              <a:ext cx="768" cy="3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110000"/>
                </a:lnSpc>
              </a:pPr>
              <a:r>
                <a:rPr lang="en-US" altLang="zh-CN" sz="1600">
                  <a:solidFill>
                    <a:schemeClr val="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Customer</a:t>
              </a:r>
            </a:p>
            <a:p>
              <a:pPr>
                <a:lnSpc>
                  <a:spcPct val="110000"/>
                </a:lnSpc>
              </a:pPr>
              <a:r>
                <a:rPr lang="en-US" altLang="zh-CN" sz="1600">
                  <a:solidFill>
                    <a:schemeClr val="hlink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buys diaper</a:t>
              </a:r>
              <a:endParaRPr lang="en-US" altLang="zh-CN" sz="1800" u="sng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5872" name="Text Box 12"/>
            <p:cNvSpPr txBox="1">
              <a:spLocks noChangeArrowheads="1"/>
            </p:cNvSpPr>
            <p:nvPr/>
          </p:nvSpPr>
          <p:spPr bwMode="auto">
            <a:xfrm>
              <a:off x="960" y="2400"/>
              <a:ext cx="657" cy="3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110000"/>
                </a:lnSpc>
              </a:pPr>
              <a:r>
                <a:rPr lang="en-US" altLang="zh-CN" sz="1600">
                  <a:solidFill>
                    <a:srgbClr val="5FA18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Customer</a:t>
              </a:r>
            </a:p>
            <a:p>
              <a:pPr>
                <a:lnSpc>
                  <a:spcPct val="110000"/>
                </a:lnSpc>
              </a:pPr>
              <a:r>
                <a:rPr lang="en-US" altLang="zh-CN" sz="1600">
                  <a:solidFill>
                    <a:srgbClr val="5FA18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buys both</a:t>
              </a:r>
              <a:endParaRPr lang="en-US" altLang="zh-CN" sz="1800" u="sng">
                <a:solidFill>
                  <a:srgbClr val="5FA18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5873" name="Text Box 13"/>
            <p:cNvSpPr txBox="1">
              <a:spLocks noChangeArrowheads="1"/>
            </p:cNvSpPr>
            <p:nvPr/>
          </p:nvSpPr>
          <p:spPr bwMode="auto">
            <a:xfrm>
              <a:off x="384" y="3600"/>
              <a:ext cx="657" cy="3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110000"/>
                </a:lnSpc>
              </a:pPr>
              <a:r>
                <a:rPr lang="en-US" altLang="zh-CN" sz="1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Customer</a:t>
              </a:r>
            </a:p>
            <a:p>
              <a:pPr>
                <a:lnSpc>
                  <a:spcPct val="110000"/>
                </a:lnSpc>
              </a:pPr>
              <a:r>
                <a:rPr lang="en-US" altLang="zh-CN" sz="1600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buys beer</a:t>
              </a:r>
              <a:endParaRPr lang="en-US" altLang="zh-CN" sz="1800" u="sng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5874" name="Rectangle 14"/>
            <p:cNvSpPr>
              <a:spLocks noChangeArrowheads="1"/>
            </p:cNvSpPr>
            <p:nvPr/>
          </p:nvSpPr>
          <p:spPr bwMode="auto">
            <a:xfrm>
              <a:off x="192" y="2400"/>
              <a:ext cx="2448" cy="165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CN" altLang="zh-CN"/>
            </a:p>
          </p:txBody>
        </p:sp>
      </p:grpSp>
      <p:graphicFrame>
        <p:nvGraphicFramePr>
          <p:cNvPr id="1325092" name="Group 36"/>
          <p:cNvGraphicFramePr>
            <a:graphicFrameLocks noGrp="1"/>
          </p:cNvGraphicFramePr>
          <p:nvPr/>
        </p:nvGraphicFramePr>
        <p:xfrm>
          <a:off x="152400" y="1600200"/>
          <a:ext cx="3886200" cy="1825626"/>
        </p:xfrm>
        <a:graphic>
          <a:graphicData uri="http://schemas.openxmlformats.org/drawingml/2006/table">
            <a:tbl>
              <a:tblPr/>
              <a:tblGrid>
                <a:gridCol w="1943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43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6688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Transaction-id</a:t>
                      </a:r>
                    </a:p>
                  </a:txBody>
                  <a:tcPr marT="45736" marB="4573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Items bought</a:t>
                      </a:r>
                    </a:p>
                  </a:txBody>
                  <a:tcPr marT="45736" marB="4573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39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10</a:t>
                      </a:r>
                    </a:p>
                  </a:txBody>
                  <a:tcPr marT="45736" marB="4573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A, B, C</a:t>
                      </a:r>
                    </a:p>
                  </a:txBody>
                  <a:tcPr marT="45736" marB="4573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39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20</a:t>
                      </a:r>
                    </a:p>
                  </a:txBody>
                  <a:tcPr marT="45736" marB="4573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A, C</a:t>
                      </a:r>
                    </a:p>
                  </a:txBody>
                  <a:tcPr marT="45736" marB="4573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254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30</a:t>
                      </a:r>
                    </a:p>
                  </a:txBody>
                  <a:tcPr marT="45736" marB="4573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A, D</a:t>
                      </a:r>
                    </a:p>
                  </a:txBody>
                  <a:tcPr marT="45736" marB="4573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539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40</a:t>
                      </a:r>
                    </a:p>
                  </a:txBody>
                  <a:tcPr marT="45736" marB="4573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B, E, F</a:t>
                      </a:r>
                    </a:p>
                  </a:txBody>
                  <a:tcPr marT="45736" marB="4573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51075816"/>
      </p:ext>
    </p:extLst>
  </p:cSld>
  <p:clrMapOvr>
    <a:masterClrMapping/>
  </p:clrMapOvr>
  <p:transition/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Association Rule Mining Task</a:t>
            </a:r>
          </a:p>
        </p:txBody>
      </p:sp>
      <p:sp>
        <p:nvSpPr>
          <p:cNvPr id="12369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3528" y="1196752"/>
            <a:ext cx="8318500" cy="2088232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>
                <a:ea typeface="宋体" panose="02010600030101010101" pitchFamily="2" charset="-122"/>
              </a:rPr>
              <a:t>Given a set of transactions T, the goal of association rule mining is to find all rules having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altLang="zh-CN" sz="2400" dirty="0">
                <a:ea typeface="宋体" panose="02010600030101010101" pitchFamily="2" charset="-122"/>
              </a:rPr>
              <a:t>support </a:t>
            </a:r>
            <a:r>
              <a:rPr lang="en-US" altLang="zh-CN" sz="2400" dirty="0">
                <a:ea typeface="宋体" panose="02010600030101010101" pitchFamily="2" charset="-122"/>
                <a:cs typeface="Arial" panose="020B0604020202020204" pitchFamily="34" charset="0"/>
              </a:rPr>
              <a:t>≥ </a:t>
            </a:r>
            <a:r>
              <a:rPr lang="en-US" altLang="zh-CN" sz="2400" i="1" dirty="0" err="1">
                <a:ea typeface="宋体" panose="02010600030101010101" pitchFamily="2" charset="-122"/>
                <a:cs typeface="Arial" panose="020B0604020202020204" pitchFamily="34" charset="0"/>
              </a:rPr>
              <a:t>minsup</a:t>
            </a:r>
            <a:r>
              <a:rPr lang="en-US" altLang="zh-CN" sz="2400" i="1" dirty="0">
                <a:ea typeface="宋体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ea typeface="宋体" panose="02010600030101010101" pitchFamily="2" charset="-122"/>
                <a:cs typeface="Arial" panose="020B0604020202020204" pitchFamily="34" charset="0"/>
              </a:rPr>
              <a:t>threshold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altLang="zh-CN" sz="2400" dirty="0">
                <a:ea typeface="宋体" panose="02010600030101010101" pitchFamily="2" charset="-122"/>
                <a:cs typeface="Arial" panose="020B0604020202020204" pitchFamily="34" charset="0"/>
              </a:rPr>
              <a:t>confidence ≥ </a:t>
            </a:r>
            <a:r>
              <a:rPr lang="en-US" altLang="zh-CN" sz="2400" i="1" dirty="0" err="1">
                <a:ea typeface="宋体" panose="02010600030101010101" pitchFamily="2" charset="-122"/>
                <a:cs typeface="Arial" panose="020B0604020202020204" pitchFamily="34" charset="0"/>
              </a:rPr>
              <a:t>minconf</a:t>
            </a:r>
            <a:r>
              <a:rPr lang="en-US" altLang="zh-CN" sz="2400" i="1" dirty="0">
                <a:ea typeface="宋体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ea typeface="宋体" panose="02010600030101010101" pitchFamily="2" charset="-122"/>
                <a:cs typeface="Arial" panose="020B0604020202020204" pitchFamily="34" charset="0"/>
              </a:rPr>
              <a:t>threshold</a:t>
            </a:r>
            <a:endParaRPr lang="en-US" altLang="zh-CN" dirty="0"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4211960" y="3643536"/>
            <a:ext cx="4724400" cy="24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sz="2400" b="0">
                <a:solidFill>
                  <a:srgbClr val="CC3300"/>
                </a:solidFill>
                <a:ea typeface="宋体" panose="02010600030101010101" pitchFamily="2" charset="-122"/>
                <a:sym typeface="Symbol" panose="05050102010706020507" pitchFamily="18" charset="2"/>
              </a:rPr>
              <a:t>Example of Rules:</a:t>
            </a:r>
            <a:br>
              <a:rPr lang="en-US" altLang="zh-CN" sz="2400" b="0">
                <a:solidFill>
                  <a:srgbClr val="CC3300"/>
                </a:solidFill>
                <a:ea typeface="宋体" panose="02010600030101010101" pitchFamily="2" charset="-122"/>
                <a:sym typeface="Symbol" panose="05050102010706020507" pitchFamily="18" charset="2"/>
              </a:rPr>
            </a:br>
            <a:endParaRPr lang="en-US" altLang="zh-CN" sz="1000" b="0">
              <a:solidFill>
                <a:srgbClr val="CC3300"/>
              </a:solidFill>
              <a:ea typeface="宋体" panose="02010600030101010101" pitchFamily="2" charset="-122"/>
              <a:sym typeface="Symbol" panose="05050102010706020507" pitchFamily="18" charset="2"/>
            </a:endParaRPr>
          </a:p>
          <a:p>
            <a:r>
              <a:rPr lang="en-US" altLang="zh-CN" sz="2000" b="0">
                <a:ea typeface="宋体" panose="02010600030101010101" pitchFamily="2" charset="-122"/>
              </a:rPr>
              <a:t>{Milk,Diaper} </a:t>
            </a:r>
            <a:r>
              <a:rPr lang="en-US" altLang="zh-CN" sz="2000" b="0">
                <a:ea typeface="宋体" panose="02010600030101010101" pitchFamily="2" charset="-122"/>
                <a:sym typeface="Symbol" panose="05050102010706020507" pitchFamily="18" charset="2"/>
              </a:rPr>
              <a:t> {Beer} (s=0.4, c=0.67)</a:t>
            </a:r>
            <a:br>
              <a:rPr lang="en-US" altLang="zh-CN" sz="2000" b="0">
                <a:ea typeface="宋体" panose="02010600030101010101" pitchFamily="2" charset="-122"/>
                <a:sym typeface="Symbol" panose="05050102010706020507" pitchFamily="18" charset="2"/>
              </a:rPr>
            </a:br>
            <a:r>
              <a:rPr lang="en-US" altLang="zh-CN" sz="2000" b="0">
                <a:ea typeface="宋体" panose="02010600030101010101" pitchFamily="2" charset="-122"/>
              </a:rPr>
              <a:t>{Milk,Beer} </a:t>
            </a:r>
            <a:r>
              <a:rPr lang="en-US" altLang="zh-CN" sz="2000" b="0">
                <a:ea typeface="宋体" panose="02010600030101010101" pitchFamily="2" charset="-122"/>
                <a:sym typeface="Symbol" panose="05050102010706020507" pitchFamily="18" charset="2"/>
              </a:rPr>
              <a:t> {Diaper} (s=0.4, c=1.0)</a:t>
            </a:r>
          </a:p>
          <a:p>
            <a:r>
              <a:rPr lang="en-US" altLang="zh-CN" sz="2000" b="0">
                <a:ea typeface="宋体" panose="02010600030101010101" pitchFamily="2" charset="-122"/>
              </a:rPr>
              <a:t>{Diaper,Beer} </a:t>
            </a:r>
            <a:r>
              <a:rPr lang="en-US" altLang="zh-CN" sz="2000" b="0">
                <a:ea typeface="宋体" panose="02010600030101010101" pitchFamily="2" charset="-122"/>
                <a:sym typeface="Symbol" panose="05050102010706020507" pitchFamily="18" charset="2"/>
              </a:rPr>
              <a:t> {Milk} (s=0.4, c=0.67)</a:t>
            </a:r>
          </a:p>
          <a:p>
            <a:r>
              <a:rPr lang="en-US" altLang="zh-CN" sz="2000" b="0">
                <a:ea typeface="宋体" panose="02010600030101010101" pitchFamily="2" charset="-122"/>
                <a:sym typeface="Symbol" panose="05050102010706020507" pitchFamily="18" charset="2"/>
              </a:rPr>
              <a:t>{Beer}  {Milk,Diaper} (s=0.4, c=0.67) </a:t>
            </a:r>
            <a:br>
              <a:rPr lang="en-US" altLang="zh-CN" sz="2000" b="0">
                <a:ea typeface="宋体" panose="02010600030101010101" pitchFamily="2" charset="-122"/>
                <a:sym typeface="Symbol" panose="05050102010706020507" pitchFamily="18" charset="2"/>
              </a:rPr>
            </a:br>
            <a:r>
              <a:rPr lang="en-US" altLang="zh-CN" sz="2000" b="0">
                <a:ea typeface="宋体" panose="02010600030101010101" pitchFamily="2" charset="-122"/>
                <a:sym typeface="Symbol" panose="05050102010706020507" pitchFamily="18" charset="2"/>
              </a:rPr>
              <a:t>{Diaper}  {Milk,Beer} (s=0.4, c=0.5) </a:t>
            </a:r>
          </a:p>
          <a:p>
            <a:r>
              <a:rPr lang="en-US" altLang="zh-CN" sz="2000" b="0">
                <a:ea typeface="宋体" panose="02010600030101010101" pitchFamily="2" charset="-122"/>
                <a:sym typeface="Symbol" panose="05050102010706020507" pitchFamily="18" charset="2"/>
              </a:rPr>
              <a:t>{Milk}  {Diaper,Beer} (s=0.4, c=0.5)</a:t>
            </a:r>
          </a:p>
        </p:txBody>
      </p:sp>
      <p:graphicFrame>
        <p:nvGraphicFramePr>
          <p:cNvPr id="5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64166467"/>
              </p:ext>
            </p:extLst>
          </p:nvPr>
        </p:nvGraphicFramePr>
        <p:xfrm>
          <a:off x="249560" y="3948336"/>
          <a:ext cx="3733800" cy="2241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267" name="Document" r:id="rId3" imgW="3359338" imgH="2015504" progId="Word.Document.8">
                  <p:embed/>
                </p:oleObj>
              </mc:Choice>
              <mc:Fallback>
                <p:oleObj name="Document" r:id="rId3" imgW="3359338" imgH="2015504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9560" y="3948336"/>
                        <a:ext cx="3733800" cy="2241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43500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69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69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69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36995" grpId="0" build="p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Mining Association Rules</a:t>
            </a:r>
          </a:p>
        </p:txBody>
      </p:sp>
      <p:sp>
        <p:nvSpPr>
          <p:cNvPr id="40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>
                <a:ea typeface="宋体" panose="02010600030101010101" pitchFamily="2" charset="-122"/>
              </a:rPr>
              <a:t>Two-step approach: </a:t>
            </a:r>
          </a:p>
          <a:p>
            <a:pPr marL="914400" lvl="1" indent="-457200">
              <a:buFont typeface="Arial" panose="020B0604020202020204" pitchFamily="34" charset="0"/>
              <a:buAutoNum type="arabicPeriod"/>
            </a:pPr>
            <a:r>
              <a:rPr lang="en-US" altLang="zh-CN" dirty="0">
                <a:solidFill>
                  <a:srgbClr val="FF0000"/>
                </a:solidFill>
                <a:ea typeface="宋体" panose="02010600030101010101" pitchFamily="2" charset="-122"/>
              </a:rPr>
              <a:t>Frequent </a:t>
            </a:r>
            <a:r>
              <a:rPr lang="en-US" altLang="zh-CN" dirty="0" err="1">
                <a:solidFill>
                  <a:srgbClr val="FF0000"/>
                </a:solidFill>
                <a:ea typeface="宋体" panose="02010600030101010101" pitchFamily="2" charset="-122"/>
              </a:rPr>
              <a:t>Itemset</a:t>
            </a:r>
            <a:r>
              <a:rPr lang="en-US" altLang="zh-CN" dirty="0">
                <a:solidFill>
                  <a:srgbClr val="FF0000"/>
                </a:solidFill>
                <a:ea typeface="宋体" panose="02010600030101010101" pitchFamily="2" charset="-122"/>
              </a:rPr>
              <a:t> Generation</a:t>
            </a:r>
            <a:endParaRPr lang="en-US" altLang="zh-CN" dirty="0">
              <a:ea typeface="宋体" panose="02010600030101010101" pitchFamily="2" charset="-122"/>
            </a:endParaRPr>
          </a:p>
          <a:p>
            <a:pPr marL="1295400" lvl="2" indent="-381000">
              <a:buFont typeface="Arial" panose="020B0604020202020204" pitchFamily="34" charset="0"/>
              <a:buChar char="–"/>
            </a:pPr>
            <a:r>
              <a:rPr lang="en-US" altLang="zh-CN" dirty="0">
                <a:ea typeface="宋体" panose="02010600030101010101" pitchFamily="2" charset="-122"/>
              </a:rPr>
              <a:t>Generate all </a:t>
            </a:r>
            <a:r>
              <a:rPr lang="en-US" altLang="zh-CN" dirty="0" err="1">
                <a:ea typeface="宋体" panose="02010600030101010101" pitchFamily="2" charset="-122"/>
              </a:rPr>
              <a:t>itemsets</a:t>
            </a:r>
            <a:r>
              <a:rPr lang="en-US" altLang="zh-CN" dirty="0">
                <a:ea typeface="宋体" panose="02010600030101010101" pitchFamily="2" charset="-122"/>
              </a:rPr>
              <a:t> whose support </a:t>
            </a:r>
            <a:r>
              <a:rPr lang="en-US" altLang="zh-CN" dirty="0">
                <a:ea typeface="宋体" panose="02010600030101010101" pitchFamily="2" charset="-122"/>
                <a:sym typeface="Symbol" panose="05050102010706020507" pitchFamily="18" charset="2"/>
              </a:rPr>
              <a:t> </a:t>
            </a:r>
            <a:r>
              <a:rPr lang="en-US" altLang="zh-CN" dirty="0" err="1">
                <a:ea typeface="宋体" panose="02010600030101010101" pitchFamily="2" charset="-122"/>
              </a:rPr>
              <a:t>minsup</a:t>
            </a:r>
            <a:endParaRPr lang="en-US" altLang="zh-CN" dirty="0">
              <a:ea typeface="宋体" panose="02010600030101010101" pitchFamily="2" charset="-122"/>
            </a:endParaRPr>
          </a:p>
          <a:p>
            <a:pPr marL="914400" lvl="1" indent="-457200">
              <a:buFont typeface="Arial" panose="020B0604020202020204" pitchFamily="34" charset="0"/>
              <a:buAutoNum type="arabicPeriod"/>
            </a:pPr>
            <a:r>
              <a:rPr lang="en-US" altLang="zh-CN" dirty="0">
                <a:solidFill>
                  <a:srgbClr val="FF0000"/>
                </a:solidFill>
                <a:ea typeface="宋体" panose="02010600030101010101" pitchFamily="2" charset="-122"/>
              </a:rPr>
              <a:t>Rule Generation</a:t>
            </a:r>
            <a:endParaRPr lang="en-US" altLang="zh-CN" dirty="0">
              <a:ea typeface="宋体" panose="02010600030101010101" pitchFamily="2" charset="-122"/>
            </a:endParaRPr>
          </a:p>
          <a:p>
            <a:pPr marL="1295400" lvl="2" indent="-381000">
              <a:buFont typeface="Arial" panose="020B0604020202020204" pitchFamily="34" charset="0"/>
              <a:buChar char="–"/>
            </a:pPr>
            <a:r>
              <a:rPr lang="en-US" altLang="zh-CN" dirty="0">
                <a:ea typeface="宋体" panose="02010600030101010101" pitchFamily="2" charset="-122"/>
              </a:rPr>
              <a:t>Generate high confidence rules from each frequent </a:t>
            </a:r>
            <a:r>
              <a:rPr lang="en-US" altLang="zh-CN" dirty="0" err="1">
                <a:ea typeface="宋体" panose="02010600030101010101" pitchFamily="2" charset="-122"/>
              </a:rPr>
              <a:t>itemset</a:t>
            </a:r>
            <a:r>
              <a:rPr lang="en-US" altLang="zh-CN" dirty="0">
                <a:ea typeface="宋体" panose="02010600030101010101" pitchFamily="2" charset="-122"/>
              </a:rPr>
              <a:t>, where each rule is a binary partitioning of a frequent </a:t>
            </a:r>
            <a:r>
              <a:rPr lang="en-US" altLang="zh-CN" dirty="0" err="1">
                <a:ea typeface="宋体" panose="02010600030101010101" pitchFamily="2" charset="-122"/>
              </a:rPr>
              <a:t>itemset</a:t>
            </a:r>
            <a:endParaRPr lang="en-US" altLang="zh-CN" dirty="0">
              <a:ea typeface="宋体" panose="02010600030101010101" pitchFamily="2" charset="-122"/>
            </a:endParaRPr>
          </a:p>
          <a:p>
            <a:pPr marL="0" indent="0">
              <a:buNone/>
            </a:pPr>
            <a:r>
              <a:rPr lang="en-US" altLang="zh-CN" sz="2800" b="1" dirty="0">
                <a:solidFill>
                  <a:srgbClr val="0101F4"/>
                </a:solidFill>
                <a:ea typeface="宋体" panose="02010600030101010101" pitchFamily="2" charset="-122"/>
              </a:rPr>
              <a:t>NOTE: </a:t>
            </a:r>
            <a:r>
              <a:rPr lang="en-US" altLang="zh-CN" sz="2400" b="1" dirty="0">
                <a:solidFill>
                  <a:srgbClr val="0101F4"/>
                </a:solidFill>
                <a:ea typeface="宋体" panose="02010600030101010101" pitchFamily="2" charset="-122"/>
              </a:rPr>
              <a:t>Frequent </a:t>
            </a:r>
            <a:r>
              <a:rPr lang="en-US" altLang="zh-CN" sz="2400" b="1" dirty="0" err="1">
                <a:solidFill>
                  <a:srgbClr val="0101F4"/>
                </a:solidFill>
                <a:ea typeface="宋体" panose="02010600030101010101" pitchFamily="2" charset="-122"/>
              </a:rPr>
              <a:t>itemset</a:t>
            </a:r>
            <a:r>
              <a:rPr lang="en-US" altLang="zh-CN" sz="2400" b="1" dirty="0">
                <a:solidFill>
                  <a:srgbClr val="0101F4"/>
                </a:solidFill>
                <a:ea typeface="宋体" panose="02010600030101010101" pitchFamily="2" charset="-122"/>
              </a:rPr>
              <a:t> generation is still computationally expensive</a:t>
            </a:r>
          </a:p>
          <a:p>
            <a:pPr marL="533400" indent="-533400">
              <a:buFont typeface="Monotype Sorts" pitchFamily="2" charset="2"/>
              <a:buNone/>
            </a:pPr>
            <a:endParaRPr lang="zh-CN" altLang="en-US" dirty="0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3784016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Frequent Itemset Generation</a:t>
            </a:r>
          </a:p>
        </p:txBody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990600"/>
            <a:ext cx="8839200" cy="5410200"/>
          </a:xfrm>
        </p:spPr>
        <p:txBody>
          <a:bodyPr/>
          <a:lstStyle/>
          <a:p>
            <a:r>
              <a:rPr lang="en-US" altLang="zh-CN" sz="2800" dirty="0">
                <a:ea typeface="宋体" panose="02010600030101010101" pitchFamily="2" charset="-122"/>
              </a:rPr>
              <a:t>Brute-force approach: </a:t>
            </a:r>
          </a:p>
          <a:p>
            <a:pPr marL="457200" lvl="1" indent="0">
              <a:buNone/>
            </a:pPr>
            <a:r>
              <a:rPr lang="en-US" altLang="zh-CN" sz="2400" dirty="0">
                <a:ea typeface="宋体" panose="02010600030101010101" pitchFamily="2" charset="-122"/>
              </a:rPr>
              <a:t>Each </a:t>
            </a:r>
            <a:r>
              <a:rPr lang="en-US" altLang="zh-CN" sz="2400" dirty="0" err="1">
                <a:ea typeface="宋体" panose="02010600030101010101" pitchFamily="2" charset="-122"/>
              </a:rPr>
              <a:t>itemset</a:t>
            </a:r>
            <a:r>
              <a:rPr lang="en-US" altLang="zh-CN" sz="2400" dirty="0">
                <a:ea typeface="宋体" panose="02010600030101010101" pitchFamily="2" charset="-122"/>
              </a:rPr>
              <a:t> in the lattice is a </a:t>
            </a:r>
            <a:r>
              <a:rPr lang="en-US" altLang="zh-CN" sz="2400" dirty="0">
                <a:solidFill>
                  <a:srgbClr val="FF0000"/>
                </a:solidFill>
                <a:ea typeface="宋体" panose="02010600030101010101" pitchFamily="2" charset="-122"/>
              </a:rPr>
              <a:t>candidate</a:t>
            </a:r>
            <a:r>
              <a:rPr lang="en-US" altLang="zh-CN" sz="2400" dirty="0">
                <a:ea typeface="宋体" panose="02010600030101010101" pitchFamily="2" charset="-122"/>
              </a:rPr>
              <a:t> frequent </a:t>
            </a:r>
            <a:r>
              <a:rPr lang="en-US" altLang="zh-CN" sz="2400" dirty="0" err="1">
                <a:ea typeface="宋体" panose="02010600030101010101" pitchFamily="2" charset="-122"/>
              </a:rPr>
              <a:t>itemset</a:t>
            </a:r>
            <a:endParaRPr lang="en-US" altLang="zh-CN" sz="2400" dirty="0">
              <a:ea typeface="宋体" panose="02010600030101010101" pitchFamily="2" charset="-122"/>
            </a:endParaRPr>
          </a:p>
          <a:p>
            <a:pPr marL="457200" lvl="1" indent="0">
              <a:buNone/>
            </a:pPr>
            <a:r>
              <a:rPr lang="en-US" altLang="zh-CN" sz="2400" dirty="0">
                <a:ea typeface="宋体" panose="02010600030101010101" pitchFamily="2" charset="-122"/>
              </a:rPr>
              <a:t>Count the support of each candidate by scanning the database</a:t>
            </a:r>
          </a:p>
          <a:p>
            <a:pPr lvl="1"/>
            <a:endParaRPr lang="en-US" altLang="zh-CN" dirty="0">
              <a:ea typeface="宋体" panose="02010600030101010101" pitchFamily="2" charset="-122"/>
            </a:endParaRPr>
          </a:p>
          <a:p>
            <a:pPr lvl="1"/>
            <a:endParaRPr lang="en-US" altLang="zh-CN" dirty="0">
              <a:ea typeface="宋体" panose="02010600030101010101" pitchFamily="2" charset="-122"/>
            </a:endParaRPr>
          </a:p>
          <a:p>
            <a:pPr lvl="1"/>
            <a:endParaRPr lang="en-US" altLang="zh-CN" dirty="0">
              <a:ea typeface="宋体" panose="02010600030101010101" pitchFamily="2" charset="-122"/>
            </a:endParaRPr>
          </a:p>
          <a:p>
            <a:pPr lvl="1"/>
            <a:endParaRPr lang="en-US" altLang="zh-CN" dirty="0">
              <a:ea typeface="宋体" panose="02010600030101010101" pitchFamily="2" charset="-122"/>
            </a:endParaRPr>
          </a:p>
          <a:p>
            <a:pPr lvl="1"/>
            <a:endParaRPr lang="en-US" altLang="zh-CN" dirty="0">
              <a:ea typeface="宋体" panose="02010600030101010101" pitchFamily="2" charset="-122"/>
            </a:endParaRPr>
          </a:p>
          <a:p>
            <a:pPr lvl="1"/>
            <a:endParaRPr lang="en-US" altLang="zh-CN" dirty="0">
              <a:ea typeface="宋体" panose="02010600030101010101" pitchFamily="2" charset="-122"/>
            </a:endParaRPr>
          </a:p>
          <a:p>
            <a:pPr marL="457200" lvl="1" indent="0">
              <a:buNone/>
            </a:pPr>
            <a:r>
              <a:rPr lang="en-US" altLang="zh-CN" sz="2400" dirty="0">
                <a:ea typeface="宋体" panose="02010600030101010101" pitchFamily="2" charset="-122"/>
              </a:rPr>
              <a:t>Match each transaction against every candidate</a:t>
            </a:r>
          </a:p>
          <a:p>
            <a:pPr marL="457200" lvl="1" indent="0">
              <a:buNone/>
            </a:pPr>
            <a:r>
              <a:rPr lang="en-US" altLang="zh-CN" sz="2400" dirty="0">
                <a:ea typeface="宋体" panose="02010600030101010101" pitchFamily="2" charset="-122"/>
              </a:rPr>
              <a:t>Complexity ~ O(</a:t>
            </a:r>
            <a:r>
              <a:rPr lang="en-US" altLang="zh-CN" sz="2400" dirty="0" err="1">
                <a:ea typeface="宋体" panose="02010600030101010101" pitchFamily="2" charset="-122"/>
              </a:rPr>
              <a:t>NMw</a:t>
            </a:r>
            <a:r>
              <a:rPr lang="en-US" altLang="zh-CN" sz="2400" dirty="0">
                <a:ea typeface="宋体" panose="02010600030101010101" pitchFamily="2" charset="-122"/>
              </a:rPr>
              <a:t>) =&gt; </a:t>
            </a:r>
            <a:r>
              <a:rPr lang="en-US" altLang="zh-CN" sz="2400" dirty="0">
                <a:solidFill>
                  <a:srgbClr val="FF0000"/>
                </a:solidFill>
                <a:ea typeface="宋体" panose="02010600030101010101" pitchFamily="2" charset="-122"/>
              </a:rPr>
              <a:t>Expensive since M = 2</a:t>
            </a:r>
            <a:r>
              <a:rPr lang="en-US" altLang="zh-CN" sz="2400" baseline="30000" dirty="0">
                <a:solidFill>
                  <a:srgbClr val="FF0000"/>
                </a:solidFill>
                <a:ea typeface="宋体" panose="02010600030101010101" pitchFamily="2" charset="-122"/>
              </a:rPr>
              <a:t>d</a:t>
            </a:r>
            <a:r>
              <a:rPr lang="en-US" altLang="zh-CN" sz="2400" dirty="0">
                <a:solidFill>
                  <a:srgbClr val="FF0000"/>
                </a:solidFill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!!!</a:t>
            </a:r>
          </a:p>
        </p:txBody>
      </p:sp>
      <p:graphicFrame>
        <p:nvGraphicFramePr>
          <p:cNvPr id="7170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8761857"/>
              </p:ext>
            </p:extLst>
          </p:nvPr>
        </p:nvGraphicFramePr>
        <p:xfrm>
          <a:off x="1115616" y="2492896"/>
          <a:ext cx="7281862" cy="2667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122" name="Visio" r:id="rId3" imgW="7643978" imgH="2744343" progId="Visio.Drawing.6">
                  <p:embed/>
                </p:oleObj>
              </mc:Choice>
              <mc:Fallback>
                <p:oleObj name="Visio" r:id="rId3" imgW="7643978" imgH="2744343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5616" y="2492896"/>
                        <a:ext cx="7281862" cy="2667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5248958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Frequent Itemset Generation</a:t>
            </a:r>
          </a:p>
        </p:txBody>
      </p:sp>
      <p:graphicFrame>
        <p:nvGraphicFramePr>
          <p:cNvPr id="4098" name="Object 3"/>
          <p:cNvGraphicFramePr>
            <a:graphicFrameLocks noChangeAspect="1"/>
          </p:cNvGraphicFramePr>
          <p:nvPr/>
        </p:nvGraphicFramePr>
        <p:xfrm>
          <a:off x="304800" y="990600"/>
          <a:ext cx="7034213" cy="5313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50" name="VISIO" r:id="rId3" imgW="9807480" imgH="7407000" progId="Visio.Drawing.6">
                  <p:embed/>
                </p:oleObj>
              </mc:Choice>
              <mc:Fallback>
                <p:oleObj name="VISIO" r:id="rId3" imgW="9807480" imgH="740700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" y="990600"/>
                        <a:ext cx="7034213" cy="5313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00" name="Text Box 4"/>
          <p:cNvSpPr txBox="1">
            <a:spLocks noChangeArrowheads="1"/>
          </p:cNvSpPr>
          <p:nvPr/>
        </p:nvSpPr>
        <p:spPr bwMode="auto">
          <a:xfrm>
            <a:off x="6248400" y="5257800"/>
            <a:ext cx="274320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2000">
                <a:ea typeface="宋体" panose="02010600030101010101" pitchFamily="2" charset="-122"/>
              </a:rPr>
              <a:t>Given d items, there are 2</a:t>
            </a:r>
            <a:r>
              <a:rPr lang="en-US" altLang="zh-CN" sz="2000" baseline="30000">
                <a:ea typeface="宋体" panose="02010600030101010101" pitchFamily="2" charset="-122"/>
              </a:rPr>
              <a:t>d</a:t>
            </a:r>
            <a:r>
              <a:rPr lang="en-US" altLang="zh-CN" sz="2000">
                <a:ea typeface="宋体" panose="02010600030101010101" pitchFamily="2" charset="-122"/>
              </a:rPr>
              <a:t> possible candidate itemsets</a:t>
            </a:r>
            <a:endParaRPr lang="en-US" altLang="zh-CN" sz="2000">
              <a:ea typeface="宋体" panose="02010600030101010101" pitchFamily="2" charset="-122"/>
              <a:sym typeface="Symbol" panose="05050102010706020507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85829149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>
          <a:xfrm>
            <a:off x="303213" y="332656"/>
            <a:ext cx="8534400" cy="576064"/>
          </a:xfrm>
        </p:spPr>
        <p:txBody>
          <a:bodyPr/>
          <a:lstStyle/>
          <a:p>
            <a:r>
              <a:rPr lang="en-US" altLang="zh-CN" sz="3200" dirty="0">
                <a:ea typeface="宋体" panose="02010600030101010101" pitchFamily="2" charset="-122"/>
              </a:rPr>
              <a:t>Frequent </a:t>
            </a:r>
            <a:r>
              <a:rPr lang="en-US" altLang="zh-CN" sz="3200" dirty="0" err="1">
                <a:ea typeface="宋体" panose="02010600030101010101" pitchFamily="2" charset="-122"/>
              </a:rPr>
              <a:t>Itemset</a:t>
            </a:r>
            <a:r>
              <a:rPr lang="en-US" altLang="zh-CN" sz="3200" dirty="0">
                <a:ea typeface="宋体" panose="02010600030101010101" pitchFamily="2" charset="-122"/>
              </a:rPr>
              <a:t> Generation Strategies</a:t>
            </a:r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19113" y="1196752"/>
            <a:ext cx="8318500" cy="5257800"/>
          </a:xfrm>
        </p:spPr>
        <p:txBody>
          <a:bodyPr/>
          <a:lstStyle/>
          <a:p>
            <a:pPr marL="0" indent="0">
              <a:lnSpc>
                <a:spcPct val="90000"/>
              </a:lnSpc>
              <a:buNone/>
            </a:pPr>
            <a:r>
              <a:rPr lang="en-US" altLang="zh-CN" sz="2800" b="1" dirty="0">
                <a:ea typeface="宋体" panose="02010600030101010101" pitchFamily="2" charset="-122"/>
              </a:rPr>
              <a:t>Reduce the </a:t>
            </a:r>
            <a:r>
              <a:rPr lang="en-US" altLang="zh-CN" sz="2800" b="1" dirty="0">
                <a:solidFill>
                  <a:srgbClr val="FF0000"/>
                </a:solidFill>
                <a:ea typeface="宋体" panose="02010600030101010101" pitchFamily="2" charset="-122"/>
              </a:rPr>
              <a:t>number of candidates</a:t>
            </a:r>
            <a:r>
              <a:rPr lang="en-US" altLang="zh-CN" sz="2800" b="1" dirty="0">
                <a:ea typeface="宋体" panose="02010600030101010101" pitchFamily="2" charset="-122"/>
              </a:rPr>
              <a:t> (M)</a:t>
            </a:r>
          </a:p>
          <a:p>
            <a:pPr lvl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ea typeface="宋体" panose="02010600030101010101" pitchFamily="2" charset="-122"/>
              </a:rPr>
              <a:t>Complete search: M=2</a:t>
            </a:r>
            <a:r>
              <a:rPr lang="en-US" altLang="zh-CN" baseline="30000" dirty="0">
                <a:ea typeface="宋体" panose="02010600030101010101" pitchFamily="2" charset="-122"/>
              </a:rPr>
              <a:t>d</a:t>
            </a:r>
          </a:p>
          <a:p>
            <a:pPr lvl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ea typeface="宋体" panose="02010600030101010101" pitchFamily="2" charset="-122"/>
              </a:rPr>
              <a:t>Use pruning techniques to reduce M</a:t>
            </a:r>
          </a:p>
          <a:p>
            <a:pPr lvl="1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altLang="zh-CN" sz="2400" dirty="0">
              <a:ea typeface="宋体" panose="02010600030101010101" pitchFamily="2" charset="-122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US" altLang="zh-CN" sz="2800" b="1" dirty="0">
                <a:ea typeface="宋体" panose="02010600030101010101" pitchFamily="2" charset="-122"/>
              </a:rPr>
              <a:t>Reduce the </a:t>
            </a:r>
            <a:r>
              <a:rPr lang="en-US" altLang="zh-CN" sz="2800" b="1" dirty="0">
                <a:solidFill>
                  <a:srgbClr val="FF0000"/>
                </a:solidFill>
                <a:ea typeface="宋体" panose="02010600030101010101" pitchFamily="2" charset="-122"/>
              </a:rPr>
              <a:t>number of transactions </a:t>
            </a:r>
            <a:r>
              <a:rPr lang="en-US" altLang="zh-CN" sz="2800" b="1" dirty="0">
                <a:ea typeface="宋体" panose="02010600030101010101" pitchFamily="2" charset="-122"/>
              </a:rPr>
              <a:t>(N)</a:t>
            </a:r>
          </a:p>
          <a:p>
            <a:pPr lvl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ea typeface="宋体" panose="02010600030101010101" pitchFamily="2" charset="-122"/>
              </a:rPr>
              <a:t>Reduce the size of N as the size of </a:t>
            </a:r>
            <a:r>
              <a:rPr lang="en-US" altLang="zh-CN" sz="2400" dirty="0" err="1">
                <a:ea typeface="宋体" panose="02010600030101010101" pitchFamily="2" charset="-122"/>
              </a:rPr>
              <a:t>itemset</a:t>
            </a:r>
            <a:r>
              <a:rPr lang="en-US" altLang="zh-CN" sz="2400" dirty="0">
                <a:ea typeface="宋体" panose="02010600030101010101" pitchFamily="2" charset="-122"/>
              </a:rPr>
              <a:t> increases</a:t>
            </a:r>
          </a:p>
          <a:p>
            <a:pPr lvl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ea typeface="宋体" panose="02010600030101010101" pitchFamily="2" charset="-122"/>
              </a:rPr>
              <a:t>Used by DHP and vertical-based mining algorithms</a:t>
            </a:r>
          </a:p>
          <a:p>
            <a:pPr lvl="1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altLang="zh-CN" sz="2400" dirty="0">
              <a:ea typeface="宋体" panose="02010600030101010101" pitchFamily="2" charset="-122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US" altLang="zh-CN" sz="2800" b="1" dirty="0">
                <a:ea typeface="宋体" panose="02010600030101010101" pitchFamily="2" charset="-122"/>
              </a:rPr>
              <a:t>Reduce the </a:t>
            </a:r>
            <a:r>
              <a:rPr lang="en-US" altLang="zh-CN" sz="2800" b="1" dirty="0">
                <a:solidFill>
                  <a:srgbClr val="FF0000"/>
                </a:solidFill>
                <a:ea typeface="宋体" panose="02010600030101010101" pitchFamily="2" charset="-122"/>
              </a:rPr>
              <a:t>number of comparisons</a:t>
            </a:r>
            <a:r>
              <a:rPr lang="en-US" altLang="zh-CN" sz="2800" b="1" dirty="0">
                <a:ea typeface="宋体" panose="02010600030101010101" pitchFamily="2" charset="-122"/>
              </a:rPr>
              <a:t> (NM)</a:t>
            </a:r>
          </a:p>
          <a:p>
            <a:pPr lvl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ea typeface="宋体" panose="02010600030101010101" pitchFamily="2" charset="-122"/>
              </a:rPr>
              <a:t>Use efficient data structures to store the candidates or transactions</a:t>
            </a:r>
          </a:p>
          <a:p>
            <a:pPr lvl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ea typeface="宋体" panose="02010600030101010101" pitchFamily="2" charset="-122"/>
              </a:rPr>
              <a:t>No need to match every candidate against every transaction</a:t>
            </a:r>
          </a:p>
        </p:txBody>
      </p:sp>
    </p:spTree>
    <p:extLst>
      <p:ext uri="{BB962C8B-B14F-4D97-AF65-F5344CB8AC3E}">
        <p14:creationId xmlns:p14="http://schemas.microsoft.com/office/powerpoint/2010/main" val="1145868360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Reducing Number of Candidates</a:t>
            </a:r>
          </a:p>
        </p:txBody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5536" y="1196752"/>
            <a:ext cx="8580437" cy="51816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zh-CN" sz="2400" b="1" dirty="0" err="1">
                <a:solidFill>
                  <a:srgbClr val="0101F4"/>
                </a:solidFill>
                <a:ea typeface="宋体" panose="02010600030101010101" pitchFamily="2" charset="-122"/>
              </a:rPr>
              <a:t>Apriori</a:t>
            </a:r>
            <a:r>
              <a:rPr lang="en-US" altLang="zh-CN" sz="2400" b="1" dirty="0">
                <a:solidFill>
                  <a:srgbClr val="0101F4"/>
                </a:solidFill>
                <a:ea typeface="宋体" panose="02010600030101010101" pitchFamily="2" charset="-122"/>
              </a:rPr>
              <a:t> principle</a:t>
            </a:r>
            <a:r>
              <a:rPr lang="en-US" altLang="zh-CN" sz="2400" dirty="0">
                <a:ea typeface="宋体" panose="02010600030101010101" pitchFamily="2" charset="-122"/>
              </a:rPr>
              <a:t>:</a:t>
            </a:r>
          </a:p>
          <a:p>
            <a:pPr lvl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ea typeface="宋体" panose="02010600030101010101" pitchFamily="2" charset="-122"/>
              </a:rPr>
              <a:t>If an </a:t>
            </a:r>
            <a:r>
              <a:rPr lang="en-US" altLang="zh-CN" sz="2000" dirty="0" err="1">
                <a:ea typeface="宋体" panose="02010600030101010101" pitchFamily="2" charset="-122"/>
              </a:rPr>
              <a:t>itemset</a:t>
            </a:r>
            <a:r>
              <a:rPr lang="en-US" altLang="zh-CN" sz="2000" dirty="0">
                <a:ea typeface="宋体" panose="02010600030101010101" pitchFamily="2" charset="-122"/>
              </a:rPr>
              <a:t> is frequent, then all of its subsets must also be frequent</a:t>
            </a:r>
          </a:p>
          <a:p>
            <a:pPr lvl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ea typeface="宋体" panose="02010600030101010101" pitchFamily="2" charset="-122"/>
              </a:rPr>
              <a:t>If </a:t>
            </a:r>
            <a:r>
              <a:rPr lang="en-US" altLang="zh-CN" sz="2000" b="1" dirty="0">
                <a:ea typeface="宋体" panose="02010600030101010101" pitchFamily="2" charset="-122"/>
              </a:rPr>
              <a:t>{beer, diaper, nuts}</a:t>
            </a:r>
            <a:r>
              <a:rPr lang="en-US" altLang="zh-CN" sz="2000" dirty="0">
                <a:ea typeface="宋体" panose="02010600030101010101" pitchFamily="2" charset="-122"/>
              </a:rPr>
              <a:t> is frequent, so is </a:t>
            </a:r>
            <a:r>
              <a:rPr lang="en-US" altLang="zh-CN" sz="2000" b="1" dirty="0">
                <a:ea typeface="宋体" panose="02010600030101010101" pitchFamily="2" charset="-122"/>
              </a:rPr>
              <a:t>{beer, diaper}</a:t>
            </a:r>
            <a:endParaRPr lang="en-US" altLang="zh-CN" sz="2000" dirty="0">
              <a:ea typeface="宋体" panose="02010600030101010101" pitchFamily="2" charset="-122"/>
            </a:endParaRPr>
          </a:p>
          <a:p>
            <a:pPr lvl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ea typeface="宋体" panose="02010600030101010101" pitchFamily="2" charset="-122"/>
              </a:rPr>
              <a:t>i.e., every transaction having {beer, diaper, nuts} also contains {beer, diaper} </a:t>
            </a:r>
          </a:p>
          <a:p>
            <a:pPr marL="1828800" lvl="4" indent="0">
              <a:lnSpc>
                <a:spcPct val="90000"/>
              </a:lnSpc>
              <a:buNone/>
            </a:pPr>
            <a:endParaRPr lang="en-US" altLang="zh-CN" sz="1800" dirty="0">
              <a:ea typeface="宋体" panose="02010600030101010101" pitchFamily="2" charset="-122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US" altLang="zh-CN" sz="2400" dirty="0" err="1">
                <a:ea typeface="宋体" panose="02010600030101010101" pitchFamily="2" charset="-122"/>
              </a:rPr>
              <a:t>Apriori</a:t>
            </a:r>
            <a:r>
              <a:rPr lang="en-US" altLang="zh-CN" sz="2400" dirty="0">
                <a:ea typeface="宋体" panose="02010600030101010101" pitchFamily="2" charset="-122"/>
              </a:rPr>
              <a:t> principle holds due to the following property of the support measure:</a:t>
            </a:r>
          </a:p>
          <a:p>
            <a:pPr>
              <a:lnSpc>
                <a:spcPct val="90000"/>
              </a:lnSpc>
            </a:pPr>
            <a:endParaRPr lang="en-US" altLang="zh-CN" sz="2400" dirty="0">
              <a:ea typeface="宋体" panose="02010600030101010101" pitchFamily="2" charset="-122"/>
            </a:endParaRPr>
          </a:p>
          <a:p>
            <a:pPr>
              <a:lnSpc>
                <a:spcPct val="90000"/>
              </a:lnSpc>
            </a:pPr>
            <a:endParaRPr lang="en-US" altLang="zh-CN" sz="2400" dirty="0">
              <a:ea typeface="宋体" panose="02010600030101010101" pitchFamily="2" charset="-122"/>
            </a:endParaRPr>
          </a:p>
          <a:p>
            <a:pPr marL="457200" lvl="1" indent="0">
              <a:lnSpc>
                <a:spcPct val="90000"/>
              </a:lnSpc>
              <a:buNone/>
            </a:pPr>
            <a:r>
              <a:rPr lang="en-US" altLang="zh-CN" sz="2000" dirty="0">
                <a:ea typeface="宋体" panose="02010600030101010101" pitchFamily="2" charset="-122"/>
              </a:rPr>
              <a:t>Support of an </a:t>
            </a:r>
            <a:r>
              <a:rPr lang="en-US" altLang="zh-CN" sz="2000" dirty="0" err="1">
                <a:ea typeface="宋体" panose="02010600030101010101" pitchFamily="2" charset="-122"/>
              </a:rPr>
              <a:t>itemset</a:t>
            </a:r>
            <a:r>
              <a:rPr lang="en-US" altLang="zh-CN" sz="2000" dirty="0">
                <a:ea typeface="宋体" panose="02010600030101010101" pitchFamily="2" charset="-122"/>
              </a:rPr>
              <a:t> never exceeds the support of its subsets</a:t>
            </a:r>
          </a:p>
          <a:p>
            <a:pPr marL="457200" lvl="1" indent="0">
              <a:lnSpc>
                <a:spcPct val="90000"/>
              </a:lnSpc>
              <a:buNone/>
            </a:pPr>
            <a:r>
              <a:rPr lang="en-US" altLang="zh-CN" sz="2000" dirty="0">
                <a:ea typeface="宋体" panose="02010600030101010101" pitchFamily="2" charset="-122"/>
              </a:rPr>
              <a:t>This is known as the </a:t>
            </a:r>
            <a:r>
              <a:rPr lang="en-US" altLang="zh-CN" sz="2000" b="1" dirty="0">
                <a:solidFill>
                  <a:srgbClr val="0101F4"/>
                </a:solidFill>
                <a:ea typeface="宋体" panose="02010600030101010101" pitchFamily="2" charset="-122"/>
              </a:rPr>
              <a:t>anti-monotone</a:t>
            </a:r>
            <a:r>
              <a:rPr lang="en-US" altLang="zh-CN" sz="2000" dirty="0">
                <a:ea typeface="宋体" panose="02010600030101010101" pitchFamily="2" charset="-122"/>
              </a:rPr>
              <a:t> property of support</a:t>
            </a:r>
          </a:p>
        </p:txBody>
      </p:sp>
      <p:graphicFrame>
        <p:nvGraphicFramePr>
          <p:cNvPr id="9218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07030809"/>
              </p:ext>
            </p:extLst>
          </p:nvPr>
        </p:nvGraphicFramePr>
        <p:xfrm>
          <a:off x="2627784" y="4005064"/>
          <a:ext cx="3166864" cy="3228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71" name="Equation" r:id="rId3" imgW="1993680" imgH="203040" progId="Equation.3">
                  <p:embed/>
                </p:oleObj>
              </mc:Choice>
              <mc:Fallback>
                <p:oleObj name="Equation" r:id="rId3" imgW="199368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27784" y="4005064"/>
                        <a:ext cx="3166864" cy="32284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02959516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44" name="Group 2"/>
          <p:cNvGrpSpPr>
            <a:grpSpLocks/>
          </p:cNvGrpSpPr>
          <p:nvPr/>
        </p:nvGrpSpPr>
        <p:grpSpPr bwMode="auto">
          <a:xfrm>
            <a:off x="228600" y="1089025"/>
            <a:ext cx="8831263" cy="5235575"/>
            <a:chOff x="144" y="686"/>
            <a:chExt cx="5563" cy="3298"/>
          </a:xfrm>
        </p:grpSpPr>
        <p:sp>
          <p:nvSpPr>
            <p:cNvPr id="10248" name="Line 3"/>
            <p:cNvSpPr>
              <a:spLocks noChangeShapeType="1"/>
            </p:cNvSpPr>
            <p:nvPr/>
          </p:nvSpPr>
          <p:spPr bwMode="auto">
            <a:xfrm flipV="1">
              <a:off x="864" y="1920"/>
              <a:ext cx="576" cy="1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49" name="Text Box 4"/>
            <p:cNvSpPr txBox="1">
              <a:spLocks noChangeArrowheads="1"/>
            </p:cNvSpPr>
            <p:nvPr/>
          </p:nvSpPr>
          <p:spPr bwMode="auto">
            <a:xfrm>
              <a:off x="144" y="2112"/>
              <a:ext cx="1008" cy="4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2000" b="0">
                  <a:solidFill>
                    <a:srgbClr val="0C6D9C"/>
                  </a:solidFill>
                  <a:ea typeface="宋体" panose="02010600030101010101" pitchFamily="2" charset="-122"/>
                </a:rPr>
                <a:t>Found to be Infrequent</a:t>
              </a:r>
              <a:endParaRPr lang="en-US" altLang="zh-CN" sz="2000" b="0">
                <a:solidFill>
                  <a:srgbClr val="0C6D9C"/>
                </a:solidFill>
                <a:ea typeface="宋体" panose="02010600030101010101" pitchFamily="2" charset="-122"/>
                <a:sym typeface="Symbol" panose="05050102010706020507" pitchFamily="18" charset="2"/>
              </a:endParaRPr>
            </a:p>
          </p:txBody>
        </p:sp>
        <p:graphicFrame>
          <p:nvGraphicFramePr>
            <p:cNvPr id="10243" name="Object 5"/>
            <p:cNvGraphicFramePr>
              <a:graphicFrameLocks noChangeAspect="1"/>
            </p:cNvGraphicFramePr>
            <p:nvPr/>
          </p:nvGraphicFramePr>
          <p:xfrm>
            <a:off x="1392" y="686"/>
            <a:ext cx="4315" cy="329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9234" name="Visio" r:id="rId3" imgW="9866478" imgH="7377618" progId="Visio.Drawing.6">
                    <p:embed/>
                  </p:oleObj>
                </mc:Choice>
                <mc:Fallback>
                  <p:oleObj name="Visio" r:id="rId3" imgW="9866478" imgH="7377618" progId="Visio.Drawing.6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92" y="686"/>
                          <a:ext cx="4315" cy="329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12700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0245" name="Rectangle 6"/>
          <p:cNvSpPr>
            <a:spLocks noGrp="1" noChangeArrowheads="1"/>
          </p:cNvSpPr>
          <p:nvPr>
            <p:ph type="title" idx="4294967295"/>
          </p:nvPr>
        </p:nvSpPr>
        <p:spPr>
          <a:xfrm>
            <a:off x="381000" y="152400"/>
            <a:ext cx="8280400" cy="533400"/>
          </a:xfrm>
          <a:prstGeom prst="rect">
            <a:avLst/>
          </a:prstGeom>
        </p:spPr>
        <p:txBody>
          <a:bodyPr/>
          <a:lstStyle/>
          <a:p>
            <a:r>
              <a:rPr lang="en-US" altLang="zh-CN" sz="2800">
                <a:ea typeface="宋体" panose="02010600030101010101" pitchFamily="2" charset="-122"/>
              </a:rPr>
              <a:t>Illustrating Apriori Principle</a:t>
            </a:r>
          </a:p>
        </p:txBody>
      </p:sp>
      <p:grpSp>
        <p:nvGrpSpPr>
          <p:cNvPr id="3" name="Group 7"/>
          <p:cNvGrpSpPr>
            <a:grpSpLocks/>
          </p:cNvGrpSpPr>
          <p:nvPr/>
        </p:nvGrpSpPr>
        <p:grpSpPr bwMode="auto">
          <a:xfrm>
            <a:off x="2209800" y="1089025"/>
            <a:ext cx="6850063" cy="5235575"/>
            <a:chOff x="1392" y="686"/>
            <a:chExt cx="4315" cy="3298"/>
          </a:xfrm>
        </p:grpSpPr>
        <p:graphicFrame>
          <p:nvGraphicFramePr>
            <p:cNvPr id="10242" name="Object 8"/>
            <p:cNvGraphicFramePr>
              <a:graphicFrameLocks noChangeAspect="1"/>
            </p:cNvGraphicFramePr>
            <p:nvPr/>
          </p:nvGraphicFramePr>
          <p:xfrm>
            <a:off x="1392" y="686"/>
            <a:ext cx="4315" cy="329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9235" name="Visio" r:id="rId5" imgW="9866478" imgH="7377618" progId="Visio.Drawing.6">
                    <p:embed/>
                  </p:oleObj>
                </mc:Choice>
                <mc:Fallback>
                  <p:oleObj name="Visio" r:id="rId5" imgW="9866478" imgH="7377618" progId="Visio.Drawing.6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92" y="686"/>
                          <a:ext cx="4315" cy="329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12700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247" name="Text Box 9"/>
            <p:cNvSpPr txBox="1">
              <a:spLocks noChangeArrowheads="1"/>
            </p:cNvSpPr>
            <p:nvPr/>
          </p:nvSpPr>
          <p:spPr bwMode="auto">
            <a:xfrm>
              <a:off x="1488" y="3494"/>
              <a:ext cx="912" cy="4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2000" b="0">
                  <a:solidFill>
                    <a:srgbClr val="FF0000"/>
                  </a:solidFill>
                  <a:ea typeface="宋体" panose="02010600030101010101" pitchFamily="2" charset="-122"/>
                </a:rPr>
                <a:t>Pruned supersets</a:t>
              </a:r>
              <a:endParaRPr lang="en-US" altLang="zh-CN" sz="2000" b="0">
                <a:solidFill>
                  <a:srgbClr val="FF0000"/>
                </a:solidFill>
                <a:ea typeface="宋体" panose="02010600030101010101" pitchFamily="2" charset="-122"/>
                <a:sym typeface="Symbol" panose="05050102010706020507" pitchFamily="18" charset="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19446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4294967295"/>
          </p:nvPr>
        </p:nvSpPr>
        <p:spPr>
          <a:xfrm>
            <a:off x="539552" y="1268760"/>
            <a:ext cx="7854760" cy="504267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altLang="zh-CN" sz="28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norm:</a:t>
            </a:r>
          </a:p>
          <a:p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altLang="zh-CN" sz="28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norm:</a:t>
            </a: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en-US" altLang="zh-C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altLang="zh-CN" sz="28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norm, </a:t>
            </a:r>
            <a:r>
              <a:rPr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nuclear norm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</a:p>
          <a:p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4294967295"/>
              </p:nvPr>
            </p:nvSpPr>
            <p:spPr>
              <a:xfrm>
                <a:off x="2843808" y="381635"/>
                <a:ext cx="5052805" cy="683004"/>
              </a:xfrm>
              <a:prstGeom prst="rect">
                <a:avLst/>
              </a:prstGeo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altLang="zh-CN" b="1" dirty="0">
                    <a:solidFill>
                      <a:srgbClr val="0101F4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Choice of </a:t>
                </a:r>
                <a14:m>
                  <m:oMath xmlns:m="http://schemas.openxmlformats.org/officeDocument/2006/math">
                    <m:r>
                      <a:rPr lang="en-US" altLang="zh-CN" b="1" i="1" dirty="0">
                        <a:solidFill>
                          <a:srgbClr val="0101F4"/>
                        </a:solidFill>
                        <a:latin typeface="Cambria Math" panose="02040503050406030204" pitchFamily="18" charset="0"/>
                      </a:rPr>
                      <m:t>𝝓</m:t>
                    </m:r>
                    <m:d>
                      <m:dPr>
                        <m:ctrlPr>
                          <a:rPr lang="zh-CN" altLang="zh-CN" b="1" i="1" dirty="0">
                            <a:solidFill>
                              <a:srgbClr val="0101F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dirty="0">
                            <a:solidFill>
                              <a:srgbClr val="0101F4"/>
                            </a:solidFill>
                            <a:latin typeface="Cambria Math" panose="02040503050406030204" pitchFamily="18" charset="0"/>
                          </a:rPr>
                          <m:t>𝑭</m:t>
                        </m:r>
                      </m:e>
                    </m:d>
                  </m:oMath>
                </a14:m>
                <a:endParaRPr lang="zh-CN" altLang="en-US" b="1" dirty="0">
                  <a:solidFill>
                    <a:srgbClr val="0101F4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4294967295"/>
              </p:nvPr>
            </p:nvSpPr>
            <p:spPr>
              <a:xfrm>
                <a:off x="2843808" y="381635"/>
                <a:ext cx="5052805" cy="683004"/>
              </a:xfrm>
              <a:prstGeom prst="rect">
                <a:avLst/>
              </a:prstGeom>
              <a:blipFill rotWithShape="0">
                <a:blip r:embed="rId2"/>
                <a:stretch>
                  <a:fillRect l="-3140" t="-12500" b="-133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2051720" y="1916832"/>
                <a:ext cx="4671920" cy="10442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200" i="1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</m:d>
                      <m:r>
                        <a:rPr lang="zh-CN" altLang="en-US" sz="22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200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zh-CN" altLang="en-US" sz="2200" i="0">
                              <a:latin typeface="Cambria Math" panose="02040503050406030204" pitchFamily="18" charset="0"/>
                            </a:rPr>
                            <m:t>N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CN" altLang="en-US" sz="2200" i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2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zh-CN" altLang="en-US" sz="2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zh-CN" altLang="en-US" sz="2200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  <m:d>
                                <m:dPr>
                                  <m:ctrlPr>
                                    <a:rPr lang="zh-CN" alt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zh-CN" altLang="en-US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2200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zh-CN" altLang="en-US" sz="22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zh-CN" altLang="en-US" sz="2200" i="0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zh-CN" altLang="en-US" sz="2200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d>
                            </m:e>
                          </m:d>
                          <m:r>
                            <a:rPr lang="zh-CN" altLang="en-US" sz="2200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zh-CN" altLang="en-US" sz="22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sz="22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𝝀</m:t>
                              </m:r>
                            </m:num>
                            <m:den>
                              <m:r>
                                <a:rPr lang="zh-CN" altLang="en-US" sz="2200" b="1" i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den>
                          </m:f>
                          <m:sSubSup>
                            <m:sSubSupPr>
                              <m:ctrlPr>
                                <a:rPr lang="zh-CN" altLang="en-US" sz="22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zh-CN" altLang="en-US" sz="22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sz="22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𝜷</m:t>
                                  </m:r>
                                </m:e>
                              </m:d>
                            </m:e>
                            <m:sub>
                              <m:r>
                                <a:rPr lang="zh-CN" altLang="en-US" sz="2200" b="1" i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  <m:sup>
                              <m:r>
                                <a:rPr lang="zh-CN" altLang="en-US" sz="2200" b="1" i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zh-CN" altLang="en-US" sz="2200" dirty="0"/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1720" y="1916832"/>
                <a:ext cx="4671920" cy="104426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2051720" y="3794296"/>
                <a:ext cx="4721998" cy="10442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200" i="1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</m:d>
                      <m:r>
                        <a:rPr lang="zh-CN" altLang="en-US" sz="22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200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zh-CN" altLang="en-US" sz="2200" i="0">
                              <a:latin typeface="Cambria Math" panose="02040503050406030204" pitchFamily="18" charset="0"/>
                            </a:rPr>
                            <m:t>N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CN" altLang="en-US" sz="2200" i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2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zh-CN" altLang="en-US" sz="2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zh-CN" altLang="en-US" sz="2200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  <m:d>
                                <m:dPr>
                                  <m:ctrlPr>
                                    <a:rPr lang="zh-CN" alt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zh-CN" altLang="en-US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2200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zh-CN" altLang="en-US" sz="22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zh-CN" altLang="en-US" sz="2200" i="0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zh-CN" altLang="en-US" sz="2200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d>
                            </m:e>
                          </m:d>
                          <m:r>
                            <a:rPr lang="zh-CN" altLang="en-US" sz="2200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zh-CN" altLang="en-US" sz="22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sz="22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𝝀</m:t>
                              </m:r>
                            </m:num>
                            <m:den>
                              <m:r>
                                <a:rPr lang="zh-CN" altLang="en-US" sz="2200" b="1" i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den>
                          </m:f>
                          <m:sSup>
                            <m:sSupPr>
                              <m:ctrlPr>
                                <a:rPr lang="zh-CN" altLang="en-US" sz="22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zh-CN" altLang="en-US" sz="22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zh-CN" altLang="en-US" sz="2200" b="1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zh-CN" altLang="en-US" sz="2200" b="1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𝜷</m:t>
                                      </m:r>
                                    </m:e>
                                  </m:d>
                                </m:e>
                                <m:sub>
                                  <m:r>
                                    <a:rPr lang="zh-CN" altLang="en-US" sz="2200" b="1" i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zh-CN" altLang="en-US" sz="2200" b="1" i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zh-CN" altLang="en-US" sz="2200" dirty="0"/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1720" y="3794296"/>
                <a:ext cx="4721998" cy="104426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487912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Illustrating Apriori Principle</a:t>
            </a:r>
          </a:p>
        </p:txBody>
      </p:sp>
      <p:graphicFrame>
        <p:nvGraphicFramePr>
          <p:cNvPr id="11266" name="Object 3"/>
          <p:cNvGraphicFramePr>
            <a:graphicFrameLocks noChangeAspect="1"/>
          </p:cNvGraphicFramePr>
          <p:nvPr/>
        </p:nvGraphicFramePr>
        <p:xfrm>
          <a:off x="304800" y="1371600"/>
          <a:ext cx="2289175" cy="2498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298" name="Document" r:id="rId3" imgW="2289960" imgH="2495520" progId="Word.Document.8">
                  <p:embed/>
                </p:oleObj>
              </mc:Choice>
              <mc:Fallback>
                <p:oleObj name="Document" r:id="rId3" imgW="2289960" imgH="2495520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" y="1371600"/>
                        <a:ext cx="2289175" cy="2498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267" name="Object 4"/>
          <p:cNvGraphicFramePr>
            <a:graphicFrameLocks noChangeAspect="1"/>
          </p:cNvGraphicFramePr>
          <p:nvPr/>
        </p:nvGraphicFramePr>
        <p:xfrm>
          <a:off x="3352800" y="2133600"/>
          <a:ext cx="3327400" cy="2128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299" name="Document" r:id="rId5" imgW="3328560" imgH="2008800" progId="Word.Document.8">
                  <p:embed/>
                </p:oleObj>
              </mc:Choice>
              <mc:Fallback>
                <p:oleObj name="Document" r:id="rId5" imgW="3328560" imgH="2008800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52800" y="2133600"/>
                        <a:ext cx="3327400" cy="2128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268" name="Object 5"/>
          <p:cNvGraphicFramePr>
            <a:graphicFrameLocks noChangeAspect="1"/>
          </p:cNvGraphicFramePr>
          <p:nvPr/>
        </p:nvGraphicFramePr>
        <p:xfrm>
          <a:off x="4876800" y="4572000"/>
          <a:ext cx="3800475" cy="781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300" name="Document" r:id="rId7" imgW="3124080" imgH="840600" progId="Word.Document.8">
                  <p:embed/>
                </p:oleObj>
              </mc:Choice>
              <mc:Fallback>
                <p:oleObj name="Document" r:id="rId7" imgW="3124080" imgH="840600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76800" y="4572000"/>
                        <a:ext cx="3800475" cy="781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270" name="Text Box 6"/>
          <p:cNvSpPr txBox="1">
            <a:spLocks noChangeArrowheads="1"/>
          </p:cNvSpPr>
          <p:nvPr/>
        </p:nvSpPr>
        <p:spPr bwMode="auto">
          <a:xfrm>
            <a:off x="2514600" y="1295400"/>
            <a:ext cx="2055813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sz="1800" b="0">
                <a:latin typeface="Tahoma" panose="020B0604030504040204" pitchFamily="34" charset="0"/>
                <a:ea typeface="宋体" panose="02010600030101010101" pitchFamily="2" charset="-122"/>
              </a:rPr>
              <a:t>Items (1-itemsets)</a:t>
            </a:r>
          </a:p>
        </p:txBody>
      </p:sp>
      <p:sp>
        <p:nvSpPr>
          <p:cNvPr id="11271" name="Text Box 7"/>
          <p:cNvSpPr txBox="1">
            <a:spLocks noChangeArrowheads="1"/>
          </p:cNvSpPr>
          <p:nvPr/>
        </p:nvSpPr>
        <p:spPr bwMode="auto">
          <a:xfrm>
            <a:off x="6096000" y="2055813"/>
            <a:ext cx="2790825" cy="1465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sz="1800" b="0">
                <a:latin typeface="Tahoma" panose="020B0604030504040204" pitchFamily="34" charset="0"/>
                <a:ea typeface="宋体" panose="02010600030101010101" pitchFamily="2" charset="-122"/>
              </a:rPr>
              <a:t>Pairs (2-itemsets)</a:t>
            </a:r>
          </a:p>
          <a:p>
            <a:endParaRPr lang="en-US" altLang="zh-CN" sz="1800" b="0">
              <a:latin typeface="Tahoma" panose="020B0604030504040204" pitchFamily="34" charset="0"/>
              <a:ea typeface="宋体" panose="02010600030101010101" pitchFamily="2" charset="-122"/>
            </a:endParaRPr>
          </a:p>
          <a:p>
            <a:r>
              <a:rPr lang="en-US" altLang="zh-CN" sz="1800" b="0">
                <a:latin typeface="Tahoma" panose="020B0604030504040204" pitchFamily="34" charset="0"/>
                <a:ea typeface="宋体" panose="02010600030101010101" pitchFamily="2" charset="-122"/>
              </a:rPr>
              <a:t>(No need to generate</a:t>
            </a:r>
            <a:br>
              <a:rPr lang="en-US" altLang="zh-CN" sz="1800" b="0">
                <a:latin typeface="Tahoma" panose="020B0604030504040204" pitchFamily="34" charset="0"/>
                <a:ea typeface="宋体" panose="02010600030101010101" pitchFamily="2" charset="-122"/>
              </a:rPr>
            </a:br>
            <a:r>
              <a:rPr lang="en-US" altLang="zh-CN" sz="1800" b="0">
                <a:latin typeface="Tahoma" panose="020B0604030504040204" pitchFamily="34" charset="0"/>
                <a:ea typeface="宋体" panose="02010600030101010101" pitchFamily="2" charset="-122"/>
              </a:rPr>
              <a:t>candidates involving Coke</a:t>
            </a:r>
            <a:br>
              <a:rPr lang="en-US" altLang="zh-CN" sz="1800" b="0">
                <a:latin typeface="Tahoma" panose="020B0604030504040204" pitchFamily="34" charset="0"/>
                <a:ea typeface="宋体" panose="02010600030101010101" pitchFamily="2" charset="-122"/>
              </a:rPr>
            </a:br>
            <a:r>
              <a:rPr lang="en-US" altLang="zh-CN" sz="1800" b="0">
                <a:latin typeface="Tahoma" panose="020B0604030504040204" pitchFamily="34" charset="0"/>
                <a:ea typeface="宋体" panose="02010600030101010101" pitchFamily="2" charset="-122"/>
              </a:rPr>
              <a:t>or Eggs)</a:t>
            </a:r>
            <a:endParaRPr lang="en-US" altLang="zh-CN" sz="2400" b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272" name="Text Box 8"/>
          <p:cNvSpPr txBox="1">
            <a:spLocks noChangeArrowheads="1"/>
          </p:cNvSpPr>
          <p:nvPr/>
        </p:nvSpPr>
        <p:spPr bwMode="auto">
          <a:xfrm>
            <a:off x="6781800" y="4038600"/>
            <a:ext cx="222567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sz="1800" b="0">
                <a:latin typeface="Tahoma" panose="020B0604030504040204" pitchFamily="34" charset="0"/>
                <a:ea typeface="宋体" panose="02010600030101010101" pitchFamily="2" charset="-122"/>
              </a:rPr>
              <a:t>Triplets (3-itemsets)</a:t>
            </a:r>
            <a:endParaRPr lang="en-US" altLang="zh-CN" sz="2400" b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273" name="Line 9"/>
          <p:cNvSpPr>
            <a:spLocks noChangeShapeType="1"/>
          </p:cNvSpPr>
          <p:nvPr/>
        </p:nvSpPr>
        <p:spPr bwMode="auto">
          <a:xfrm>
            <a:off x="5410200" y="4038600"/>
            <a:ext cx="304800" cy="304800"/>
          </a:xfrm>
          <a:prstGeom prst="line">
            <a:avLst/>
          </a:prstGeom>
          <a:noFill/>
          <a:ln w="73025" cmpd="tri">
            <a:solidFill>
              <a:srgbClr val="CC0000"/>
            </a:solidFill>
            <a:round/>
            <a:headEnd/>
            <a:tailEnd type="arrow" w="med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274" name="Line 10"/>
          <p:cNvSpPr>
            <a:spLocks noChangeShapeType="1"/>
          </p:cNvSpPr>
          <p:nvPr/>
        </p:nvSpPr>
        <p:spPr bwMode="auto">
          <a:xfrm>
            <a:off x="2819400" y="1981200"/>
            <a:ext cx="304800" cy="304800"/>
          </a:xfrm>
          <a:prstGeom prst="line">
            <a:avLst/>
          </a:prstGeom>
          <a:noFill/>
          <a:ln w="73025" cmpd="tri">
            <a:solidFill>
              <a:srgbClr val="CC0000"/>
            </a:solidFill>
            <a:round/>
            <a:headEnd/>
            <a:tailEnd type="arrow" w="med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275" name="Line 11"/>
          <p:cNvSpPr>
            <a:spLocks noChangeShapeType="1"/>
          </p:cNvSpPr>
          <p:nvPr/>
        </p:nvSpPr>
        <p:spPr bwMode="auto">
          <a:xfrm>
            <a:off x="6934200" y="5410200"/>
            <a:ext cx="304800" cy="304800"/>
          </a:xfrm>
          <a:prstGeom prst="line">
            <a:avLst/>
          </a:prstGeom>
          <a:noFill/>
          <a:ln w="38100" cap="rnd">
            <a:solidFill>
              <a:srgbClr val="CC000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276" name="Text Box 12"/>
          <p:cNvSpPr txBox="1">
            <a:spLocks noChangeArrowheads="1"/>
          </p:cNvSpPr>
          <p:nvPr/>
        </p:nvSpPr>
        <p:spPr bwMode="auto">
          <a:xfrm>
            <a:off x="304800" y="3810000"/>
            <a:ext cx="2659063" cy="412750"/>
          </a:xfrm>
          <a:prstGeom prst="rect">
            <a:avLst/>
          </a:prstGeom>
          <a:solidFill>
            <a:srgbClr val="FFFF99"/>
          </a:solidFill>
          <a:ln w="158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zh-CN" sz="2000" b="0">
                <a:latin typeface="Tahoma" panose="020B0604030504040204" pitchFamily="34" charset="0"/>
                <a:ea typeface="宋体" panose="02010600030101010101" pitchFamily="2" charset="-122"/>
              </a:rPr>
              <a:t>Minimum Support = 3</a:t>
            </a:r>
          </a:p>
        </p:txBody>
      </p:sp>
      <p:sp>
        <p:nvSpPr>
          <p:cNvPr id="11277" name="Text Box 13"/>
          <p:cNvSpPr txBox="1">
            <a:spLocks noChangeArrowheads="1"/>
          </p:cNvSpPr>
          <p:nvPr/>
        </p:nvSpPr>
        <p:spPr bwMode="auto">
          <a:xfrm>
            <a:off x="304800" y="4519613"/>
            <a:ext cx="3227388" cy="1200150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sz="1800" b="0">
                <a:latin typeface="Tahoma" panose="020B0604030504040204" pitchFamily="34" charset="0"/>
                <a:ea typeface="宋体" panose="02010600030101010101" pitchFamily="2" charset="-122"/>
              </a:rPr>
              <a:t>If every subset is considered, </a:t>
            </a:r>
          </a:p>
          <a:p>
            <a:r>
              <a:rPr lang="en-US" altLang="zh-CN" sz="1800" b="0">
                <a:latin typeface="Tahoma" panose="020B0604030504040204" pitchFamily="34" charset="0"/>
                <a:ea typeface="宋体" panose="02010600030101010101" pitchFamily="2" charset="-122"/>
              </a:rPr>
              <a:t>	</a:t>
            </a:r>
            <a:r>
              <a:rPr lang="en-US" altLang="zh-CN" sz="1800" b="0" baseline="30000">
                <a:latin typeface="Tahoma" panose="020B0604030504040204" pitchFamily="34" charset="0"/>
                <a:ea typeface="宋体" panose="02010600030101010101" pitchFamily="2" charset="-122"/>
              </a:rPr>
              <a:t>6</a:t>
            </a:r>
            <a:r>
              <a:rPr lang="en-US" altLang="zh-CN" sz="1800" b="0">
                <a:latin typeface="Tahoma" panose="020B0604030504040204" pitchFamily="34" charset="0"/>
                <a:ea typeface="宋体" panose="02010600030101010101" pitchFamily="2" charset="-122"/>
              </a:rPr>
              <a:t>C</a:t>
            </a:r>
            <a:r>
              <a:rPr lang="en-US" altLang="zh-CN" sz="1800" b="0" baseline="-25000">
                <a:latin typeface="Tahoma" panose="020B0604030504040204" pitchFamily="34" charset="0"/>
                <a:ea typeface="宋体" panose="02010600030101010101" pitchFamily="2" charset="-122"/>
              </a:rPr>
              <a:t>1</a:t>
            </a:r>
            <a:r>
              <a:rPr lang="en-US" altLang="zh-CN" sz="1800" b="0">
                <a:latin typeface="Tahoma" panose="020B0604030504040204" pitchFamily="34" charset="0"/>
                <a:ea typeface="宋体" panose="02010600030101010101" pitchFamily="2" charset="-122"/>
              </a:rPr>
              <a:t> + </a:t>
            </a:r>
            <a:r>
              <a:rPr lang="en-US" altLang="zh-CN" sz="1800" b="0" baseline="30000">
                <a:latin typeface="Tahoma" panose="020B0604030504040204" pitchFamily="34" charset="0"/>
                <a:ea typeface="宋体" panose="02010600030101010101" pitchFamily="2" charset="-122"/>
              </a:rPr>
              <a:t>6</a:t>
            </a:r>
            <a:r>
              <a:rPr lang="en-US" altLang="zh-CN" sz="1800" b="0">
                <a:latin typeface="Tahoma" panose="020B0604030504040204" pitchFamily="34" charset="0"/>
                <a:ea typeface="宋体" panose="02010600030101010101" pitchFamily="2" charset="-122"/>
              </a:rPr>
              <a:t>C</a:t>
            </a:r>
            <a:r>
              <a:rPr lang="en-US" altLang="zh-CN" sz="1800" b="0" baseline="-25000">
                <a:latin typeface="Tahoma" panose="020B0604030504040204" pitchFamily="34" charset="0"/>
                <a:ea typeface="宋体" panose="02010600030101010101" pitchFamily="2" charset="-122"/>
              </a:rPr>
              <a:t>2</a:t>
            </a:r>
            <a:r>
              <a:rPr lang="en-US" altLang="zh-CN" sz="1800" b="0">
                <a:latin typeface="Tahoma" panose="020B0604030504040204" pitchFamily="34" charset="0"/>
                <a:ea typeface="宋体" panose="02010600030101010101" pitchFamily="2" charset="-122"/>
              </a:rPr>
              <a:t> + </a:t>
            </a:r>
            <a:r>
              <a:rPr lang="en-US" altLang="zh-CN" sz="1800" b="0" baseline="30000">
                <a:latin typeface="Tahoma" panose="020B0604030504040204" pitchFamily="34" charset="0"/>
                <a:ea typeface="宋体" panose="02010600030101010101" pitchFamily="2" charset="-122"/>
              </a:rPr>
              <a:t>6</a:t>
            </a:r>
            <a:r>
              <a:rPr lang="en-US" altLang="zh-CN" sz="1800" b="0">
                <a:latin typeface="Tahoma" panose="020B0604030504040204" pitchFamily="34" charset="0"/>
                <a:ea typeface="宋体" panose="02010600030101010101" pitchFamily="2" charset="-122"/>
              </a:rPr>
              <a:t>C</a:t>
            </a:r>
            <a:r>
              <a:rPr lang="en-US" altLang="zh-CN" sz="1800" b="0" baseline="-25000">
                <a:latin typeface="Tahoma" panose="020B0604030504040204" pitchFamily="34" charset="0"/>
                <a:ea typeface="宋体" panose="02010600030101010101" pitchFamily="2" charset="-122"/>
              </a:rPr>
              <a:t>3</a:t>
            </a:r>
            <a:r>
              <a:rPr lang="en-US" altLang="zh-CN" sz="1800" b="0">
                <a:latin typeface="Tahoma" panose="020B0604030504040204" pitchFamily="34" charset="0"/>
                <a:ea typeface="宋体" panose="02010600030101010101" pitchFamily="2" charset="-122"/>
              </a:rPr>
              <a:t> = 41</a:t>
            </a:r>
          </a:p>
          <a:p>
            <a:r>
              <a:rPr lang="en-US" altLang="zh-CN" sz="1800" b="0">
                <a:latin typeface="Tahoma" panose="020B0604030504040204" pitchFamily="34" charset="0"/>
                <a:ea typeface="宋体" panose="02010600030101010101" pitchFamily="2" charset="-122"/>
              </a:rPr>
              <a:t>With support-based pruning,</a:t>
            </a:r>
          </a:p>
          <a:p>
            <a:r>
              <a:rPr lang="en-US" altLang="zh-CN" sz="1800" b="0">
                <a:latin typeface="Tahoma" panose="020B0604030504040204" pitchFamily="34" charset="0"/>
                <a:ea typeface="宋体" panose="02010600030101010101" pitchFamily="2" charset="-122"/>
              </a:rPr>
              <a:t>	6 + 6 + 1 = 13</a:t>
            </a:r>
          </a:p>
        </p:txBody>
      </p:sp>
    </p:spTree>
    <p:extLst>
      <p:ext uri="{BB962C8B-B14F-4D97-AF65-F5344CB8AC3E}">
        <p14:creationId xmlns:p14="http://schemas.microsoft.com/office/powerpoint/2010/main" val="32413917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304800"/>
            <a:ext cx="7793038" cy="609600"/>
          </a:xfrm>
        </p:spPr>
        <p:txBody>
          <a:bodyPr/>
          <a:lstStyle/>
          <a:p>
            <a:r>
              <a:rPr lang="en-US" altLang="zh-CN" sz="2800">
                <a:ea typeface="宋体" panose="02010600030101010101" pitchFamily="2" charset="-122"/>
              </a:rPr>
              <a:t>The Apriori Algorithm—An Example </a:t>
            </a:r>
          </a:p>
        </p:txBody>
      </p:sp>
      <p:sp>
        <p:nvSpPr>
          <p:cNvPr id="44035" name="Text Box 3"/>
          <p:cNvSpPr txBox="1">
            <a:spLocks noChangeArrowheads="1"/>
          </p:cNvSpPr>
          <p:nvPr/>
        </p:nvSpPr>
        <p:spPr bwMode="auto">
          <a:xfrm>
            <a:off x="0" y="1371600"/>
            <a:ext cx="19859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zh-CN" sz="2400" b="0">
                <a:latin typeface="Times New Roman" panose="02020603050405020304" pitchFamily="18" charset="0"/>
                <a:ea typeface="宋体" panose="02010600030101010101" pitchFamily="2" charset="-122"/>
              </a:rPr>
              <a:t>Database TDB</a:t>
            </a:r>
          </a:p>
        </p:txBody>
      </p:sp>
      <p:sp>
        <p:nvSpPr>
          <p:cNvPr id="44036" name="Text Box 4"/>
          <p:cNvSpPr txBox="1">
            <a:spLocks noChangeArrowheads="1"/>
          </p:cNvSpPr>
          <p:nvPr/>
        </p:nvSpPr>
        <p:spPr bwMode="auto">
          <a:xfrm>
            <a:off x="2176463" y="2273300"/>
            <a:ext cx="10906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zh-CN" sz="2400" b="0"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lang="en-US" altLang="zh-CN" sz="2400" b="0" baseline="30000">
                <a:latin typeface="Times New Roman" panose="02020603050405020304" pitchFamily="18" charset="0"/>
                <a:ea typeface="宋体" panose="02010600030101010101" pitchFamily="2" charset="-122"/>
              </a:rPr>
              <a:t>st</a:t>
            </a:r>
            <a:r>
              <a:rPr lang="en-US" altLang="zh-CN" sz="2400" b="0">
                <a:latin typeface="Times New Roman" panose="02020603050405020304" pitchFamily="18" charset="0"/>
                <a:ea typeface="宋体" panose="02010600030101010101" pitchFamily="2" charset="-122"/>
              </a:rPr>
              <a:t> scan</a:t>
            </a:r>
          </a:p>
        </p:txBody>
      </p:sp>
      <p:sp>
        <p:nvSpPr>
          <p:cNvPr id="44037" name="Line 5"/>
          <p:cNvSpPr>
            <a:spLocks noChangeShapeType="1"/>
          </p:cNvSpPr>
          <p:nvPr/>
        </p:nvSpPr>
        <p:spPr bwMode="auto">
          <a:xfrm>
            <a:off x="2297113" y="2719388"/>
            <a:ext cx="83185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44038" name="Text Box 6"/>
          <p:cNvSpPr txBox="1">
            <a:spLocks noChangeArrowheads="1"/>
          </p:cNvSpPr>
          <p:nvPr/>
        </p:nvSpPr>
        <p:spPr bwMode="auto">
          <a:xfrm>
            <a:off x="2759075" y="1720850"/>
            <a:ext cx="4889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zh-CN" sz="2400" b="0" i="1">
                <a:latin typeface="Times New Roman" panose="02020603050405020304" pitchFamily="18" charset="0"/>
                <a:ea typeface="宋体" panose="02010600030101010101" pitchFamily="2" charset="-122"/>
              </a:rPr>
              <a:t>C</a:t>
            </a:r>
            <a:r>
              <a:rPr lang="en-US" altLang="zh-CN" sz="2400" b="0" i="1" baseline="-25000"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</a:p>
        </p:txBody>
      </p:sp>
      <p:sp>
        <p:nvSpPr>
          <p:cNvPr id="44039" name="Text Box 7"/>
          <p:cNvSpPr txBox="1">
            <a:spLocks noChangeArrowheads="1"/>
          </p:cNvSpPr>
          <p:nvPr/>
        </p:nvSpPr>
        <p:spPr bwMode="auto">
          <a:xfrm>
            <a:off x="5346700" y="1563688"/>
            <a:ext cx="4556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zh-CN" sz="2400" b="0" i="1">
                <a:latin typeface="Times New Roman" panose="02020603050405020304" pitchFamily="18" charset="0"/>
                <a:ea typeface="宋体" panose="02010600030101010101" pitchFamily="2" charset="-122"/>
              </a:rPr>
              <a:t>L</a:t>
            </a:r>
            <a:r>
              <a:rPr lang="en-US" altLang="zh-CN" sz="2400" b="0" i="1" baseline="-25000"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</a:p>
        </p:txBody>
      </p:sp>
      <p:sp>
        <p:nvSpPr>
          <p:cNvPr id="44040" name="Text Box 8"/>
          <p:cNvSpPr txBox="1">
            <a:spLocks noChangeArrowheads="1"/>
          </p:cNvSpPr>
          <p:nvPr/>
        </p:nvSpPr>
        <p:spPr bwMode="auto">
          <a:xfrm>
            <a:off x="301625" y="3729038"/>
            <a:ext cx="4556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zh-CN" sz="2400" b="0" i="1">
                <a:latin typeface="Times New Roman" panose="02020603050405020304" pitchFamily="18" charset="0"/>
                <a:ea typeface="宋体" panose="02010600030101010101" pitchFamily="2" charset="-122"/>
              </a:rPr>
              <a:t>L</a:t>
            </a:r>
            <a:r>
              <a:rPr lang="en-US" altLang="zh-CN" sz="2400" b="0" i="1" baseline="-25000"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</a:p>
        </p:txBody>
      </p:sp>
      <p:sp>
        <p:nvSpPr>
          <p:cNvPr id="44041" name="Text Box 9"/>
          <p:cNvSpPr txBox="1">
            <a:spLocks noChangeArrowheads="1"/>
          </p:cNvSpPr>
          <p:nvPr/>
        </p:nvSpPr>
        <p:spPr bwMode="auto">
          <a:xfrm>
            <a:off x="2728913" y="3332163"/>
            <a:ext cx="4889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zh-CN" sz="2400" b="0" i="1">
                <a:latin typeface="Times New Roman" panose="02020603050405020304" pitchFamily="18" charset="0"/>
                <a:ea typeface="宋体" panose="02010600030101010101" pitchFamily="2" charset="-122"/>
              </a:rPr>
              <a:t>C</a:t>
            </a:r>
            <a:r>
              <a:rPr lang="en-US" altLang="zh-CN" sz="2400" b="0" i="1" baseline="-25000"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</a:p>
        </p:txBody>
      </p:sp>
      <p:sp>
        <p:nvSpPr>
          <p:cNvPr id="44042" name="Text Box 10"/>
          <p:cNvSpPr txBox="1">
            <a:spLocks noChangeArrowheads="1"/>
          </p:cNvSpPr>
          <p:nvPr/>
        </p:nvSpPr>
        <p:spPr bwMode="auto">
          <a:xfrm>
            <a:off x="6016625" y="3382963"/>
            <a:ext cx="4889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zh-CN" sz="2400" b="0" i="1">
                <a:latin typeface="Times New Roman" panose="02020603050405020304" pitchFamily="18" charset="0"/>
                <a:ea typeface="宋体" panose="02010600030101010101" pitchFamily="2" charset="-122"/>
              </a:rPr>
              <a:t>C</a:t>
            </a:r>
            <a:r>
              <a:rPr lang="en-US" altLang="zh-CN" sz="2400" b="0" i="1" baseline="-25000"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</a:p>
        </p:txBody>
      </p:sp>
      <p:sp>
        <p:nvSpPr>
          <p:cNvPr id="44043" name="Line 11"/>
          <p:cNvSpPr>
            <a:spLocks noChangeShapeType="1"/>
          </p:cNvSpPr>
          <p:nvPr/>
        </p:nvSpPr>
        <p:spPr bwMode="auto">
          <a:xfrm flipH="1">
            <a:off x="5127625" y="4252913"/>
            <a:ext cx="112077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44044" name="Text Box 12"/>
          <p:cNvSpPr txBox="1">
            <a:spLocks noChangeArrowheads="1"/>
          </p:cNvSpPr>
          <p:nvPr/>
        </p:nvSpPr>
        <p:spPr bwMode="auto">
          <a:xfrm>
            <a:off x="5108575" y="3751263"/>
            <a:ext cx="11572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zh-CN" sz="2400" b="0"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lang="en-US" altLang="zh-CN" sz="2400" b="0" baseline="30000">
                <a:latin typeface="Times New Roman" panose="02020603050405020304" pitchFamily="18" charset="0"/>
                <a:ea typeface="宋体" panose="02010600030101010101" pitchFamily="2" charset="-122"/>
              </a:rPr>
              <a:t>nd</a:t>
            </a:r>
            <a:r>
              <a:rPr lang="en-US" altLang="zh-CN" sz="2400" b="0">
                <a:latin typeface="Times New Roman" panose="02020603050405020304" pitchFamily="18" charset="0"/>
                <a:ea typeface="宋体" panose="02010600030101010101" pitchFamily="2" charset="-122"/>
              </a:rPr>
              <a:t> scan</a:t>
            </a:r>
          </a:p>
        </p:txBody>
      </p:sp>
      <p:sp>
        <p:nvSpPr>
          <p:cNvPr id="44045" name="AutoShape 13"/>
          <p:cNvSpPr>
            <a:spLocks noChangeArrowheads="1"/>
          </p:cNvSpPr>
          <p:nvPr/>
        </p:nvSpPr>
        <p:spPr bwMode="auto">
          <a:xfrm>
            <a:off x="7861300" y="3070225"/>
            <a:ext cx="627063" cy="855663"/>
          </a:xfrm>
          <a:prstGeom prst="curvedLeftArrow">
            <a:avLst>
              <a:gd name="adj1" fmla="val 27291"/>
              <a:gd name="adj2" fmla="val 54582"/>
              <a:gd name="adj3" fmla="val 33333"/>
            </a:avLst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zh-CN"/>
          </a:p>
        </p:txBody>
      </p:sp>
      <p:sp>
        <p:nvSpPr>
          <p:cNvPr id="44046" name="Line 14"/>
          <p:cNvSpPr>
            <a:spLocks noChangeShapeType="1"/>
          </p:cNvSpPr>
          <p:nvPr/>
        </p:nvSpPr>
        <p:spPr bwMode="auto">
          <a:xfrm>
            <a:off x="2535238" y="6299200"/>
            <a:ext cx="169227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44047" name="Text Box 15"/>
          <p:cNvSpPr txBox="1">
            <a:spLocks noChangeArrowheads="1"/>
          </p:cNvSpPr>
          <p:nvPr/>
        </p:nvSpPr>
        <p:spPr bwMode="auto">
          <a:xfrm>
            <a:off x="698500" y="5802313"/>
            <a:ext cx="4889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zh-CN" sz="2400" b="0" i="1">
                <a:latin typeface="Times New Roman" panose="02020603050405020304" pitchFamily="18" charset="0"/>
                <a:ea typeface="宋体" panose="02010600030101010101" pitchFamily="2" charset="-122"/>
              </a:rPr>
              <a:t>C</a:t>
            </a:r>
            <a:r>
              <a:rPr lang="en-US" altLang="zh-CN" sz="2400" b="0" i="1" baseline="-25000"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</a:p>
        </p:txBody>
      </p:sp>
      <p:sp>
        <p:nvSpPr>
          <p:cNvPr id="44048" name="Text Box 16"/>
          <p:cNvSpPr txBox="1">
            <a:spLocks noChangeArrowheads="1"/>
          </p:cNvSpPr>
          <p:nvPr/>
        </p:nvSpPr>
        <p:spPr bwMode="auto">
          <a:xfrm>
            <a:off x="4114800" y="5791200"/>
            <a:ext cx="4556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zh-CN" sz="2400" b="0" i="1">
                <a:latin typeface="Times New Roman" panose="02020603050405020304" pitchFamily="18" charset="0"/>
                <a:ea typeface="宋体" panose="02010600030101010101" pitchFamily="2" charset="-122"/>
              </a:rPr>
              <a:t>L</a:t>
            </a:r>
            <a:r>
              <a:rPr lang="en-US" altLang="zh-CN" sz="2400" b="0" i="1" baseline="-25000"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</a:p>
        </p:txBody>
      </p:sp>
      <p:sp>
        <p:nvSpPr>
          <p:cNvPr id="44049" name="Text Box 17"/>
          <p:cNvSpPr txBox="1">
            <a:spLocks noChangeArrowheads="1"/>
          </p:cNvSpPr>
          <p:nvPr/>
        </p:nvSpPr>
        <p:spPr bwMode="auto">
          <a:xfrm>
            <a:off x="2708275" y="5881688"/>
            <a:ext cx="11239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zh-CN" sz="2400" b="0"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r>
              <a:rPr lang="en-US" altLang="zh-CN" sz="2400" b="0" baseline="30000">
                <a:latin typeface="Times New Roman" panose="02020603050405020304" pitchFamily="18" charset="0"/>
                <a:ea typeface="宋体" panose="02010600030101010101" pitchFamily="2" charset="-122"/>
              </a:rPr>
              <a:t>rd</a:t>
            </a:r>
            <a:r>
              <a:rPr lang="en-US" altLang="zh-CN" sz="2400" b="0">
                <a:latin typeface="Times New Roman" panose="02020603050405020304" pitchFamily="18" charset="0"/>
                <a:ea typeface="宋体" panose="02010600030101010101" pitchFamily="2" charset="-122"/>
              </a:rPr>
              <a:t> scan</a:t>
            </a:r>
          </a:p>
        </p:txBody>
      </p:sp>
      <p:sp>
        <p:nvSpPr>
          <p:cNvPr id="44050" name="AutoShape 18"/>
          <p:cNvSpPr>
            <a:spLocks noChangeArrowheads="1"/>
          </p:cNvSpPr>
          <p:nvPr/>
        </p:nvSpPr>
        <p:spPr bwMode="auto">
          <a:xfrm>
            <a:off x="201613" y="4846638"/>
            <a:ext cx="441325" cy="1249362"/>
          </a:xfrm>
          <a:prstGeom prst="curvedRightArrow">
            <a:avLst>
              <a:gd name="adj1" fmla="val 56619"/>
              <a:gd name="adj2" fmla="val 113237"/>
              <a:gd name="adj3" fmla="val 33333"/>
            </a:avLst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zh-CN"/>
          </a:p>
        </p:txBody>
      </p:sp>
      <p:sp>
        <p:nvSpPr>
          <p:cNvPr id="44051" name="Line 19"/>
          <p:cNvSpPr>
            <a:spLocks noChangeShapeType="1"/>
          </p:cNvSpPr>
          <p:nvPr/>
        </p:nvSpPr>
        <p:spPr bwMode="auto">
          <a:xfrm>
            <a:off x="5334000" y="2438400"/>
            <a:ext cx="52705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44052" name="Line 20"/>
          <p:cNvSpPr>
            <a:spLocks noChangeShapeType="1"/>
          </p:cNvSpPr>
          <p:nvPr/>
        </p:nvSpPr>
        <p:spPr bwMode="auto">
          <a:xfrm flipH="1">
            <a:off x="2667000" y="4648200"/>
            <a:ext cx="3810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1330197" name="Group 21"/>
          <p:cNvGraphicFramePr>
            <a:graphicFrameLocks noGrp="1"/>
          </p:cNvGraphicFramePr>
          <p:nvPr/>
        </p:nvGraphicFramePr>
        <p:xfrm>
          <a:off x="152400" y="1828800"/>
          <a:ext cx="1905000" cy="1554390"/>
        </p:xfrm>
        <a:graphic>
          <a:graphicData uri="http://schemas.openxmlformats.org/drawingml/2006/table">
            <a:tbl>
              <a:tblPr/>
              <a:tblGrid>
                <a:gridCol w="685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083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Tid</a:t>
                      </a:r>
                    </a:p>
                  </a:txBody>
                  <a:tcPr marT="45711" marB="4571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Items</a:t>
                      </a:r>
                    </a:p>
                  </a:txBody>
                  <a:tcPr marT="45711" marB="4571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083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10</a:t>
                      </a:r>
                    </a:p>
                  </a:txBody>
                  <a:tcPr marT="45711" marB="4571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A, C, D</a:t>
                      </a:r>
                    </a:p>
                  </a:txBody>
                  <a:tcPr marT="45711" marB="4571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083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20</a:t>
                      </a:r>
                    </a:p>
                  </a:txBody>
                  <a:tcPr marT="45711" marB="4571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B, C, E</a:t>
                      </a:r>
                    </a:p>
                  </a:txBody>
                  <a:tcPr marT="45711" marB="4571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083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30</a:t>
                      </a:r>
                    </a:p>
                  </a:txBody>
                  <a:tcPr marT="45711" marB="4571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A, B, C, E</a:t>
                      </a:r>
                    </a:p>
                  </a:txBody>
                  <a:tcPr marT="45711" marB="4571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083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40</a:t>
                      </a:r>
                    </a:p>
                  </a:txBody>
                  <a:tcPr marT="45711" marB="4571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B, E</a:t>
                      </a:r>
                    </a:p>
                  </a:txBody>
                  <a:tcPr marT="45711" marB="4571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330217" name="Group 41"/>
          <p:cNvGraphicFramePr>
            <a:graphicFrameLocks noGrp="1"/>
          </p:cNvGraphicFramePr>
          <p:nvPr/>
        </p:nvGraphicFramePr>
        <p:xfrm>
          <a:off x="3429000" y="1219200"/>
          <a:ext cx="1752600" cy="1865376"/>
        </p:xfrm>
        <a:graphic>
          <a:graphicData uri="http://schemas.openxmlformats.org/drawingml/2006/table">
            <a:tbl>
              <a:tblPr/>
              <a:tblGrid>
                <a:gridCol w="114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61925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Itemset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sup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3513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{A}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1925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{B}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3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3513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{C}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3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1925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{D}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1925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{E}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3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330240" name="Group 64"/>
          <p:cNvGraphicFramePr>
            <a:graphicFrameLocks noGrp="1"/>
          </p:cNvGraphicFramePr>
          <p:nvPr/>
        </p:nvGraphicFramePr>
        <p:xfrm>
          <a:off x="5943600" y="1371600"/>
          <a:ext cx="1752600" cy="1554480"/>
        </p:xfrm>
        <a:graphic>
          <a:graphicData uri="http://schemas.openxmlformats.org/drawingml/2006/table">
            <a:tbl>
              <a:tblPr/>
              <a:tblGrid>
                <a:gridCol w="114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61925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Itemset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sup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3513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{A}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1925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{B}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3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3513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{C}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3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1925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{E}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3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330260" name="Group 84"/>
          <p:cNvGraphicFramePr>
            <a:graphicFrameLocks noGrp="1"/>
          </p:cNvGraphicFramePr>
          <p:nvPr/>
        </p:nvGraphicFramePr>
        <p:xfrm>
          <a:off x="6553200" y="3581400"/>
          <a:ext cx="1143000" cy="2176461"/>
        </p:xfrm>
        <a:graphic>
          <a:graphicData uri="http://schemas.openxmlformats.org/drawingml/2006/table">
            <a:tbl>
              <a:tblPr/>
              <a:tblGrid>
                <a:gridCol w="114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1092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Itemset</a:t>
                      </a:r>
                    </a:p>
                  </a:txBody>
                  <a:tcPr marT="45724" marB="4572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092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{A, B}</a:t>
                      </a:r>
                    </a:p>
                  </a:txBody>
                  <a:tcPr marT="45724" marB="4572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092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{A, C}</a:t>
                      </a:r>
                    </a:p>
                  </a:txBody>
                  <a:tcPr marT="45724" marB="4572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092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{A, E}</a:t>
                      </a:r>
                    </a:p>
                  </a:txBody>
                  <a:tcPr marT="45724" marB="4572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092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{B, C}</a:t>
                      </a:r>
                    </a:p>
                  </a:txBody>
                  <a:tcPr marT="45724" marB="4572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092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{B, E}</a:t>
                      </a:r>
                    </a:p>
                  </a:txBody>
                  <a:tcPr marT="45724" marB="4572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092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{C, E}</a:t>
                      </a:r>
                    </a:p>
                  </a:txBody>
                  <a:tcPr marT="45724" marB="4572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330278" name="Group 102"/>
          <p:cNvGraphicFramePr>
            <a:graphicFrameLocks noGrp="1"/>
          </p:cNvGraphicFramePr>
          <p:nvPr/>
        </p:nvGraphicFramePr>
        <p:xfrm>
          <a:off x="3200400" y="3429000"/>
          <a:ext cx="1752600" cy="2005584"/>
        </p:xfrm>
        <a:graphic>
          <a:graphicData uri="http://schemas.openxmlformats.org/drawingml/2006/table">
            <a:tbl>
              <a:tblPr/>
              <a:tblGrid>
                <a:gridCol w="114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61925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Itemset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sup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3513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{A, B}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513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{A, C}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3513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{A, E}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3513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{B, C}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3513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{B, E}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3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3513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{C, E}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330304" name="Group 128"/>
          <p:cNvGraphicFramePr>
            <a:graphicFrameLocks noGrp="1"/>
          </p:cNvGraphicFramePr>
          <p:nvPr/>
        </p:nvGraphicFramePr>
        <p:xfrm>
          <a:off x="762000" y="3862388"/>
          <a:ext cx="1752600" cy="1432560"/>
        </p:xfrm>
        <a:graphic>
          <a:graphicData uri="http://schemas.openxmlformats.org/drawingml/2006/table">
            <a:tbl>
              <a:tblPr/>
              <a:tblGrid>
                <a:gridCol w="114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61925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Itemset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sup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3513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{A, C}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513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{B, C}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3513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{B, E}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3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3513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{C, E}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330324" name="Group 148"/>
          <p:cNvGraphicFramePr>
            <a:graphicFrameLocks noGrp="1"/>
          </p:cNvGraphicFramePr>
          <p:nvPr/>
        </p:nvGraphicFramePr>
        <p:xfrm>
          <a:off x="1143000" y="5867400"/>
          <a:ext cx="1143000" cy="658813"/>
        </p:xfrm>
        <a:graphic>
          <a:graphicData uri="http://schemas.openxmlformats.org/drawingml/2006/table">
            <a:tbl>
              <a:tblPr/>
              <a:tblGrid>
                <a:gridCol w="114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11016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Itemset</a:t>
                      </a:r>
                    </a:p>
                  </a:txBody>
                  <a:tcPr marT="45738" marB="4573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779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{B, C, E}</a:t>
                      </a:r>
                    </a:p>
                  </a:txBody>
                  <a:tcPr marT="45738" marB="4573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330332" name="Group 156"/>
          <p:cNvGraphicFramePr>
            <a:graphicFrameLocks noGrp="1"/>
          </p:cNvGraphicFramePr>
          <p:nvPr/>
        </p:nvGraphicFramePr>
        <p:xfrm>
          <a:off x="4572000" y="5867400"/>
          <a:ext cx="1752600" cy="619126"/>
        </p:xfrm>
        <a:graphic>
          <a:graphicData uri="http://schemas.openxmlformats.org/drawingml/2006/table">
            <a:tbl>
              <a:tblPr/>
              <a:tblGrid>
                <a:gridCol w="114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9563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Itemset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sup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9563"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{B, C, E}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100000"/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100000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80000"/>
                        </a:lnSpc>
                        <a:spcBef>
                          <a:spcPct val="10000"/>
                        </a:spcBef>
                        <a:spcAft>
                          <a:spcPts val="400"/>
                        </a:spcAft>
                        <a:buClr>
                          <a:srgbClr val="0C7B9C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4199" name="Text Box 167"/>
          <p:cNvSpPr txBox="1">
            <a:spLocks noChangeArrowheads="1"/>
          </p:cNvSpPr>
          <p:nvPr/>
        </p:nvSpPr>
        <p:spPr bwMode="auto">
          <a:xfrm>
            <a:off x="1828800" y="1143000"/>
            <a:ext cx="1752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400" b="0">
                <a:latin typeface="Tahoma" panose="020B0604030504040204" pitchFamily="34" charset="0"/>
                <a:ea typeface="宋体" panose="02010600030101010101" pitchFamily="2" charset="-122"/>
              </a:rPr>
              <a:t>Sup</a:t>
            </a:r>
            <a:r>
              <a:rPr lang="en-US" altLang="zh-CN" sz="2400" b="0" baseline="-25000">
                <a:latin typeface="Tahoma" panose="020B0604030504040204" pitchFamily="34" charset="0"/>
                <a:ea typeface="宋体" panose="02010600030101010101" pitchFamily="2" charset="-122"/>
              </a:rPr>
              <a:t>min</a:t>
            </a:r>
            <a:r>
              <a:rPr lang="en-US" altLang="zh-CN" sz="2400" b="0">
                <a:latin typeface="Tahoma" panose="020B0604030504040204" pitchFamily="34" charset="0"/>
                <a:ea typeface="宋体" panose="02010600030101010101" pitchFamily="2" charset="-122"/>
              </a:rPr>
              <a:t> = 2</a:t>
            </a:r>
          </a:p>
        </p:txBody>
      </p:sp>
    </p:spTree>
    <p:extLst>
      <p:ext uri="{BB962C8B-B14F-4D97-AF65-F5344CB8AC3E}">
        <p14:creationId xmlns:p14="http://schemas.microsoft.com/office/powerpoint/2010/main" val="799310019"/>
      </p:ext>
    </p:extLst>
  </p:cSld>
  <p:clrMapOvr>
    <a:masterClrMapping/>
  </p:clrMapOvr>
  <p:transition/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404664"/>
            <a:ext cx="7543800" cy="762000"/>
          </a:xfrm>
        </p:spPr>
        <p:txBody>
          <a:bodyPr/>
          <a:lstStyle/>
          <a:p>
            <a:r>
              <a:rPr lang="en-US" altLang="zh-CN" dirty="0">
                <a:ea typeface="宋体" panose="02010600030101010101" pitchFamily="2" charset="-122"/>
              </a:rPr>
              <a:t>The </a:t>
            </a:r>
            <a:r>
              <a:rPr lang="en-US" altLang="zh-CN" dirty="0" err="1">
                <a:ea typeface="宋体" panose="02010600030101010101" pitchFamily="2" charset="-122"/>
              </a:rPr>
              <a:t>Apriori</a:t>
            </a:r>
            <a:r>
              <a:rPr lang="en-US" altLang="zh-CN" dirty="0">
                <a:ea typeface="宋体" panose="02010600030101010101" pitchFamily="2" charset="-122"/>
              </a:rPr>
              <a:t> Algorithm</a:t>
            </a:r>
          </a:p>
        </p:txBody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447800"/>
            <a:ext cx="8610600" cy="5181600"/>
          </a:xfrm>
        </p:spPr>
        <p:txBody>
          <a:bodyPr/>
          <a:lstStyle/>
          <a:p>
            <a:r>
              <a:rPr lang="en-US" altLang="zh-CN" sz="2400" u="sng">
                <a:ea typeface="宋体" panose="02010600030101010101" pitchFamily="2" charset="-122"/>
              </a:rPr>
              <a:t>Pseudo-code</a:t>
            </a:r>
            <a:r>
              <a:rPr lang="en-US" altLang="zh-CN" sz="2400">
                <a:ea typeface="宋体" panose="02010600030101010101" pitchFamily="2" charset="-122"/>
              </a:rPr>
              <a:t>:</a:t>
            </a:r>
          </a:p>
          <a:p>
            <a:pPr lvl="2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i="1">
                <a:ea typeface="宋体" panose="02010600030101010101" pitchFamily="2" charset="-122"/>
              </a:rPr>
              <a:t>C</a:t>
            </a:r>
            <a:r>
              <a:rPr lang="en-US" altLang="zh-CN" i="1" baseline="-25000">
                <a:ea typeface="宋体" panose="02010600030101010101" pitchFamily="2" charset="-122"/>
              </a:rPr>
              <a:t>k</a:t>
            </a:r>
            <a:r>
              <a:rPr lang="en-US" altLang="zh-CN">
                <a:ea typeface="宋体" panose="02010600030101010101" pitchFamily="2" charset="-122"/>
              </a:rPr>
              <a:t>: Candidate itemset of size k</a:t>
            </a:r>
          </a:p>
          <a:p>
            <a:pPr lvl="2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i="1">
                <a:ea typeface="宋体" panose="02010600030101010101" pitchFamily="2" charset="-122"/>
              </a:rPr>
              <a:t>L</a:t>
            </a:r>
            <a:r>
              <a:rPr lang="en-US" altLang="zh-CN" i="1" baseline="-25000">
                <a:ea typeface="宋体" panose="02010600030101010101" pitchFamily="2" charset="-122"/>
              </a:rPr>
              <a:t>k</a:t>
            </a:r>
            <a:r>
              <a:rPr lang="en-US" altLang="zh-CN">
                <a:ea typeface="宋体" panose="02010600030101010101" pitchFamily="2" charset="-122"/>
              </a:rPr>
              <a:t> : frequent itemset of size k</a:t>
            </a:r>
          </a:p>
          <a:p>
            <a:pPr>
              <a:spcBef>
                <a:spcPct val="0"/>
              </a:spcBef>
              <a:buFont typeface="Monotype Sorts" pitchFamily="2" charset="2"/>
              <a:buNone/>
            </a:pPr>
            <a:endParaRPr lang="en-US" altLang="zh-CN" sz="1600">
              <a:ea typeface="宋体" panose="02010600030101010101" pitchFamily="2" charset="-122"/>
            </a:endParaRPr>
          </a:p>
          <a:p>
            <a:pPr lvl="2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i="1">
                <a:ea typeface="宋体" panose="02010600030101010101" pitchFamily="2" charset="-122"/>
              </a:rPr>
              <a:t>L</a:t>
            </a:r>
            <a:r>
              <a:rPr lang="en-US" altLang="zh-CN" i="1" baseline="-25000">
                <a:ea typeface="宋体" panose="02010600030101010101" pitchFamily="2" charset="-122"/>
              </a:rPr>
              <a:t>1</a:t>
            </a:r>
            <a:r>
              <a:rPr lang="en-US" altLang="zh-CN">
                <a:ea typeface="宋体" panose="02010600030101010101" pitchFamily="2" charset="-122"/>
              </a:rPr>
              <a:t> = {frequent items};</a:t>
            </a:r>
          </a:p>
          <a:p>
            <a:pPr lvl="2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b="1">
                <a:solidFill>
                  <a:srgbClr val="F83F24"/>
                </a:solidFill>
                <a:ea typeface="宋体" panose="02010600030101010101" pitchFamily="2" charset="-122"/>
              </a:rPr>
              <a:t>for</a:t>
            </a:r>
            <a:r>
              <a:rPr lang="en-US" altLang="zh-CN" b="1">
                <a:ea typeface="宋体" panose="02010600030101010101" pitchFamily="2" charset="-122"/>
              </a:rPr>
              <a:t> </a:t>
            </a:r>
            <a:r>
              <a:rPr lang="en-US" altLang="zh-CN">
                <a:ea typeface="宋体" panose="02010600030101010101" pitchFamily="2" charset="-122"/>
              </a:rPr>
              <a:t>(</a:t>
            </a:r>
            <a:r>
              <a:rPr lang="en-US" altLang="zh-CN" i="1">
                <a:ea typeface="宋体" panose="02010600030101010101" pitchFamily="2" charset="-122"/>
              </a:rPr>
              <a:t>k</a:t>
            </a:r>
            <a:r>
              <a:rPr lang="en-US" altLang="zh-CN">
                <a:ea typeface="宋体" panose="02010600030101010101" pitchFamily="2" charset="-122"/>
              </a:rPr>
              <a:t> = 1; </a:t>
            </a:r>
            <a:r>
              <a:rPr lang="en-US" altLang="zh-CN" i="1">
                <a:ea typeface="宋体" panose="02010600030101010101" pitchFamily="2" charset="-122"/>
              </a:rPr>
              <a:t>L</a:t>
            </a:r>
            <a:r>
              <a:rPr lang="en-US" altLang="zh-CN" i="1" baseline="-25000">
                <a:ea typeface="宋体" panose="02010600030101010101" pitchFamily="2" charset="-122"/>
              </a:rPr>
              <a:t>k</a:t>
            </a:r>
            <a:r>
              <a:rPr lang="en-US" altLang="zh-CN">
                <a:ea typeface="宋体" panose="02010600030101010101" pitchFamily="2" charset="-122"/>
              </a:rPr>
              <a:t> !=</a:t>
            </a:r>
            <a:r>
              <a:rPr lang="en-US" altLang="zh-CN">
                <a:ea typeface="宋体" panose="02010600030101010101" pitchFamily="2" charset="-122"/>
                <a:sym typeface="Symbol" panose="05050102010706020507" pitchFamily="18" charset="2"/>
              </a:rPr>
              <a:t></a:t>
            </a:r>
            <a:r>
              <a:rPr lang="en-US" altLang="zh-CN">
                <a:ea typeface="宋体" panose="02010600030101010101" pitchFamily="2" charset="-122"/>
              </a:rPr>
              <a:t>; </a:t>
            </a:r>
            <a:r>
              <a:rPr lang="en-US" altLang="zh-CN" i="1">
                <a:ea typeface="宋体" panose="02010600030101010101" pitchFamily="2" charset="-122"/>
              </a:rPr>
              <a:t>k</a:t>
            </a:r>
            <a:r>
              <a:rPr lang="en-US" altLang="zh-CN">
                <a:ea typeface="宋体" panose="02010600030101010101" pitchFamily="2" charset="-122"/>
              </a:rPr>
              <a:t>++) </a:t>
            </a:r>
            <a:r>
              <a:rPr lang="en-US" altLang="zh-CN" b="1">
                <a:solidFill>
                  <a:srgbClr val="F83F24"/>
                </a:solidFill>
                <a:ea typeface="宋体" panose="02010600030101010101" pitchFamily="2" charset="-122"/>
              </a:rPr>
              <a:t>do begin</a:t>
            </a:r>
            <a:endParaRPr lang="en-US" altLang="zh-CN">
              <a:ea typeface="宋体" panose="02010600030101010101" pitchFamily="2" charset="-122"/>
            </a:endParaRPr>
          </a:p>
          <a:p>
            <a:pPr lvl="2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>
                <a:ea typeface="宋体" panose="02010600030101010101" pitchFamily="2" charset="-122"/>
              </a:rPr>
              <a:t>     </a:t>
            </a:r>
            <a:r>
              <a:rPr lang="en-US" altLang="zh-CN" i="1">
                <a:ea typeface="宋体" panose="02010600030101010101" pitchFamily="2" charset="-122"/>
              </a:rPr>
              <a:t>C</a:t>
            </a:r>
            <a:r>
              <a:rPr lang="en-US" altLang="zh-CN" i="1" baseline="-25000">
                <a:ea typeface="宋体" panose="02010600030101010101" pitchFamily="2" charset="-122"/>
              </a:rPr>
              <a:t>k+1</a:t>
            </a:r>
            <a:r>
              <a:rPr lang="en-US" altLang="zh-CN">
                <a:ea typeface="宋体" panose="02010600030101010101" pitchFamily="2" charset="-122"/>
              </a:rPr>
              <a:t> = candidates generated from </a:t>
            </a:r>
            <a:r>
              <a:rPr lang="en-US" altLang="zh-CN" i="1">
                <a:ea typeface="宋体" panose="02010600030101010101" pitchFamily="2" charset="-122"/>
              </a:rPr>
              <a:t>L</a:t>
            </a:r>
            <a:r>
              <a:rPr lang="en-US" altLang="zh-CN" i="1" baseline="-25000">
                <a:ea typeface="宋体" panose="02010600030101010101" pitchFamily="2" charset="-122"/>
              </a:rPr>
              <a:t>k</a:t>
            </a:r>
            <a:r>
              <a:rPr lang="en-US" altLang="zh-CN">
                <a:ea typeface="宋体" panose="02010600030101010101" pitchFamily="2" charset="-122"/>
              </a:rPr>
              <a:t>;</a:t>
            </a:r>
          </a:p>
          <a:p>
            <a:pPr lvl="2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>
                <a:ea typeface="宋体" panose="02010600030101010101" pitchFamily="2" charset="-122"/>
              </a:rPr>
              <a:t>    </a:t>
            </a:r>
            <a:r>
              <a:rPr lang="en-US" altLang="zh-CN" b="1">
                <a:solidFill>
                  <a:srgbClr val="F83F24"/>
                </a:solidFill>
                <a:ea typeface="宋体" panose="02010600030101010101" pitchFamily="2" charset="-122"/>
              </a:rPr>
              <a:t>for each</a:t>
            </a:r>
            <a:r>
              <a:rPr lang="en-US" altLang="zh-CN">
                <a:ea typeface="宋体" panose="02010600030101010101" pitchFamily="2" charset="-122"/>
              </a:rPr>
              <a:t> transaction </a:t>
            </a:r>
            <a:r>
              <a:rPr lang="en-US" altLang="zh-CN" i="1">
                <a:ea typeface="宋体" panose="02010600030101010101" pitchFamily="2" charset="-122"/>
              </a:rPr>
              <a:t>t</a:t>
            </a:r>
            <a:r>
              <a:rPr lang="en-US" altLang="zh-CN">
                <a:ea typeface="宋体" panose="02010600030101010101" pitchFamily="2" charset="-122"/>
              </a:rPr>
              <a:t> in database do</a:t>
            </a:r>
          </a:p>
          <a:p>
            <a:pPr lvl="3">
              <a:spcBef>
                <a:spcPct val="0"/>
              </a:spcBef>
              <a:buFontTx/>
              <a:buNone/>
            </a:pPr>
            <a:r>
              <a:rPr lang="en-US" altLang="zh-CN" sz="3200">
                <a:ea typeface="宋体" panose="02010600030101010101" pitchFamily="2" charset="-122"/>
              </a:rPr>
              <a:t>       </a:t>
            </a:r>
            <a:r>
              <a:rPr lang="en-US" altLang="zh-CN" sz="2400">
                <a:ea typeface="宋体" panose="02010600030101010101" pitchFamily="2" charset="-122"/>
              </a:rPr>
              <a:t>increment the count of all candidates in </a:t>
            </a:r>
            <a:r>
              <a:rPr lang="en-US" altLang="zh-CN" sz="2400" i="1">
                <a:ea typeface="宋体" panose="02010600030101010101" pitchFamily="2" charset="-122"/>
              </a:rPr>
              <a:t>C</a:t>
            </a:r>
            <a:r>
              <a:rPr lang="en-US" altLang="zh-CN" sz="2400" i="1" baseline="-25000">
                <a:ea typeface="宋体" panose="02010600030101010101" pitchFamily="2" charset="-122"/>
              </a:rPr>
              <a:t>k+1</a:t>
            </a:r>
            <a:r>
              <a:rPr lang="en-US" altLang="zh-CN" sz="2400">
                <a:ea typeface="宋体" panose="02010600030101010101" pitchFamily="2" charset="-122"/>
              </a:rPr>
              <a:t>                            that are contained in </a:t>
            </a:r>
            <a:r>
              <a:rPr lang="en-US" altLang="zh-CN" sz="2400" i="1">
                <a:ea typeface="宋体" panose="02010600030101010101" pitchFamily="2" charset="-122"/>
              </a:rPr>
              <a:t>t</a:t>
            </a:r>
            <a:endParaRPr lang="en-US" altLang="zh-CN" sz="2400">
              <a:ea typeface="宋体" panose="02010600030101010101" pitchFamily="2" charset="-122"/>
            </a:endParaRPr>
          </a:p>
          <a:p>
            <a:pPr lvl="2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>
                <a:ea typeface="宋体" panose="02010600030101010101" pitchFamily="2" charset="-122"/>
              </a:rPr>
              <a:t>    </a:t>
            </a:r>
            <a:r>
              <a:rPr lang="en-US" altLang="zh-CN" i="1">
                <a:ea typeface="宋体" panose="02010600030101010101" pitchFamily="2" charset="-122"/>
              </a:rPr>
              <a:t>L</a:t>
            </a:r>
            <a:r>
              <a:rPr lang="en-US" altLang="zh-CN" i="1" baseline="-25000">
                <a:ea typeface="宋体" panose="02010600030101010101" pitchFamily="2" charset="-122"/>
              </a:rPr>
              <a:t>k+1</a:t>
            </a:r>
            <a:r>
              <a:rPr lang="en-US" altLang="zh-CN">
                <a:ea typeface="宋体" panose="02010600030101010101" pitchFamily="2" charset="-122"/>
              </a:rPr>
              <a:t>  = candidates in </a:t>
            </a:r>
            <a:r>
              <a:rPr lang="en-US" altLang="zh-CN" i="1">
                <a:ea typeface="宋体" panose="02010600030101010101" pitchFamily="2" charset="-122"/>
              </a:rPr>
              <a:t>C</a:t>
            </a:r>
            <a:r>
              <a:rPr lang="en-US" altLang="zh-CN" i="1" baseline="-25000">
                <a:ea typeface="宋体" panose="02010600030101010101" pitchFamily="2" charset="-122"/>
              </a:rPr>
              <a:t>k+1</a:t>
            </a:r>
            <a:r>
              <a:rPr lang="en-US" altLang="zh-CN">
                <a:ea typeface="宋体" panose="02010600030101010101" pitchFamily="2" charset="-122"/>
              </a:rPr>
              <a:t> with min_support</a:t>
            </a:r>
          </a:p>
          <a:p>
            <a:pPr lvl="2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>
                <a:ea typeface="宋体" panose="02010600030101010101" pitchFamily="2" charset="-122"/>
              </a:rPr>
              <a:t>   </a:t>
            </a:r>
            <a:r>
              <a:rPr lang="en-US" altLang="zh-CN" b="1">
                <a:solidFill>
                  <a:srgbClr val="F83F24"/>
                </a:solidFill>
                <a:ea typeface="宋体" panose="02010600030101010101" pitchFamily="2" charset="-122"/>
              </a:rPr>
              <a:t> end</a:t>
            </a:r>
            <a:endParaRPr lang="en-US" altLang="zh-CN">
              <a:ea typeface="宋体" panose="02010600030101010101" pitchFamily="2" charset="-122"/>
            </a:endParaRPr>
          </a:p>
          <a:p>
            <a:pPr lvl="2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b="1">
                <a:solidFill>
                  <a:srgbClr val="F83F24"/>
                </a:solidFill>
                <a:ea typeface="宋体" panose="02010600030101010101" pitchFamily="2" charset="-122"/>
              </a:rPr>
              <a:t>return</a:t>
            </a:r>
            <a:r>
              <a:rPr lang="en-US" altLang="zh-CN">
                <a:ea typeface="宋体" panose="02010600030101010101" pitchFamily="2" charset="-122"/>
              </a:rPr>
              <a:t> </a:t>
            </a:r>
            <a:r>
              <a:rPr lang="en-US" altLang="zh-CN">
                <a:ea typeface="宋体" panose="02010600030101010101" pitchFamily="2" charset="-122"/>
                <a:sym typeface="Symbol" panose="05050102010706020507" pitchFamily="18" charset="2"/>
              </a:rPr>
              <a:t></a:t>
            </a:r>
            <a:r>
              <a:rPr lang="en-US" altLang="zh-CN" i="1" baseline="-25000">
                <a:ea typeface="宋体" panose="02010600030101010101" pitchFamily="2" charset="-122"/>
              </a:rPr>
              <a:t>k</a:t>
            </a:r>
            <a:r>
              <a:rPr lang="en-US" altLang="zh-CN">
                <a:ea typeface="宋体" panose="02010600030101010101" pitchFamily="2" charset="-122"/>
              </a:rPr>
              <a:t> </a:t>
            </a:r>
            <a:r>
              <a:rPr lang="en-US" altLang="zh-CN" i="1">
                <a:ea typeface="宋体" panose="02010600030101010101" pitchFamily="2" charset="-122"/>
              </a:rPr>
              <a:t>L</a:t>
            </a:r>
            <a:r>
              <a:rPr lang="en-US" altLang="zh-CN" i="1" baseline="-25000">
                <a:ea typeface="宋体" panose="02010600030101010101" pitchFamily="2" charset="-122"/>
              </a:rPr>
              <a:t>k</a:t>
            </a:r>
            <a:r>
              <a:rPr lang="en-US" altLang="zh-CN">
                <a:ea typeface="宋体" panose="02010600030101010101" pitchFamily="2" charset="-122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12935817"/>
      </p:ext>
    </p:extLst>
  </p:cSld>
  <p:clrMapOvr>
    <a:masterClrMapping/>
  </p:clrMapOvr>
  <p:transition/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Important Details of Apriori</a:t>
            </a:r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11163" y="1220788"/>
            <a:ext cx="8318500" cy="5103812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altLang="zh-CN" sz="2000" dirty="0">
                <a:ea typeface="宋体" panose="02010600030101010101" pitchFamily="2" charset="-122"/>
              </a:rPr>
              <a:t>How to generate candidates?</a:t>
            </a:r>
          </a:p>
          <a:p>
            <a:pPr lvl="1">
              <a:lnSpc>
                <a:spcPct val="110000"/>
              </a:lnSpc>
              <a:buFont typeface="Wingdings" panose="05000000000000000000" pitchFamily="2" charset="2"/>
              <a:buChar char="ü"/>
            </a:pPr>
            <a:r>
              <a:rPr lang="en-US" altLang="zh-CN" sz="1800" dirty="0">
                <a:ea typeface="宋体" panose="02010600030101010101" pitchFamily="2" charset="-122"/>
              </a:rPr>
              <a:t>Step 1: self-joining </a:t>
            </a:r>
            <a:r>
              <a:rPr lang="en-US" altLang="zh-CN" sz="1800" i="1" dirty="0">
                <a:ea typeface="宋体" panose="02010600030101010101" pitchFamily="2" charset="-122"/>
              </a:rPr>
              <a:t>L</a:t>
            </a:r>
            <a:r>
              <a:rPr lang="en-US" altLang="zh-CN" sz="1800" i="1" baseline="-25000" dirty="0">
                <a:ea typeface="宋体" panose="02010600030101010101" pitchFamily="2" charset="-122"/>
              </a:rPr>
              <a:t>k</a:t>
            </a:r>
          </a:p>
          <a:p>
            <a:pPr lvl="1">
              <a:lnSpc>
                <a:spcPct val="110000"/>
              </a:lnSpc>
              <a:buFont typeface="Wingdings" panose="05000000000000000000" pitchFamily="2" charset="2"/>
              <a:buChar char="ü"/>
            </a:pPr>
            <a:r>
              <a:rPr lang="en-US" altLang="zh-CN" sz="1800" dirty="0">
                <a:ea typeface="宋体" panose="02010600030101010101" pitchFamily="2" charset="-122"/>
              </a:rPr>
              <a:t>Step 2: pruning</a:t>
            </a:r>
          </a:p>
          <a:p>
            <a:pPr marL="0" indent="0">
              <a:lnSpc>
                <a:spcPct val="110000"/>
              </a:lnSpc>
              <a:buNone/>
            </a:pPr>
            <a:endParaRPr lang="en-US" altLang="zh-CN" sz="2000" dirty="0">
              <a:ea typeface="宋体" panose="02010600030101010101" pitchFamily="2" charset="-122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US" altLang="zh-CN" sz="2000" dirty="0">
                <a:ea typeface="宋体" panose="02010600030101010101" pitchFamily="2" charset="-122"/>
              </a:rPr>
              <a:t>How to count supports of candidates?</a:t>
            </a:r>
          </a:p>
          <a:p>
            <a:pPr>
              <a:lnSpc>
                <a:spcPct val="110000"/>
              </a:lnSpc>
            </a:pPr>
            <a:r>
              <a:rPr lang="en-US" altLang="zh-CN" sz="2000" dirty="0">
                <a:ea typeface="宋体" panose="02010600030101010101" pitchFamily="2" charset="-122"/>
              </a:rPr>
              <a:t>Example of Candidate-generation</a:t>
            </a:r>
          </a:p>
          <a:p>
            <a:pPr lvl="1">
              <a:lnSpc>
                <a:spcPct val="110000"/>
              </a:lnSpc>
              <a:buFont typeface="Wingdings" panose="05000000000000000000" pitchFamily="2" charset="2"/>
              <a:buChar char="ü"/>
            </a:pPr>
            <a:r>
              <a:rPr lang="en-US" altLang="zh-CN" sz="1800" i="1" dirty="0">
                <a:ea typeface="宋体" panose="02010600030101010101" pitchFamily="2" charset="-122"/>
              </a:rPr>
              <a:t>L</a:t>
            </a:r>
            <a:r>
              <a:rPr lang="en-US" altLang="zh-CN" sz="1800" i="1" baseline="-25000" dirty="0">
                <a:ea typeface="宋体" panose="02010600030101010101" pitchFamily="2" charset="-122"/>
              </a:rPr>
              <a:t>3</a:t>
            </a:r>
            <a:r>
              <a:rPr lang="en-US" altLang="zh-CN" sz="1800" i="1" dirty="0">
                <a:ea typeface="宋体" panose="02010600030101010101" pitchFamily="2" charset="-122"/>
              </a:rPr>
              <a:t>=</a:t>
            </a:r>
            <a:r>
              <a:rPr lang="en-US" altLang="zh-CN" sz="1800" dirty="0">
                <a:ea typeface="宋体" panose="02010600030101010101" pitchFamily="2" charset="-122"/>
              </a:rPr>
              <a:t>{</a:t>
            </a:r>
            <a:r>
              <a:rPr lang="en-US" altLang="zh-CN" sz="1800" i="1" dirty="0" err="1">
                <a:ea typeface="宋体" panose="02010600030101010101" pitchFamily="2" charset="-122"/>
              </a:rPr>
              <a:t>abc</a:t>
            </a:r>
            <a:r>
              <a:rPr lang="en-US" altLang="zh-CN" sz="1800" i="1" dirty="0">
                <a:ea typeface="宋体" panose="02010600030101010101" pitchFamily="2" charset="-122"/>
              </a:rPr>
              <a:t>, </a:t>
            </a:r>
            <a:r>
              <a:rPr lang="en-US" altLang="zh-CN" sz="1800" i="1" dirty="0" err="1">
                <a:ea typeface="宋体" panose="02010600030101010101" pitchFamily="2" charset="-122"/>
              </a:rPr>
              <a:t>abd</a:t>
            </a:r>
            <a:r>
              <a:rPr lang="en-US" altLang="zh-CN" sz="1800" i="1" dirty="0">
                <a:ea typeface="宋体" panose="02010600030101010101" pitchFamily="2" charset="-122"/>
              </a:rPr>
              <a:t>, </a:t>
            </a:r>
            <a:r>
              <a:rPr lang="en-US" altLang="zh-CN" sz="1800" i="1" dirty="0" err="1">
                <a:ea typeface="宋体" panose="02010600030101010101" pitchFamily="2" charset="-122"/>
              </a:rPr>
              <a:t>acd</a:t>
            </a:r>
            <a:r>
              <a:rPr lang="en-US" altLang="zh-CN" sz="1800" i="1" dirty="0">
                <a:ea typeface="宋体" panose="02010600030101010101" pitchFamily="2" charset="-122"/>
              </a:rPr>
              <a:t>, ace, </a:t>
            </a:r>
            <a:r>
              <a:rPr lang="en-US" altLang="zh-CN" sz="1800" i="1" dirty="0" err="1">
                <a:ea typeface="宋体" panose="02010600030101010101" pitchFamily="2" charset="-122"/>
              </a:rPr>
              <a:t>bcd</a:t>
            </a:r>
            <a:r>
              <a:rPr lang="en-US" altLang="zh-CN" sz="1800" dirty="0">
                <a:ea typeface="宋体" panose="02010600030101010101" pitchFamily="2" charset="-122"/>
              </a:rPr>
              <a:t>}</a:t>
            </a:r>
          </a:p>
          <a:p>
            <a:pPr lvl="1">
              <a:lnSpc>
                <a:spcPct val="110000"/>
              </a:lnSpc>
              <a:buFont typeface="Wingdings" panose="05000000000000000000" pitchFamily="2" charset="2"/>
              <a:buChar char="ü"/>
            </a:pPr>
            <a:r>
              <a:rPr lang="en-US" altLang="zh-CN" sz="1800" dirty="0">
                <a:ea typeface="宋体" panose="02010600030101010101" pitchFamily="2" charset="-122"/>
              </a:rPr>
              <a:t>Self-joining: </a:t>
            </a:r>
            <a:r>
              <a:rPr lang="en-US" altLang="zh-CN" sz="1800" i="1" dirty="0">
                <a:ea typeface="宋体" panose="02010600030101010101" pitchFamily="2" charset="-122"/>
              </a:rPr>
              <a:t>L</a:t>
            </a:r>
            <a:r>
              <a:rPr lang="en-US" altLang="zh-CN" sz="1800" i="1" baseline="-25000" dirty="0">
                <a:ea typeface="宋体" panose="02010600030101010101" pitchFamily="2" charset="-122"/>
              </a:rPr>
              <a:t>3</a:t>
            </a:r>
            <a:r>
              <a:rPr lang="en-US" altLang="zh-CN" sz="1800" i="1" dirty="0">
                <a:ea typeface="宋体" panose="02010600030101010101" pitchFamily="2" charset="-122"/>
              </a:rPr>
              <a:t>*L</a:t>
            </a:r>
            <a:r>
              <a:rPr lang="en-US" altLang="zh-CN" sz="1800" i="1" baseline="-25000" dirty="0">
                <a:ea typeface="宋体" panose="02010600030101010101" pitchFamily="2" charset="-122"/>
              </a:rPr>
              <a:t>3</a:t>
            </a:r>
            <a:endParaRPr lang="en-US" altLang="zh-CN" sz="1800" i="1" dirty="0">
              <a:ea typeface="宋体" panose="02010600030101010101" pitchFamily="2" charset="-122"/>
            </a:endParaRPr>
          </a:p>
          <a:p>
            <a:pPr lvl="2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zh-CN" sz="1600" i="1" dirty="0">
                <a:ea typeface="宋体" panose="02010600030101010101" pitchFamily="2" charset="-122"/>
              </a:rPr>
              <a:t>abcd </a:t>
            </a:r>
            <a:r>
              <a:rPr lang="en-US" altLang="zh-CN" sz="1600" dirty="0">
                <a:ea typeface="宋体" panose="02010600030101010101" pitchFamily="2" charset="-122"/>
              </a:rPr>
              <a:t>from </a:t>
            </a:r>
            <a:r>
              <a:rPr lang="en-US" altLang="zh-CN" sz="1600" i="1" dirty="0" err="1">
                <a:ea typeface="宋体" panose="02010600030101010101" pitchFamily="2" charset="-122"/>
              </a:rPr>
              <a:t>abc</a:t>
            </a:r>
            <a:r>
              <a:rPr lang="en-US" altLang="zh-CN" sz="1600" dirty="0">
                <a:ea typeface="宋体" panose="02010600030101010101" pitchFamily="2" charset="-122"/>
              </a:rPr>
              <a:t> and </a:t>
            </a:r>
            <a:r>
              <a:rPr lang="en-US" altLang="zh-CN" sz="1600" i="1" dirty="0" err="1">
                <a:ea typeface="宋体" panose="02010600030101010101" pitchFamily="2" charset="-122"/>
              </a:rPr>
              <a:t>abd</a:t>
            </a:r>
            <a:endParaRPr lang="en-US" altLang="zh-CN" sz="1600" i="1" dirty="0">
              <a:ea typeface="宋体" panose="02010600030101010101" pitchFamily="2" charset="-122"/>
            </a:endParaRPr>
          </a:p>
          <a:p>
            <a:pPr lvl="2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zh-CN" sz="1600" i="1" dirty="0">
                <a:ea typeface="宋体" panose="02010600030101010101" pitchFamily="2" charset="-122"/>
              </a:rPr>
              <a:t>acde</a:t>
            </a:r>
            <a:r>
              <a:rPr lang="en-US" altLang="zh-CN" sz="1600" dirty="0">
                <a:ea typeface="宋体" panose="02010600030101010101" pitchFamily="2" charset="-122"/>
              </a:rPr>
              <a:t> from </a:t>
            </a:r>
            <a:r>
              <a:rPr lang="en-US" altLang="zh-CN" sz="1600" i="1" dirty="0" err="1">
                <a:ea typeface="宋体" panose="02010600030101010101" pitchFamily="2" charset="-122"/>
              </a:rPr>
              <a:t>acd</a:t>
            </a:r>
            <a:r>
              <a:rPr lang="en-US" altLang="zh-CN" sz="1600" dirty="0">
                <a:ea typeface="宋体" panose="02010600030101010101" pitchFamily="2" charset="-122"/>
              </a:rPr>
              <a:t> and </a:t>
            </a:r>
            <a:r>
              <a:rPr lang="en-US" altLang="zh-CN" sz="1600" i="1" dirty="0">
                <a:ea typeface="宋体" panose="02010600030101010101" pitchFamily="2" charset="-122"/>
              </a:rPr>
              <a:t>ace</a:t>
            </a:r>
          </a:p>
          <a:p>
            <a:pPr lvl="1">
              <a:lnSpc>
                <a:spcPct val="110000"/>
              </a:lnSpc>
              <a:buFont typeface="Wingdings" panose="05000000000000000000" pitchFamily="2" charset="2"/>
              <a:buChar char="ü"/>
            </a:pPr>
            <a:r>
              <a:rPr lang="en-US" altLang="zh-CN" sz="1800" dirty="0">
                <a:ea typeface="宋体" panose="02010600030101010101" pitchFamily="2" charset="-122"/>
              </a:rPr>
              <a:t>Pruning:</a:t>
            </a:r>
          </a:p>
          <a:p>
            <a:pPr lvl="2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zh-CN" sz="1600" i="1" dirty="0">
                <a:ea typeface="宋体" panose="02010600030101010101" pitchFamily="2" charset="-122"/>
              </a:rPr>
              <a:t>acde</a:t>
            </a:r>
            <a:r>
              <a:rPr lang="en-US" altLang="zh-CN" sz="1600" dirty="0">
                <a:ea typeface="宋体" panose="02010600030101010101" pitchFamily="2" charset="-122"/>
              </a:rPr>
              <a:t> is removed because </a:t>
            </a:r>
            <a:r>
              <a:rPr lang="en-US" altLang="zh-CN" sz="1600" i="1" dirty="0" err="1">
                <a:ea typeface="宋体" panose="02010600030101010101" pitchFamily="2" charset="-122"/>
              </a:rPr>
              <a:t>ade</a:t>
            </a:r>
            <a:r>
              <a:rPr lang="en-US" altLang="zh-CN" sz="1600" dirty="0">
                <a:ea typeface="宋体" panose="02010600030101010101" pitchFamily="2" charset="-122"/>
              </a:rPr>
              <a:t> is not in </a:t>
            </a:r>
            <a:r>
              <a:rPr lang="en-US" altLang="zh-CN" sz="1600" i="1" dirty="0">
                <a:ea typeface="宋体" panose="02010600030101010101" pitchFamily="2" charset="-122"/>
              </a:rPr>
              <a:t>L</a:t>
            </a:r>
            <a:r>
              <a:rPr lang="en-US" altLang="zh-CN" sz="1600" i="1" baseline="-25000" dirty="0">
                <a:ea typeface="宋体" panose="02010600030101010101" pitchFamily="2" charset="-122"/>
              </a:rPr>
              <a:t>3</a:t>
            </a:r>
          </a:p>
          <a:p>
            <a:pPr lvl="1">
              <a:lnSpc>
                <a:spcPct val="110000"/>
              </a:lnSpc>
              <a:buFont typeface="Wingdings" panose="05000000000000000000" pitchFamily="2" charset="2"/>
              <a:buChar char="ü"/>
            </a:pPr>
            <a:r>
              <a:rPr lang="en-US" altLang="zh-CN" sz="1800" i="1" dirty="0">
                <a:ea typeface="宋体" panose="02010600030101010101" pitchFamily="2" charset="-122"/>
              </a:rPr>
              <a:t>C</a:t>
            </a:r>
            <a:r>
              <a:rPr lang="en-US" altLang="zh-CN" sz="1800" i="1" baseline="-25000" dirty="0">
                <a:ea typeface="宋体" panose="02010600030101010101" pitchFamily="2" charset="-122"/>
              </a:rPr>
              <a:t>4</a:t>
            </a:r>
            <a:r>
              <a:rPr lang="en-US" altLang="zh-CN" sz="1800" dirty="0">
                <a:ea typeface="宋体" panose="02010600030101010101" pitchFamily="2" charset="-122"/>
              </a:rPr>
              <a:t>={</a:t>
            </a:r>
            <a:r>
              <a:rPr lang="en-US" altLang="zh-CN" sz="1800" i="1" dirty="0">
                <a:ea typeface="宋体" panose="02010600030101010101" pitchFamily="2" charset="-122"/>
              </a:rPr>
              <a:t>abcd</a:t>
            </a:r>
            <a:r>
              <a:rPr lang="en-US" altLang="zh-CN" sz="1800" dirty="0">
                <a:ea typeface="宋体" panose="02010600030101010101" pitchFamily="2" charset="-122"/>
              </a:rPr>
              <a:t>}</a:t>
            </a:r>
          </a:p>
          <a:p>
            <a:pPr>
              <a:lnSpc>
                <a:spcPct val="110000"/>
              </a:lnSpc>
            </a:pPr>
            <a:endParaRPr lang="en-US" altLang="zh-CN" sz="1800" dirty="0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41417834"/>
      </p:ext>
    </p:extLst>
  </p:cSld>
  <p:clrMapOvr>
    <a:masterClrMapping/>
  </p:clrMapOvr>
  <p:transition/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3" name="Rectangle 2"/>
          <p:cNvSpPr>
            <a:spLocks noGrp="1" noChangeArrowheads="1"/>
          </p:cNvSpPr>
          <p:nvPr>
            <p:ph type="title"/>
          </p:nvPr>
        </p:nvSpPr>
        <p:spPr>
          <a:xfrm>
            <a:off x="251520" y="548680"/>
            <a:ext cx="7776864" cy="785794"/>
          </a:xfrm>
        </p:spPr>
        <p:txBody>
          <a:bodyPr/>
          <a:lstStyle/>
          <a:p>
            <a:pPr algn="l" eaLnBrk="1" hangingPunct="1">
              <a:defRPr/>
            </a:pPr>
            <a:r>
              <a:rPr lang="en-US" altLang="zh-CN" sz="3600" b="1" dirty="0">
                <a:latin typeface="Times New Roman" pitchFamily="18" charset="0"/>
                <a:cs typeface="Times New Roman" pitchFamily="18" charset="0"/>
              </a:rPr>
              <a:t>Take Home Message</a:t>
            </a:r>
            <a:endParaRPr lang="zh-CN" altLang="en-US" sz="3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3528" y="1484784"/>
            <a:ext cx="8504238" cy="4572000"/>
          </a:xfrm>
        </p:spPr>
        <p:txBody>
          <a:bodyPr/>
          <a:lstStyle/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z="2400" b="1" dirty="0">
                <a:solidFill>
                  <a:srgbClr val="0101F4"/>
                </a:solidFill>
                <a:latin typeface="微软雅黑" pitchFamily="34" charset="-122"/>
                <a:ea typeface="微软雅黑" pitchFamily="34" charset="-122"/>
              </a:rPr>
              <a:t>Basic Concepts </a:t>
            </a:r>
            <a:r>
              <a:rPr lang="en-US" altLang="zh-CN" sz="2000" b="1" dirty="0">
                <a:latin typeface="微软雅黑" pitchFamily="34" charset="-122"/>
                <a:ea typeface="微软雅黑" pitchFamily="34" charset="-122"/>
              </a:rPr>
              <a:t>(Supervised/unsupervised learning; Generalization)</a:t>
            </a: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z="2400" b="1" dirty="0">
                <a:solidFill>
                  <a:srgbClr val="0101F4"/>
                </a:solidFill>
                <a:latin typeface="微软雅黑" pitchFamily="34" charset="-122"/>
                <a:ea typeface="微软雅黑" pitchFamily="34" charset="-122"/>
              </a:rPr>
              <a:t>Classification</a:t>
            </a:r>
            <a:r>
              <a:rPr lang="en-US" altLang="zh-CN" sz="2400" b="1" dirty="0">
                <a:solidFill>
                  <a:srgbClr val="002776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2000" b="1" dirty="0">
                <a:latin typeface="微软雅黑" pitchFamily="34" charset="-122"/>
                <a:ea typeface="微软雅黑" pitchFamily="34" charset="-122"/>
              </a:rPr>
              <a:t>(KNN, </a:t>
            </a:r>
            <a:r>
              <a:rPr lang="en-US" altLang="zh-CN" sz="2000" b="1" dirty="0" err="1">
                <a:latin typeface="微软雅黑" pitchFamily="34" charset="-122"/>
                <a:ea typeface="微软雅黑" pitchFamily="34" charset="-122"/>
              </a:rPr>
              <a:t>NaïveBayes</a:t>
            </a:r>
            <a:r>
              <a:rPr lang="en-US" altLang="zh-CN" sz="2000" b="1" dirty="0">
                <a:latin typeface="微软雅黑" pitchFamily="34" charset="-122"/>
                <a:ea typeface="微软雅黑" pitchFamily="34" charset="-122"/>
              </a:rPr>
              <a:t>, Decision Tree, SVM, etc.)</a:t>
            </a: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z="2400" b="1" dirty="0">
                <a:solidFill>
                  <a:srgbClr val="0101F4"/>
                </a:solidFill>
                <a:latin typeface="微软雅黑" pitchFamily="34" charset="-122"/>
                <a:ea typeface="微软雅黑" pitchFamily="34" charset="-122"/>
              </a:rPr>
              <a:t>Clustering </a:t>
            </a:r>
            <a:r>
              <a:rPr lang="en-US" altLang="zh-CN" sz="2000" b="1" dirty="0">
                <a:latin typeface="微软雅黑" pitchFamily="34" charset="-122"/>
                <a:ea typeface="微软雅黑" pitchFamily="34" charset="-122"/>
              </a:rPr>
              <a:t>(K-Means; Hierarchical Clustering, DBSCAN, etc.) </a:t>
            </a: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z="2400" b="1" dirty="0">
                <a:solidFill>
                  <a:srgbClr val="0101F4"/>
                </a:solidFill>
                <a:latin typeface="微软雅黑" pitchFamily="34" charset="-122"/>
                <a:ea typeface="微软雅黑" pitchFamily="34" charset="-122"/>
              </a:rPr>
              <a:t>Association Rule Mining </a:t>
            </a:r>
            <a:r>
              <a:rPr lang="en-US" altLang="zh-CN" sz="2000" b="1" dirty="0">
                <a:latin typeface="微软雅黑" pitchFamily="34" charset="-122"/>
                <a:ea typeface="微软雅黑" pitchFamily="34" charset="-122"/>
              </a:rPr>
              <a:t>(</a:t>
            </a:r>
            <a:r>
              <a:rPr lang="en-US" altLang="zh-CN" sz="2000" b="1" dirty="0" err="1">
                <a:latin typeface="微软雅黑" pitchFamily="34" charset="-122"/>
                <a:ea typeface="微软雅黑" pitchFamily="34" charset="-122"/>
              </a:rPr>
              <a:t>Apriori</a:t>
            </a:r>
            <a:r>
              <a:rPr lang="en-US" altLang="zh-CN" sz="2000" b="1" dirty="0">
                <a:latin typeface="微软雅黑" pitchFamily="34" charset="-122"/>
                <a:ea typeface="微软雅黑" pitchFamily="34" charset="-122"/>
              </a:rPr>
              <a:t>, etc.)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479309143"/>
      </p:ext>
    </p:extLst>
  </p:cSld>
  <p:clrMapOvr>
    <a:masterClrMapping/>
  </p:clrMapOvr>
  <p:transition spd="slow"/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611560" y="5229200"/>
            <a:ext cx="8077200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/>
          <a:lstStyle/>
          <a:p>
            <a:pPr marL="273050" indent="-273050" algn="ctr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4F81BD"/>
              </a:buClr>
              <a:buSzPct val="85000"/>
              <a:buFont typeface="Wingdings" pitchFamily="2" charset="2"/>
              <a:buNone/>
              <a:defRPr/>
            </a:pPr>
            <a:r>
              <a:rPr lang="en-US" altLang="zh-CN" sz="80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ea typeface="楷体" pitchFamily="49" charset="-122"/>
                <a:cs typeface="方正舒体"/>
              </a:rPr>
              <a:t>Thanks</a:t>
            </a:r>
            <a:r>
              <a:rPr lang="zh-CN" altLang="en-US" sz="80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ea typeface="楷体" pitchFamily="49" charset="-122"/>
                <a:cs typeface="方正舒体"/>
              </a:rPr>
              <a:t> !!!</a:t>
            </a:r>
          </a:p>
        </p:txBody>
      </p:sp>
      <p:graphicFrame>
        <p:nvGraphicFramePr>
          <p:cNvPr id="51203" name="Object 2"/>
          <p:cNvGraphicFramePr>
            <a:graphicFrameLocks/>
          </p:cNvGraphicFramePr>
          <p:nvPr/>
        </p:nvGraphicFramePr>
        <p:xfrm>
          <a:off x="2627784" y="692696"/>
          <a:ext cx="4189413" cy="419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49" name="Clip" r:id="rId3" imgW="7833665" imgH="7839151" progId="">
                  <p:embed/>
                </p:oleObj>
              </mc:Choice>
              <mc:Fallback>
                <p:oleObj name="Clip" r:id="rId3" imgW="7833665" imgH="7839151" progId="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27784" y="692696"/>
                        <a:ext cx="4189413" cy="419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063568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7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67544" y="1340768"/>
            <a:ext cx="8305800" cy="5029200"/>
          </a:xfrm>
          <a:noFill/>
        </p:spPr>
        <p:txBody>
          <a:bodyPr lIns="92075" tIns="46038" rIns="92075" bIns="46038"/>
          <a:lstStyle/>
          <a:p>
            <a:pPr eaLnBrk="1" hangingPunct="1">
              <a:lnSpc>
                <a:spcPct val="90000"/>
              </a:lnSpc>
            </a:pPr>
            <a:r>
              <a:rPr lang="en-US" altLang="zh-CN" sz="2400" dirty="0">
                <a:solidFill>
                  <a:schemeClr val="hlin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Classification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</a:t>
            </a:r>
          </a:p>
          <a:p>
            <a:pPr lvl="1" eaLnBrk="1" hangingPunct="1">
              <a:lnSpc>
                <a:spcPct val="90000"/>
              </a:lnSpc>
              <a:buFont typeface="Wingdings" panose="05000000000000000000" pitchFamily="2" charset="2"/>
              <a:buChar char="ü"/>
            </a:pP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predicts categorical class labels (discrete or nominal)</a:t>
            </a:r>
          </a:p>
          <a:p>
            <a:pPr lvl="1" eaLnBrk="1" hangingPunct="1">
              <a:lnSpc>
                <a:spcPct val="90000"/>
              </a:lnSpc>
              <a:buFont typeface="Wingdings" panose="05000000000000000000" pitchFamily="2" charset="2"/>
              <a:buChar char="ü"/>
            </a:pP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classifies data (constructs a model) based on the training set and the values (</a:t>
            </a:r>
            <a:r>
              <a:rPr lang="en-US" altLang="zh-CN" sz="2400" dirty="0">
                <a:solidFill>
                  <a:schemeClr val="hlin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class labels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 in a classifying attribute and uses it in classifying new data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2400" dirty="0">
                <a:solidFill>
                  <a:schemeClr val="hlin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Regression  </a:t>
            </a:r>
          </a:p>
          <a:p>
            <a:pPr lvl="1" eaLnBrk="1" hangingPunct="1">
              <a:lnSpc>
                <a:spcPct val="90000"/>
              </a:lnSpc>
              <a:buFont typeface="Wingdings" panose="05000000000000000000" pitchFamily="2" charset="2"/>
              <a:buChar char="ü"/>
            </a:pP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models continuous-valued functions, i.e., predicts unknown or missing values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2400" dirty="0">
                <a:solidFill>
                  <a:srgbClr val="0101F4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Typical applications</a:t>
            </a:r>
          </a:p>
          <a:p>
            <a:pPr lvl="1" eaLnBrk="1" hangingPunct="1">
              <a:lnSpc>
                <a:spcPct val="90000"/>
              </a:lnSpc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Credit approval</a:t>
            </a:r>
          </a:p>
          <a:p>
            <a:pPr lvl="1" eaLnBrk="1" hangingPunct="1">
              <a:lnSpc>
                <a:spcPct val="90000"/>
              </a:lnSpc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Target marketing</a:t>
            </a:r>
          </a:p>
          <a:p>
            <a:pPr lvl="1" eaLnBrk="1" hangingPunct="1">
              <a:lnSpc>
                <a:spcPct val="90000"/>
              </a:lnSpc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Medical diagnosis</a:t>
            </a:r>
          </a:p>
          <a:p>
            <a:pPr lvl="1" eaLnBrk="1" hangingPunct="1">
              <a:lnSpc>
                <a:spcPct val="90000"/>
              </a:lnSpc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Fraud detection</a:t>
            </a:r>
          </a:p>
        </p:txBody>
      </p:sp>
      <p:sp>
        <p:nvSpPr>
          <p:cNvPr id="44038" name="Rectangle 3"/>
          <p:cNvSpPr>
            <a:spLocks noGrp="1" noChangeArrowheads="1"/>
          </p:cNvSpPr>
          <p:nvPr>
            <p:ph type="title"/>
          </p:nvPr>
        </p:nvSpPr>
        <p:spPr>
          <a:xfrm>
            <a:off x="381000" y="381000"/>
            <a:ext cx="8305800" cy="819150"/>
          </a:xfrm>
          <a:noFill/>
        </p:spPr>
        <p:txBody>
          <a:bodyPr lIns="92075" tIns="46038" rIns="92075" bIns="46038" anchor="ctr"/>
          <a:lstStyle/>
          <a:p>
            <a:pPr eaLnBrk="1" hangingPunct="1"/>
            <a:r>
              <a:rPr lang="en-US" altLang="zh-CN" dirty="0">
                <a:ea typeface="宋体" panose="02010600030101010101" pitchFamily="2" charset="-122"/>
              </a:rPr>
              <a:t>Classification vs. Regression</a:t>
            </a:r>
          </a:p>
        </p:txBody>
      </p:sp>
    </p:spTree>
    <p:extLst>
      <p:ext uri="{BB962C8B-B14F-4D97-AF65-F5344CB8AC3E}">
        <p14:creationId xmlns:p14="http://schemas.microsoft.com/office/powerpoint/2010/main" val="3455587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75656" y="2636912"/>
            <a:ext cx="6072188" cy="92333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altLang="zh-CN" sz="5400" b="1" dirty="0">
                <a:solidFill>
                  <a:srgbClr val="0000FF"/>
                </a:solidFill>
                <a:latin typeface="Arial" charset="0"/>
              </a:rPr>
              <a:t>Classification</a:t>
            </a:r>
            <a:endParaRPr lang="zh-CN" altLang="en-US" sz="5400" b="1" dirty="0">
              <a:solidFill>
                <a:srgbClr val="0000FF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7079387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61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304800"/>
            <a:ext cx="8001000" cy="762000"/>
          </a:xfrm>
        </p:spPr>
        <p:txBody>
          <a:bodyPr/>
          <a:lstStyle/>
          <a:p>
            <a:pPr eaLnBrk="1" hangingPunct="1"/>
            <a:r>
              <a:rPr lang="en-US" altLang="zh-CN" sz="3200">
                <a:ea typeface="宋体" panose="02010600030101010101" pitchFamily="2" charset="-122"/>
              </a:rPr>
              <a:t>Classification—A Two-Step Process</a:t>
            </a:r>
            <a:r>
              <a:rPr lang="en-US" altLang="zh-CN" sz="2800">
                <a:ea typeface="宋体" panose="02010600030101010101" pitchFamily="2" charset="-122"/>
              </a:rPr>
              <a:t> </a:t>
            </a:r>
            <a:endParaRPr lang="en-US" altLang="zh-CN" sz="3200">
              <a:ea typeface="宋体" panose="02010600030101010101" pitchFamily="2" charset="-122"/>
            </a:endParaRPr>
          </a:p>
        </p:txBody>
      </p:sp>
      <p:sp>
        <p:nvSpPr>
          <p:cNvPr id="4506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371600"/>
            <a:ext cx="8153400" cy="52578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CN" sz="2000" dirty="0">
                <a:solidFill>
                  <a:schemeClr val="hlink"/>
                </a:solidFill>
                <a:ea typeface="宋体" panose="02010600030101010101" pitchFamily="2" charset="-122"/>
              </a:rPr>
              <a:t>Model construction</a:t>
            </a:r>
            <a:r>
              <a:rPr lang="en-US" altLang="zh-CN" sz="2000" dirty="0">
                <a:ea typeface="宋体" panose="02010600030101010101" pitchFamily="2" charset="-122"/>
              </a:rPr>
              <a:t>: describing a set of predetermined classes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000" dirty="0">
                <a:ea typeface="宋体" panose="02010600030101010101" pitchFamily="2" charset="-122"/>
              </a:rPr>
              <a:t>Each tuple/sample is assumed to belong to a predefined class, as determined by the </a:t>
            </a:r>
            <a:r>
              <a:rPr lang="en-US" altLang="zh-CN" sz="2000" dirty="0">
                <a:solidFill>
                  <a:schemeClr val="hlink"/>
                </a:solidFill>
                <a:ea typeface="宋体" panose="02010600030101010101" pitchFamily="2" charset="-122"/>
              </a:rPr>
              <a:t>class label attribute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000" dirty="0">
                <a:ea typeface="宋体" panose="02010600030101010101" pitchFamily="2" charset="-122"/>
              </a:rPr>
              <a:t>The set of tuples used for model construction is </a:t>
            </a:r>
            <a:r>
              <a:rPr lang="en-US" altLang="zh-CN" sz="2000" dirty="0">
                <a:solidFill>
                  <a:schemeClr val="hlink"/>
                </a:solidFill>
                <a:ea typeface="宋体" panose="02010600030101010101" pitchFamily="2" charset="-122"/>
              </a:rPr>
              <a:t>training set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000" dirty="0">
                <a:ea typeface="宋体" panose="02010600030101010101" pitchFamily="2" charset="-122"/>
              </a:rPr>
              <a:t>The model is represented as classification rules, decision trees, or mathematical formulae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2000" dirty="0">
                <a:solidFill>
                  <a:schemeClr val="hlink"/>
                </a:solidFill>
                <a:ea typeface="宋体" panose="02010600030101010101" pitchFamily="2" charset="-122"/>
              </a:rPr>
              <a:t>Model usage</a:t>
            </a:r>
            <a:r>
              <a:rPr lang="en-US" altLang="zh-CN" sz="2000" dirty="0">
                <a:ea typeface="宋体" panose="02010600030101010101" pitchFamily="2" charset="-122"/>
              </a:rPr>
              <a:t>: for classifying future or unknown objects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000" dirty="0">
                <a:solidFill>
                  <a:schemeClr val="hlink"/>
                </a:solidFill>
                <a:ea typeface="宋体" panose="02010600030101010101" pitchFamily="2" charset="-122"/>
              </a:rPr>
              <a:t>Estimate accuracy</a:t>
            </a:r>
            <a:r>
              <a:rPr lang="en-US" altLang="zh-CN" sz="2000" dirty="0">
                <a:ea typeface="宋体" panose="02010600030101010101" pitchFamily="2" charset="-122"/>
              </a:rPr>
              <a:t> of the model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zh-CN" sz="2000" dirty="0">
                <a:ea typeface="宋体" panose="02010600030101010101" pitchFamily="2" charset="-122"/>
              </a:rPr>
              <a:t>The known label of test sample is compared with the classified result from the model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zh-CN" sz="2000" dirty="0">
                <a:ea typeface="宋体" panose="02010600030101010101" pitchFamily="2" charset="-122"/>
              </a:rPr>
              <a:t>Accuracy rate is the percentage of test set samples that are correctly classified by the model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zh-CN" sz="2000" dirty="0">
                <a:ea typeface="宋体" panose="02010600030101010101" pitchFamily="2" charset="-122"/>
              </a:rPr>
              <a:t>Test set is independent of training set, otherwise over-fitting will occur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000" dirty="0">
                <a:ea typeface="宋体" panose="02010600030101010101" pitchFamily="2" charset="-122"/>
              </a:rPr>
              <a:t>If the accuracy is acceptable, use the model to </a:t>
            </a:r>
            <a:r>
              <a:rPr lang="en-US" altLang="zh-CN" sz="2000" dirty="0">
                <a:solidFill>
                  <a:schemeClr val="hlink"/>
                </a:solidFill>
                <a:ea typeface="宋体" panose="02010600030101010101" pitchFamily="2" charset="-122"/>
              </a:rPr>
              <a:t>classify data</a:t>
            </a:r>
            <a:r>
              <a:rPr lang="en-US" altLang="zh-CN" sz="2000" dirty="0">
                <a:ea typeface="宋体" panose="02010600030101010101" pitchFamily="2" charset="-122"/>
              </a:rPr>
              <a:t> tuples whose class labels are not known</a:t>
            </a:r>
            <a:endParaRPr lang="en-US" altLang="zh-CN" sz="2400" dirty="0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69333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3" name="Rectangle 2"/>
          <p:cNvSpPr>
            <a:spLocks noGrp="1" noChangeArrowheads="1"/>
          </p:cNvSpPr>
          <p:nvPr>
            <p:ph type="title"/>
          </p:nvPr>
        </p:nvSpPr>
        <p:spPr>
          <a:xfrm>
            <a:off x="179512" y="342900"/>
            <a:ext cx="8280400" cy="685800"/>
          </a:xfrm>
        </p:spPr>
        <p:txBody>
          <a:bodyPr/>
          <a:lstStyle/>
          <a:p>
            <a:pPr algn="l" eaLnBrk="1" hangingPunct="1"/>
            <a:r>
              <a:rPr lang="en-US" altLang="zh-CN" sz="32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1. Nearest Neighbor Classifiers</a:t>
            </a:r>
          </a:p>
        </p:txBody>
      </p:sp>
      <p:sp>
        <p:nvSpPr>
          <p:cNvPr id="2253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5536" y="1327150"/>
            <a:ext cx="8318500" cy="5181600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en-US" altLang="zh-CN" sz="2800" b="1" dirty="0">
                <a:solidFill>
                  <a:srgbClr val="0101F4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Basic idea: 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If it walks like a duck, quacks like a duck, then it’s probably a duck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304800" y="2819400"/>
            <a:ext cx="8259763" cy="3429000"/>
            <a:chOff x="192" y="1776"/>
            <a:chExt cx="5203" cy="2160"/>
          </a:xfrm>
        </p:grpSpPr>
        <p:pic>
          <p:nvPicPr>
            <p:cNvPr id="22549" name="Picture 5" descr="j0345807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46" y="2283"/>
              <a:ext cx="537" cy="4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550" name="Picture 6" descr="j0239589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63" y="2756"/>
              <a:ext cx="732" cy="4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551" name="Picture 7" descr="j035038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23" y="2094"/>
              <a:ext cx="451" cy="4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552" name="Picture 8" descr="j0330631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0" y="3087"/>
              <a:ext cx="379" cy="4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553" name="Picture 9" descr="j0350389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08" y="3168"/>
              <a:ext cx="624" cy="4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554" name="Picture 10" descr="j0350356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34" y="2567"/>
              <a:ext cx="733" cy="6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2555" name="Oval 11"/>
            <p:cNvSpPr>
              <a:spLocks noChangeArrowheads="1"/>
            </p:cNvSpPr>
            <p:nvPr/>
          </p:nvSpPr>
          <p:spPr bwMode="auto">
            <a:xfrm>
              <a:off x="816" y="1776"/>
              <a:ext cx="2544" cy="2160"/>
            </a:xfrm>
            <a:prstGeom prst="ellipse">
              <a:avLst/>
            </a:prstGeom>
            <a:noFill/>
            <a:ln w="12700">
              <a:solidFill>
                <a:srgbClr val="FF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22556" name="Text Box 12"/>
            <p:cNvSpPr txBox="1">
              <a:spLocks noChangeArrowheads="1"/>
            </p:cNvSpPr>
            <p:nvPr/>
          </p:nvSpPr>
          <p:spPr bwMode="auto">
            <a:xfrm>
              <a:off x="192" y="3312"/>
              <a:ext cx="864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b="1">
                  <a:latin typeface="Arial" panose="020B0604020202020204" pitchFamily="34" charset="0"/>
                  <a:ea typeface="宋体" panose="02010600030101010101" pitchFamily="2" charset="-122"/>
                </a:rPr>
                <a:t>Training Records</a:t>
              </a:r>
            </a:p>
          </p:txBody>
        </p:sp>
        <p:sp>
          <p:nvSpPr>
            <p:cNvPr id="22557" name="Text Box 13"/>
            <p:cNvSpPr txBox="1">
              <a:spLocks noChangeArrowheads="1"/>
            </p:cNvSpPr>
            <p:nvPr/>
          </p:nvSpPr>
          <p:spPr bwMode="auto">
            <a:xfrm>
              <a:off x="4512" y="2064"/>
              <a:ext cx="864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zh-CN" b="1">
                  <a:latin typeface="Arial" panose="020B0604020202020204" pitchFamily="34" charset="0"/>
                  <a:ea typeface="宋体" panose="02010600030101010101" pitchFamily="2" charset="-122"/>
                </a:rPr>
                <a:t>Test Record</a:t>
              </a:r>
            </a:p>
          </p:txBody>
        </p:sp>
      </p:grpSp>
      <p:grpSp>
        <p:nvGrpSpPr>
          <p:cNvPr id="3" name="Group 14"/>
          <p:cNvGrpSpPr>
            <a:grpSpLocks/>
          </p:cNvGrpSpPr>
          <p:nvPr/>
        </p:nvGrpSpPr>
        <p:grpSpPr bwMode="auto">
          <a:xfrm>
            <a:off x="2667000" y="3048000"/>
            <a:ext cx="4572000" cy="2286000"/>
            <a:chOff x="1680" y="1920"/>
            <a:chExt cx="2880" cy="1440"/>
          </a:xfrm>
        </p:grpSpPr>
        <p:sp>
          <p:nvSpPr>
            <p:cNvPr id="22542" name="Text Box 15"/>
            <p:cNvSpPr txBox="1">
              <a:spLocks noChangeArrowheads="1"/>
            </p:cNvSpPr>
            <p:nvPr/>
          </p:nvSpPr>
          <p:spPr bwMode="auto">
            <a:xfrm>
              <a:off x="3312" y="1920"/>
              <a:ext cx="864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b="1">
                  <a:latin typeface="Arial" panose="020B0604020202020204" pitchFamily="34" charset="0"/>
                  <a:ea typeface="宋体" panose="02010600030101010101" pitchFamily="2" charset="-122"/>
                </a:rPr>
                <a:t>Compute Distance</a:t>
              </a:r>
            </a:p>
          </p:txBody>
        </p:sp>
        <p:grpSp>
          <p:nvGrpSpPr>
            <p:cNvPr id="22543" name="Group 16"/>
            <p:cNvGrpSpPr>
              <a:grpSpLocks/>
            </p:cNvGrpSpPr>
            <p:nvPr/>
          </p:nvGrpSpPr>
          <p:grpSpPr bwMode="auto">
            <a:xfrm>
              <a:off x="1680" y="2256"/>
              <a:ext cx="2880" cy="1104"/>
              <a:chOff x="1680" y="2256"/>
              <a:chExt cx="2880" cy="1104"/>
            </a:xfrm>
          </p:grpSpPr>
          <p:sp>
            <p:nvSpPr>
              <p:cNvPr id="22544" name="Line 17"/>
              <p:cNvSpPr>
                <a:spLocks noChangeShapeType="1"/>
              </p:cNvSpPr>
              <p:nvPr/>
            </p:nvSpPr>
            <p:spPr bwMode="auto">
              <a:xfrm>
                <a:off x="2832" y="2256"/>
                <a:ext cx="1680" cy="576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2545" name="Line 18"/>
              <p:cNvSpPr>
                <a:spLocks noChangeShapeType="1"/>
              </p:cNvSpPr>
              <p:nvPr/>
            </p:nvSpPr>
            <p:spPr bwMode="auto">
              <a:xfrm>
                <a:off x="2544" y="2880"/>
                <a:ext cx="2016" cy="48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2546" name="Line 19"/>
              <p:cNvSpPr>
                <a:spLocks noChangeShapeType="1"/>
              </p:cNvSpPr>
              <p:nvPr/>
            </p:nvSpPr>
            <p:spPr bwMode="auto">
              <a:xfrm flipV="1">
                <a:off x="2928" y="3072"/>
                <a:ext cx="1584" cy="288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2547" name="Line 20"/>
              <p:cNvSpPr>
                <a:spLocks noChangeShapeType="1"/>
              </p:cNvSpPr>
              <p:nvPr/>
            </p:nvSpPr>
            <p:spPr bwMode="auto">
              <a:xfrm flipV="1">
                <a:off x="1680" y="3024"/>
                <a:ext cx="2832" cy="192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2548" name="Line 21"/>
              <p:cNvSpPr>
                <a:spLocks noChangeShapeType="1"/>
              </p:cNvSpPr>
              <p:nvPr/>
            </p:nvSpPr>
            <p:spPr bwMode="auto">
              <a:xfrm>
                <a:off x="1920" y="2352"/>
                <a:ext cx="2544" cy="528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grpSp>
        <p:nvGrpSpPr>
          <p:cNvPr id="5" name="Group 22"/>
          <p:cNvGrpSpPr>
            <a:grpSpLocks/>
          </p:cNvGrpSpPr>
          <p:nvPr/>
        </p:nvGrpSpPr>
        <p:grpSpPr bwMode="auto">
          <a:xfrm>
            <a:off x="4038600" y="4572000"/>
            <a:ext cx="3352800" cy="1327150"/>
            <a:chOff x="2544" y="2880"/>
            <a:chExt cx="2112" cy="836"/>
          </a:xfrm>
        </p:grpSpPr>
        <p:sp>
          <p:nvSpPr>
            <p:cNvPr id="22538" name="Text Box 23"/>
            <p:cNvSpPr txBox="1">
              <a:spLocks noChangeArrowheads="1"/>
            </p:cNvSpPr>
            <p:nvPr/>
          </p:nvSpPr>
          <p:spPr bwMode="auto">
            <a:xfrm>
              <a:off x="3264" y="3312"/>
              <a:ext cx="1392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b="1">
                  <a:latin typeface="Arial" panose="020B0604020202020204" pitchFamily="34" charset="0"/>
                  <a:ea typeface="宋体" panose="02010600030101010101" pitchFamily="2" charset="-122"/>
                </a:rPr>
                <a:t>Choose k of the “nearest” records</a:t>
              </a:r>
            </a:p>
          </p:txBody>
        </p:sp>
        <p:grpSp>
          <p:nvGrpSpPr>
            <p:cNvPr id="22539" name="Group 24"/>
            <p:cNvGrpSpPr>
              <a:grpSpLocks/>
            </p:cNvGrpSpPr>
            <p:nvPr/>
          </p:nvGrpSpPr>
          <p:grpSpPr bwMode="auto">
            <a:xfrm>
              <a:off x="2544" y="2880"/>
              <a:ext cx="2016" cy="480"/>
              <a:chOff x="2544" y="2880"/>
              <a:chExt cx="2016" cy="480"/>
            </a:xfrm>
          </p:grpSpPr>
          <p:sp>
            <p:nvSpPr>
              <p:cNvPr id="22540" name="Line 25"/>
              <p:cNvSpPr>
                <a:spLocks noChangeShapeType="1"/>
              </p:cNvSpPr>
              <p:nvPr/>
            </p:nvSpPr>
            <p:spPr bwMode="auto">
              <a:xfrm>
                <a:off x="2544" y="2880"/>
                <a:ext cx="2016" cy="48"/>
              </a:xfrm>
              <a:prstGeom prst="line">
                <a:avLst/>
              </a:prstGeom>
              <a:noFill/>
              <a:ln w="44450">
                <a:solidFill>
                  <a:srgbClr val="0000FF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2541" name="Line 26"/>
              <p:cNvSpPr>
                <a:spLocks noChangeShapeType="1"/>
              </p:cNvSpPr>
              <p:nvPr/>
            </p:nvSpPr>
            <p:spPr bwMode="auto">
              <a:xfrm flipV="1">
                <a:off x="2928" y="3072"/>
                <a:ext cx="1584" cy="288"/>
              </a:xfrm>
              <a:prstGeom prst="line">
                <a:avLst/>
              </a:prstGeom>
              <a:noFill/>
              <a:ln w="44450">
                <a:solidFill>
                  <a:srgbClr val="0000FF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3090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8" name="Rectangle 2"/>
          <p:cNvSpPr>
            <a:spLocks noGrp="1" noChangeArrowheads="1"/>
          </p:cNvSpPr>
          <p:nvPr>
            <p:ph type="title"/>
          </p:nvPr>
        </p:nvSpPr>
        <p:spPr>
          <a:xfrm>
            <a:off x="395536" y="548680"/>
            <a:ext cx="8229600" cy="706089"/>
          </a:xfrm>
        </p:spPr>
        <p:txBody>
          <a:bodyPr/>
          <a:lstStyle/>
          <a:p>
            <a:pPr eaLnBrk="1" hangingPunct="1"/>
            <a:r>
              <a:rPr lang="en-US" altLang="zh-CN" sz="4000" b="1" dirty="0">
                <a:ea typeface="宋体" panose="02010600030101010101" pitchFamily="2" charset="-122"/>
              </a:rPr>
              <a:t>Definition of Nearest Neighbor</a:t>
            </a:r>
          </a:p>
        </p:txBody>
      </p:sp>
      <p:graphicFrame>
        <p:nvGraphicFramePr>
          <p:cNvPr id="3074" name="Object 3"/>
          <p:cNvGraphicFramePr>
            <a:graphicFrameLocks noChangeAspect="1"/>
          </p:cNvGraphicFramePr>
          <p:nvPr/>
        </p:nvGraphicFramePr>
        <p:xfrm>
          <a:off x="533400" y="1600200"/>
          <a:ext cx="7848600" cy="3640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16" name="VISIO" r:id="rId3" imgW="9756360" imgH="4523760" progId="Visio.Drawing.6">
                  <p:embed/>
                </p:oleObj>
              </mc:Choice>
              <mc:Fallback>
                <p:oleObj name="VISIO" r:id="rId3" imgW="9756360" imgH="452376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1600200"/>
                        <a:ext cx="7848600" cy="3640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79" name="Rectangle 4"/>
          <p:cNvSpPr>
            <a:spLocks noChangeArrowheads="1"/>
          </p:cNvSpPr>
          <p:nvPr/>
        </p:nvSpPr>
        <p:spPr bwMode="auto">
          <a:xfrm>
            <a:off x="762000" y="5257800"/>
            <a:ext cx="76962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None/>
            </a:pP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K-nearest neighbors of a record </a:t>
            </a:r>
            <a:r>
              <a:rPr lang="en-US" altLang="zh-CN" sz="2400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are data points that have the </a:t>
            </a:r>
            <a:r>
              <a:rPr lang="en-US" altLang="zh-CN" sz="2400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k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smallest distance to </a:t>
            </a:r>
            <a:r>
              <a:rPr lang="en-US" altLang="zh-CN" sz="2400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7755277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706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932363" y="1738313"/>
            <a:ext cx="3960812" cy="3563937"/>
          </a:xfrm>
        </p:spPr>
      </p:pic>
      <p:pic>
        <p:nvPicPr>
          <p:cNvPr id="72707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1700213"/>
            <a:ext cx="4191000" cy="3638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本框 1"/>
          <p:cNvSpPr txBox="1"/>
          <p:nvPr/>
        </p:nvSpPr>
        <p:spPr>
          <a:xfrm>
            <a:off x="683568" y="620688"/>
            <a:ext cx="7776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 class label of test instance with </a:t>
            </a:r>
            <a:r>
              <a:rPr lang="en-US" altLang="zh-CN" sz="2400" dirty="0">
                <a:solidFill>
                  <a:srgbClr val="0101F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major vote strategy</a:t>
            </a:r>
            <a:endParaRPr lang="zh-CN" altLang="en-US" sz="2400" dirty="0">
              <a:solidFill>
                <a:srgbClr val="0101F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372200" y="5445224"/>
            <a:ext cx="19435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The effect of K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1763688" y="5242455"/>
            <a:ext cx="19435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KNN classifier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33402701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>
          <a:xfrm>
            <a:off x="689347" y="620688"/>
            <a:ext cx="8162925" cy="762000"/>
          </a:xfrm>
        </p:spPr>
        <p:txBody>
          <a:bodyPr/>
          <a:lstStyle/>
          <a:p>
            <a:pPr algn="l"/>
            <a:r>
              <a:rPr lang="en-US" altLang="zh-CN" dirty="0">
                <a:ea typeface="宋体" panose="02010600030101010101" pitchFamily="2" charset="-122"/>
              </a:rPr>
              <a:t>Remarks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11560" y="1844824"/>
            <a:ext cx="8424936" cy="5181600"/>
          </a:xfrm>
        </p:spPr>
        <p:txBody>
          <a:bodyPr/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Highly effective method for </a:t>
            </a:r>
            <a:r>
              <a:rPr lang="en-US" altLang="zh-CN" sz="2400" b="1" dirty="0">
                <a:solidFill>
                  <a:srgbClr val="0101F4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noisy training data 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Target function for a whole space may be described as a combination of </a:t>
            </a:r>
            <a:r>
              <a:rPr lang="en-US" altLang="zh-CN" sz="2400" b="1" dirty="0">
                <a:solidFill>
                  <a:srgbClr val="0101F4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less complex local approximations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Learning is very simple (</a:t>
            </a:r>
            <a:r>
              <a:rPr lang="en-US" altLang="zh-CN" sz="2400" b="1" dirty="0">
                <a:solidFill>
                  <a:srgbClr val="0101F4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lazy learning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</a:p>
          <a:p>
            <a:pPr>
              <a:lnSpc>
                <a:spcPct val="150000"/>
              </a:lnSpc>
              <a:buFont typeface="Times New Roman" panose="02020603050405020304" pitchFamily="18" charset="0"/>
              <a:buChar char="×"/>
            </a:pP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Classification is </a:t>
            </a:r>
            <a:r>
              <a:rPr lang="en-US" altLang="zh-CN" sz="2400" b="1" dirty="0">
                <a:solidFill>
                  <a:srgbClr val="0101F4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time consuming</a:t>
            </a:r>
          </a:p>
          <a:p>
            <a:pPr>
              <a:lnSpc>
                <a:spcPct val="150000"/>
              </a:lnSpc>
              <a:buFont typeface="Times New Roman" panose="02020603050405020304" pitchFamily="18" charset="0"/>
              <a:buChar char="×"/>
            </a:pP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Difficult to determine the </a:t>
            </a:r>
            <a:r>
              <a:rPr lang="en-US" altLang="zh-CN" sz="2400" b="1" dirty="0">
                <a:solidFill>
                  <a:srgbClr val="0101F4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optimal </a:t>
            </a:r>
            <a:r>
              <a:rPr lang="en-US" altLang="zh-CN" sz="2400" b="1" i="1" dirty="0">
                <a:solidFill>
                  <a:srgbClr val="0101F4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k</a:t>
            </a:r>
          </a:p>
          <a:p>
            <a:pPr>
              <a:lnSpc>
                <a:spcPct val="150000"/>
              </a:lnSpc>
              <a:buFont typeface="Times New Roman" panose="02020603050405020304" pitchFamily="18" charset="0"/>
              <a:buChar char="×"/>
            </a:pPr>
            <a:r>
              <a:rPr lang="en-US" altLang="zh-CN" sz="2400" b="1" i="1" dirty="0">
                <a:solidFill>
                  <a:srgbClr val="0101F4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Curse of Dimensionality</a:t>
            </a:r>
          </a:p>
        </p:txBody>
      </p:sp>
    </p:spTree>
    <p:extLst>
      <p:ext uri="{BB962C8B-B14F-4D97-AF65-F5344CB8AC3E}">
        <p14:creationId xmlns:p14="http://schemas.microsoft.com/office/powerpoint/2010/main" val="17865810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6" name="Rectangle 2"/>
          <p:cNvSpPr>
            <a:spLocks noGrp="1" noChangeArrowheads="1"/>
          </p:cNvSpPr>
          <p:nvPr>
            <p:ph type="title"/>
          </p:nvPr>
        </p:nvSpPr>
        <p:spPr>
          <a:xfrm>
            <a:off x="251520" y="404664"/>
            <a:ext cx="5867400" cy="609600"/>
          </a:xfrm>
        </p:spPr>
        <p:txBody>
          <a:bodyPr/>
          <a:lstStyle/>
          <a:p>
            <a:pPr algn="l"/>
            <a:r>
              <a:rPr lang="en-US" altLang="zh-CN" dirty="0">
                <a:ea typeface="宋体" panose="02010600030101010101" pitchFamily="2" charset="-122"/>
              </a:rPr>
              <a:t>2. Naïve Bayes</a:t>
            </a:r>
          </a:p>
        </p:txBody>
      </p:sp>
      <p:sp>
        <p:nvSpPr>
          <p:cNvPr id="256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447800"/>
            <a:ext cx="8458200" cy="5029200"/>
          </a:xfrm>
        </p:spPr>
        <p:txBody>
          <a:bodyPr/>
          <a:lstStyle/>
          <a:p>
            <a:pPr marL="0" indent="0" eaLnBrk="1" hangingPunct="1">
              <a:lnSpc>
                <a:spcPct val="120000"/>
              </a:lnSpc>
              <a:buNone/>
            </a:pPr>
            <a:r>
              <a:rPr lang="en-US" altLang="zh-CN" sz="2400" dirty="0">
                <a:ea typeface="宋体" panose="02010600030101010101" pitchFamily="2" charset="-122"/>
              </a:rPr>
              <a:t>Given training data</a:t>
            </a:r>
            <a:r>
              <a:rPr lang="en-US" altLang="zh-CN" sz="2400" i="1" dirty="0">
                <a:ea typeface="宋体" panose="02010600030101010101" pitchFamily="2" charset="-122"/>
              </a:rPr>
              <a:t> </a:t>
            </a:r>
            <a:r>
              <a:rPr lang="en-US" altLang="zh-CN" sz="2400" b="1" dirty="0">
                <a:ea typeface="宋体" panose="02010600030101010101" pitchFamily="2" charset="-122"/>
              </a:rPr>
              <a:t>X</a:t>
            </a:r>
            <a:r>
              <a:rPr lang="en-US" altLang="zh-CN" sz="2400" i="1" dirty="0">
                <a:ea typeface="宋体" panose="02010600030101010101" pitchFamily="2" charset="-122"/>
              </a:rPr>
              <a:t>, posteriori probability of a hypothesis </a:t>
            </a:r>
            <a:r>
              <a:rPr lang="en-US" altLang="zh-CN" sz="2400" dirty="0">
                <a:ea typeface="宋体" panose="02010600030101010101" pitchFamily="2" charset="-122"/>
              </a:rPr>
              <a:t>H</a:t>
            </a:r>
            <a:r>
              <a:rPr lang="en-US" altLang="zh-CN" sz="2400" i="1" dirty="0">
                <a:ea typeface="宋体" panose="02010600030101010101" pitchFamily="2" charset="-122"/>
              </a:rPr>
              <a:t>, </a:t>
            </a:r>
            <a:r>
              <a:rPr lang="en-US" altLang="zh-CN" sz="2400" dirty="0">
                <a:ea typeface="宋体" panose="02010600030101010101" pitchFamily="2" charset="-122"/>
              </a:rPr>
              <a:t>P(H|</a:t>
            </a:r>
            <a:r>
              <a:rPr lang="en-US" altLang="zh-CN" sz="2400" b="1" dirty="0">
                <a:ea typeface="宋体" panose="02010600030101010101" pitchFamily="2" charset="-122"/>
              </a:rPr>
              <a:t>X</a:t>
            </a:r>
            <a:r>
              <a:rPr lang="en-US" altLang="zh-CN" sz="2400" dirty="0">
                <a:ea typeface="宋体" panose="02010600030101010101" pitchFamily="2" charset="-122"/>
              </a:rPr>
              <a:t>)</a:t>
            </a:r>
            <a:r>
              <a:rPr lang="en-US" altLang="zh-CN" sz="2400" i="1" dirty="0">
                <a:ea typeface="宋体" panose="02010600030101010101" pitchFamily="2" charset="-122"/>
              </a:rPr>
              <a:t>, </a:t>
            </a:r>
            <a:r>
              <a:rPr lang="en-US" altLang="zh-CN" sz="2400" dirty="0">
                <a:ea typeface="宋体" panose="02010600030101010101" pitchFamily="2" charset="-122"/>
              </a:rPr>
              <a:t>follows the Bayes theorem</a:t>
            </a:r>
          </a:p>
          <a:p>
            <a:pPr eaLnBrk="1" hangingPunct="1"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en-US" altLang="zh-CN" sz="2400" dirty="0">
                <a:ea typeface="宋体" panose="02010600030101010101" pitchFamily="2" charset="-122"/>
              </a:rPr>
              <a:t>			</a:t>
            </a:r>
          </a:p>
          <a:p>
            <a:pPr eaLnBrk="1" hangingPunct="1">
              <a:lnSpc>
                <a:spcPct val="120000"/>
              </a:lnSpc>
            </a:pPr>
            <a:endParaRPr lang="en-US" altLang="zh-CN" sz="2400" dirty="0">
              <a:ea typeface="宋体" panose="02010600030101010101" pitchFamily="2" charset="-122"/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sz="2400" dirty="0">
                <a:ea typeface="宋体" panose="02010600030101010101" pitchFamily="2" charset="-122"/>
              </a:rPr>
              <a:t>Predicts </a:t>
            </a:r>
            <a:r>
              <a:rPr lang="en-US" altLang="zh-CN" sz="2400" b="1" dirty="0">
                <a:ea typeface="宋体" panose="02010600030101010101" pitchFamily="2" charset="-122"/>
              </a:rPr>
              <a:t>X</a:t>
            </a:r>
            <a:r>
              <a:rPr lang="en-US" altLang="zh-CN" sz="2400" dirty="0">
                <a:ea typeface="宋体" panose="02010600030101010101" pitchFamily="2" charset="-122"/>
              </a:rPr>
              <a:t> belongs to C</a:t>
            </a:r>
            <a:r>
              <a:rPr lang="en-US" altLang="zh-CN" sz="2400" baseline="-25000" dirty="0">
                <a:ea typeface="宋体" panose="02010600030101010101" pitchFamily="2" charset="-122"/>
              </a:rPr>
              <a:t>2</a:t>
            </a:r>
            <a:r>
              <a:rPr lang="en-US" altLang="zh-CN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 err="1">
                <a:ea typeface="宋体" panose="02010600030101010101" pitchFamily="2" charset="-122"/>
              </a:rPr>
              <a:t>iff</a:t>
            </a:r>
            <a:r>
              <a:rPr lang="en-US" altLang="zh-CN" sz="2400" dirty="0">
                <a:ea typeface="宋体" panose="02010600030101010101" pitchFamily="2" charset="-122"/>
              </a:rPr>
              <a:t> the probability P(C</a:t>
            </a:r>
            <a:r>
              <a:rPr lang="en-US" altLang="zh-CN" sz="2400" baseline="-25000" dirty="0">
                <a:ea typeface="宋体" panose="02010600030101010101" pitchFamily="2" charset="-122"/>
              </a:rPr>
              <a:t>2</a:t>
            </a:r>
            <a:r>
              <a:rPr lang="en-US" altLang="zh-CN" sz="2400" dirty="0">
                <a:ea typeface="宋体" panose="02010600030101010101" pitchFamily="2" charset="-122"/>
              </a:rPr>
              <a:t>|</a:t>
            </a:r>
            <a:r>
              <a:rPr lang="en-US" altLang="zh-CN" sz="2400" b="1" dirty="0">
                <a:ea typeface="宋体" panose="02010600030101010101" pitchFamily="2" charset="-122"/>
              </a:rPr>
              <a:t>X</a:t>
            </a:r>
            <a:r>
              <a:rPr lang="en-US" altLang="zh-CN" sz="2400" dirty="0">
                <a:ea typeface="宋体" panose="02010600030101010101" pitchFamily="2" charset="-122"/>
              </a:rPr>
              <a:t>) is the highest among all the P(</a:t>
            </a:r>
            <a:r>
              <a:rPr lang="en-US" altLang="zh-CN" sz="2400" dirty="0" err="1">
                <a:ea typeface="宋体" panose="02010600030101010101" pitchFamily="2" charset="-122"/>
              </a:rPr>
              <a:t>C</a:t>
            </a:r>
            <a:r>
              <a:rPr lang="en-US" altLang="zh-CN" sz="2400" baseline="-25000" dirty="0" err="1">
                <a:ea typeface="宋体" panose="02010600030101010101" pitchFamily="2" charset="-122"/>
              </a:rPr>
              <a:t>k</a:t>
            </a:r>
            <a:r>
              <a:rPr lang="en-US" altLang="zh-CN" sz="2400" dirty="0" err="1">
                <a:ea typeface="宋体" panose="02010600030101010101" pitchFamily="2" charset="-122"/>
              </a:rPr>
              <a:t>|X</a:t>
            </a:r>
            <a:r>
              <a:rPr lang="en-US" altLang="zh-CN" sz="2400" dirty="0">
                <a:ea typeface="宋体" panose="02010600030101010101" pitchFamily="2" charset="-122"/>
              </a:rPr>
              <a:t>) for all the </a:t>
            </a:r>
            <a:r>
              <a:rPr lang="en-US" altLang="zh-CN" sz="2400" i="1" dirty="0">
                <a:ea typeface="宋体" panose="02010600030101010101" pitchFamily="2" charset="-122"/>
              </a:rPr>
              <a:t>k</a:t>
            </a:r>
            <a:r>
              <a:rPr lang="en-US" altLang="zh-CN" sz="2400" dirty="0">
                <a:ea typeface="宋体" panose="02010600030101010101" pitchFamily="2" charset="-122"/>
              </a:rPr>
              <a:t> classes</a:t>
            </a:r>
          </a:p>
          <a:p>
            <a:pPr eaLnBrk="1" hangingPunct="1">
              <a:lnSpc>
                <a:spcPct val="120000"/>
              </a:lnSpc>
            </a:pPr>
            <a:r>
              <a:rPr lang="en-US" altLang="zh-CN" sz="2400" dirty="0">
                <a:solidFill>
                  <a:srgbClr val="0101F4"/>
                </a:solidFill>
                <a:ea typeface="宋体" panose="02010600030101010101" pitchFamily="2" charset="-122"/>
              </a:rPr>
              <a:t>Practical difficulty</a:t>
            </a:r>
            <a:r>
              <a:rPr lang="en-US" altLang="zh-CN" sz="2400" dirty="0">
                <a:ea typeface="宋体" panose="02010600030101010101" pitchFamily="2" charset="-122"/>
              </a:rPr>
              <a:t>: require initial knowledge of many probabilities, significant computational cost</a:t>
            </a:r>
          </a:p>
        </p:txBody>
      </p:sp>
      <p:graphicFrame>
        <p:nvGraphicFramePr>
          <p:cNvPr id="25602" name="Object 4"/>
          <p:cNvGraphicFramePr>
            <a:graphicFrameLocks noChangeAspect="1"/>
          </p:cNvGraphicFramePr>
          <p:nvPr/>
        </p:nvGraphicFramePr>
        <p:xfrm>
          <a:off x="2743200" y="2514600"/>
          <a:ext cx="3883025" cy="768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56" name="Equation" r:id="rId3" imgW="2463480" imgH="558720" progId="Equation.3">
                  <p:embed/>
                </p:oleObj>
              </mc:Choice>
              <mc:Fallback>
                <p:oleObj name="Equation" r:id="rId3" imgW="2463480" imgH="5587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43200" y="2514600"/>
                        <a:ext cx="3883025" cy="768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002129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/>
              <p:cNvSpPr>
                <a:spLocks noGrp="1"/>
              </p:cNvSpPr>
              <p:nvPr>
                <p:ph idx="4294967295"/>
              </p:nvPr>
            </p:nvSpPr>
            <p:spPr>
              <a:xfrm>
                <a:off x="179512" y="404664"/>
                <a:ext cx="8856984" cy="6264696"/>
              </a:xfrm>
              <a:prstGeom prst="rect">
                <a:avLst/>
              </a:prstGeo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altLang="zh-CN" b="1" dirty="0">
                    <a:solidFill>
                      <a:srgbClr val="0101F4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What’s tasks in ML? </a:t>
                </a:r>
              </a:p>
              <a:p>
                <a:pPr lvl="1">
                  <a:spcBef>
                    <a:spcPts val="2400"/>
                  </a:spcBef>
                </a:pPr>
                <a:r>
                  <a:rPr lang="en-US" altLang="zh-CN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Supervised learning: 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targets to learn the mapping function or relationship between the features and the labels based on the </a:t>
                </a:r>
                <a:r>
                  <a:rPr lang="en-US" altLang="zh-CN" sz="2400" dirty="0">
                    <a:solidFill>
                      <a:srgbClr val="0101F4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labeled data. 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Namely,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zh-CN" altLang="en-US" sz="2400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(e.g. Classification, Prediction)</a:t>
                </a:r>
              </a:p>
              <a:p>
                <a:pPr lvl="1">
                  <a:spcBef>
                    <a:spcPts val="1200"/>
                  </a:spcBef>
                </a:pPr>
                <a:r>
                  <a:rPr lang="en-US" altLang="zh-CN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Unsupervised learning: 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aims at learning the intrinsic structure from </a:t>
                </a:r>
                <a:r>
                  <a:rPr lang="en-US" altLang="zh-CN" sz="2400" dirty="0">
                    <a:solidFill>
                      <a:srgbClr val="0101F4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unlabeled data. 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(e.g. Clustering, Latent Factor Learning and Frequent Items Mining)</a:t>
                </a:r>
              </a:p>
              <a:p>
                <a:pPr lvl="1">
                  <a:spcBef>
                    <a:spcPts val="1200"/>
                  </a:spcBef>
                </a:pPr>
                <a:r>
                  <a:rPr lang="en-US" altLang="zh-CN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Semi-supervised learning: 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can be regarded as the unsupervised learning with </a:t>
                </a:r>
                <a:r>
                  <a:rPr lang="en-US" altLang="zh-CN" sz="2400" dirty="0">
                    <a:solidFill>
                      <a:srgbClr val="0101F4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some constraints on labels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or the supervised learning with </a:t>
                </a:r>
                <a:r>
                  <a:rPr lang="en-US" altLang="zh-CN" sz="2400" dirty="0">
                    <a:solidFill>
                      <a:srgbClr val="0101F4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additional information on the distribution of data.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4294967295"/>
              </p:nvPr>
            </p:nvSpPr>
            <p:spPr>
              <a:xfrm>
                <a:off x="179512" y="404664"/>
                <a:ext cx="8856984" cy="6264696"/>
              </a:xfrm>
              <a:prstGeom prst="rect">
                <a:avLst/>
              </a:prstGeom>
              <a:blipFill rotWithShape="0">
                <a:blip r:embed="rId2"/>
                <a:stretch>
                  <a:fillRect l="-1721" t="-136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矩形 2"/>
          <p:cNvSpPr/>
          <p:nvPr/>
        </p:nvSpPr>
        <p:spPr>
          <a:xfrm>
            <a:off x="611560" y="6021288"/>
            <a:ext cx="78488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spcBef>
                <a:spcPts val="2400"/>
              </a:spcBef>
            </a:pPr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Classification-Clustering- Association Rule Mining- Outlier Detection</a:t>
            </a:r>
          </a:p>
        </p:txBody>
      </p:sp>
    </p:spTree>
    <p:extLst>
      <p:ext uri="{BB962C8B-B14F-4D97-AF65-F5344CB8AC3E}">
        <p14:creationId xmlns:p14="http://schemas.microsoft.com/office/powerpoint/2010/main" val="7337276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170" name="Object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58637717"/>
              </p:ext>
            </p:extLst>
          </p:nvPr>
        </p:nvGraphicFramePr>
        <p:xfrm>
          <a:off x="1475656" y="1511976"/>
          <a:ext cx="2992438" cy="1004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03" name="Equation" r:id="rId3" imgW="1790640" imgH="507960" progId="Equation.3">
                  <p:embed/>
                </p:oleObj>
              </mc:Choice>
              <mc:Fallback>
                <p:oleObj name="Equation" r:id="rId3" imgW="1790640" imgH="50796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5656" y="1511976"/>
                        <a:ext cx="2992438" cy="1004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71" name="Object 2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7717351"/>
              </p:ext>
            </p:extLst>
          </p:nvPr>
        </p:nvGraphicFramePr>
        <p:xfrm>
          <a:off x="1465600" y="2564904"/>
          <a:ext cx="6599238" cy="142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04" name="Equation" r:id="rId5" imgW="3225600" imgH="698400" progId="Equation.3">
                  <p:embed/>
                </p:oleObj>
              </mc:Choice>
              <mc:Fallback>
                <p:oleObj name="Equation" r:id="rId5" imgW="3225600" imgH="698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65600" y="2564904"/>
                        <a:ext cx="6599238" cy="1428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465600" y="692696"/>
            <a:ext cx="597666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2400" b="1" dirty="0">
                <a:solidFill>
                  <a:srgbClr val="0000FF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Class Conditional independent</a:t>
            </a:r>
            <a:endParaRPr lang="zh-CN" altLang="en-US" sz="2400" b="1" dirty="0">
              <a:solidFill>
                <a:srgbClr val="0000FF"/>
              </a:solidFill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graphicFrame>
        <p:nvGraphicFramePr>
          <p:cNvPr id="7172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55159355"/>
              </p:ext>
            </p:extLst>
          </p:nvPr>
        </p:nvGraphicFramePr>
        <p:xfrm>
          <a:off x="1547664" y="4437980"/>
          <a:ext cx="5275262" cy="1038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05" name="Equation" r:id="rId7" imgW="2577960" imgH="507960" progId="Equation.3">
                  <p:embed/>
                </p:oleObj>
              </mc:Choice>
              <mc:Fallback>
                <p:oleObj name="Equation" r:id="rId7" imgW="2577960" imgH="5079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7664" y="4437980"/>
                        <a:ext cx="5275262" cy="1038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37775912"/>
      </p:ext>
    </p:extLst>
  </p:cSld>
  <p:clrMapOvr>
    <a:masterClrMapping/>
  </p:clrMapOvr>
  <p:transition>
    <p:zoom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401567" y="562906"/>
            <a:ext cx="8280400" cy="685800"/>
          </a:xfrm>
          <a:ln cap="flat"/>
        </p:spPr>
        <p:txBody>
          <a:bodyPr/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kern="0" dirty="0">
                <a:solidFill>
                  <a:srgbClr val="0000FF"/>
                </a:solidFill>
                <a:sym typeface="Lucida Sans Unicode" pitchFamily="34" charset="0"/>
              </a:rPr>
              <a:t>Case Study</a:t>
            </a:r>
            <a:endParaRPr lang="zh-CN" altLang="en-US" sz="2800" kern="0" dirty="0">
              <a:solidFill>
                <a:srgbClr val="0000FF"/>
              </a:solidFill>
              <a:sym typeface="Lucida Sans Unicode" pitchFamily="34" charset="0"/>
            </a:endParaRPr>
          </a:p>
        </p:txBody>
      </p:sp>
      <p:sp>
        <p:nvSpPr>
          <p:cNvPr id="8197" name="TextBox 4"/>
          <p:cNvSpPr txBox="1">
            <a:spLocks noChangeArrowheads="1"/>
          </p:cNvSpPr>
          <p:nvPr/>
        </p:nvSpPr>
        <p:spPr bwMode="auto">
          <a:xfrm>
            <a:off x="428625" y="1428750"/>
            <a:ext cx="8358188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b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Spam Email Problem</a:t>
            </a:r>
            <a:r>
              <a:rPr lang="en-US" altLang="zh-CN" sz="240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: classifying documents by their content: whether a document is a spam email or a non-spam email?</a:t>
            </a:r>
            <a:endParaRPr lang="zh-CN" altLang="en-US" sz="240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8198" name="矩形 5"/>
          <p:cNvSpPr>
            <a:spLocks noChangeArrowheads="1"/>
          </p:cNvSpPr>
          <p:nvPr/>
        </p:nvSpPr>
        <p:spPr bwMode="auto">
          <a:xfrm>
            <a:off x="571500" y="3357563"/>
            <a:ext cx="74898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For spam email investigation, by Bayes' theorem, we have </a:t>
            </a:r>
            <a:endParaRPr lang="zh-CN" altLang="en-US" sz="240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8199" name="TextBox 6"/>
          <p:cNvSpPr txBox="1">
            <a:spLocks noChangeArrowheads="1"/>
          </p:cNvSpPr>
          <p:nvPr/>
        </p:nvSpPr>
        <p:spPr bwMode="auto">
          <a:xfrm>
            <a:off x="500063" y="2428875"/>
            <a:ext cx="8358187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Namely, what is the probability that a given document </a:t>
            </a:r>
            <a:r>
              <a:rPr lang="en-US" altLang="zh-CN" sz="2400" i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D</a:t>
            </a:r>
            <a:r>
              <a:rPr lang="en-US" altLang="zh-CN" sz="240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belongs to a given class </a:t>
            </a:r>
            <a:r>
              <a:rPr lang="en-US" altLang="zh-CN" sz="2400" i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C</a:t>
            </a:r>
            <a:r>
              <a:rPr lang="en-US" altLang="zh-CN" sz="240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?“ In other words, what is               ?</a:t>
            </a:r>
            <a:endParaRPr lang="zh-CN" altLang="en-US" sz="240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8194" name="Object 2"/>
          <p:cNvGraphicFramePr>
            <a:graphicFrameLocks noChangeAspect="1"/>
          </p:cNvGraphicFramePr>
          <p:nvPr/>
        </p:nvGraphicFramePr>
        <p:xfrm>
          <a:off x="1357313" y="3929063"/>
          <a:ext cx="3455987" cy="1490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0" name="Equation" r:id="rId3" imgW="1892160" imgH="888840" progId="Equation.3">
                  <p:embed/>
                </p:oleObj>
              </mc:Choice>
              <mc:Fallback>
                <p:oleObj name="Equation" r:id="rId3" imgW="1892160" imgH="8888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57313" y="3929063"/>
                        <a:ext cx="3455987" cy="14906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95" name="Object 3"/>
          <p:cNvGraphicFramePr>
            <a:graphicFrameLocks noChangeAspect="1"/>
          </p:cNvGraphicFramePr>
          <p:nvPr/>
        </p:nvGraphicFramePr>
        <p:xfrm>
          <a:off x="5857875" y="2857500"/>
          <a:ext cx="1136650" cy="387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1" name="Equation" r:id="rId5" imgW="596880" imgH="203040" progId="Equation.3">
                  <p:embed/>
                </p:oleObj>
              </mc:Choice>
              <mc:Fallback>
                <p:oleObj name="Equation" r:id="rId5" imgW="59688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57875" y="2857500"/>
                        <a:ext cx="1136650" cy="387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200" name="TextBox 10"/>
          <p:cNvSpPr txBox="1">
            <a:spLocks noChangeArrowheads="1"/>
          </p:cNvSpPr>
          <p:nvPr/>
        </p:nvSpPr>
        <p:spPr bwMode="auto">
          <a:xfrm>
            <a:off x="1285875" y="5357813"/>
            <a:ext cx="6786563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where S means class of spam email and S</a:t>
            </a:r>
            <a:r>
              <a:rPr lang="en-US" altLang="zh-CN" sz="2400" baseline="3000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c </a:t>
            </a:r>
            <a:r>
              <a:rPr lang="en-US" altLang="zh-CN" sz="240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is the class of normal email. </a:t>
            </a:r>
            <a:endParaRPr lang="zh-CN" altLang="en-US" sz="2400" baseline="3000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2340765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1" name="TextBox 3"/>
          <p:cNvSpPr txBox="1">
            <a:spLocks noChangeArrowheads="1"/>
          </p:cNvSpPr>
          <p:nvPr/>
        </p:nvSpPr>
        <p:spPr bwMode="auto">
          <a:xfrm>
            <a:off x="357188" y="500063"/>
            <a:ext cx="7572375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b="1" i="1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The problem is transferred to determine which posterior probability is much higher?</a:t>
            </a:r>
            <a:endParaRPr lang="zh-CN" altLang="en-US" sz="2400" b="1" i="1">
              <a:solidFill>
                <a:srgbClr val="0000FF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9218" name="Object 2"/>
          <p:cNvGraphicFramePr>
            <a:graphicFrameLocks noChangeAspect="1"/>
          </p:cNvGraphicFramePr>
          <p:nvPr/>
        </p:nvGraphicFramePr>
        <p:xfrm>
          <a:off x="1123950" y="1601788"/>
          <a:ext cx="5667375" cy="1035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42" name="Equation" r:id="rId3" imgW="2361960" imgH="469800" progId="Equation.3">
                  <p:embed/>
                </p:oleObj>
              </mc:Choice>
              <mc:Fallback>
                <p:oleObj name="Equation" r:id="rId3" imgW="2361960" imgH="469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23950" y="1601788"/>
                        <a:ext cx="5667375" cy="10350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9222" name="组合 7"/>
          <p:cNvGrpSpPr>
            <a:grpSpLocks/>
          </p:cNvGrpSpPr>
          <p:nvPr/>
        </p:nvGrpSpPr>
        <p:grpSpPr bwMode="auto">
          <a:xfrm>
            <a:off x="642938" y="2741613"/>
            <a:ext cx="8215312" cy="830262"/>
            <a:chOff x="500034" y="2857496"/>
            <a:chExt cx="8215370" cy="830997"/>
          </a:xfrm>
        </p:grpSpPr>
        <p:sp>
          <p:nvSpPr>
            <p:cNvPr id="9226" name="TextBox 5"/>
            <p:cNvSpPr txBox="1">
              <a:spLocks noChangeArrowheads="1"/>
            </p:cNvSpPr>
            <p:nvPr/>
          </p:nvSpPr>
          <p:spPr bwMode="auto">
            <a:xfrm>
              <a:off x="500034" y="2857496"/>
              <a:ext cx="8215370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240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Since            is a constant and is not relevant to </a:t>
              </a:r>
              <a:r>
                <a:rPr lang="en-US" altLang="zh-CN" sz="2400" i="1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S</a:t>
              </a:r>
              <a:r>
                <a:rPr lang="en-US" altLang="zh-CN" sz="2400" i="1" baseline="-2500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j </a:t>
              </a:r>
              <a:r>
                <a:rPr lang="en-US" altLang="zh-CN" sz="240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, the equation can be further written as:</a:t>
              </a:r>
              <a:endParaRPr lang="zh-CN" altLang="en-US" sz="2400" i="1" baseline="-2500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9220" name="Object 3"/>
            <p:cNvGraphicFramePr>
              <a:graphicFrameLocks noChangeAspect="1"/>
            </p:cNvGraphicFramePr>
            <p:nvPr/>
          </p:nvGraphicFramePr>
          <p:xfrm>
            <a:off x="1255358" y="2915286"/>
            <a:ext cx="857256" cy="42862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243" name="Equation" r:id="rId5" imgW="406080" imgH="203040" progId="Equation.3">
                    <p:embed/>
                  </p:oleObj>
                </mc:Choice>
                <mc:Fallback>
                  <p:oleObj name="Equation" r:id="rId5" imgW="406080" imgH="2030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55358" y="2915286"/>
                          <a:ext cx="857256" cy="42862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9219" name="Object 4"/>
          <p:cNvGraphicFramePr>
            <a:graphicFrameLocks noChangeAspect="1"/>
          </p:cNvGraphicFramePr>
          <p:nvPr/>
        </p:nvGraphicFramePr>
        <p:xfrm>
          <a:off x="1968500" y="3643313"/>
          <a:ext cx="3860800" cy="701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44" name="Equation" r:id="rId7" imgW="1536480" imgH="304560" progId="Equation.3">
                  <p:embed/>
                </p:oleObj>
              </mc:Choice>
              <mc:Fallback>
                <p:oleObj name="Equation" r:id="rId7" imgW="1536480" imgH="3045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68500" y="3643313"/>
                        <a:ext cx="3860800" cy="7016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223" name="TextBox 10"/>
          <p:cNvSpPr txBox="1">
            <a:spLocks noChangeArrowheads="1"/>
          </p:cNvSpPr>
          <p:nvPr/>
        </p:nvSpPr>
        <p:spPr bwMode="auto">
          <a:xfrm>
            <a:off x="928688" y="4929188"/>
            <a:ext cx="7929562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Given a document </a:t>
            </a:r>
            <a:r>
              <a:rPr lang="en-US" altLang="zh-CN" sz="2400" i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D, </a:t>
            </a:r>
            <a:r>
              <a:rPr lang="en-US" altLang="zh-CN" sz="240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we can then use this formulas to determine whether it is a spam email or not. </a:t>
            </a:r>
            <a:endParaRPr lang="zh-CN" altLang="en-US" sz="240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13" name="直接箭头连接符 12"/>
          <p:cNvCxnSpPr/>
          <p:nvPr/>
        </p:nvCxnSpPr>
        <p:spPr>
          <a:xfrm>
            <a:off x="4071938" y="4143375"/>
            <a:ext cx="714375" cy="28575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25" name="TextBox 14"/>
          <p:cNvSpPr txBox="1">
            <a:spLocks noChangeArrowheads="1"/>
          </p:cNvSpPr>
          <p:nvPr/>
        </p:nvSpPr>
        <p:spPr bwMode="auto">
          <a:xfrm>
            <a:off x="5000625" y="4286250"/>
            <a:ext cx="34290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b="1">
                <a:latin typeface="Lucida Sans Unicode" panose="020B0602030504020204" pitchFamily="34" charset="0"/>
                <a:ea typeface="黑体" panose="02010609060101010101" pitchFamily="49" charset="-122"/>
              </a:rPr>
              <a:t>The most common format</a:t>
            </a:r>
            <a:endParaRPr lang="zh-CN" altLang="en-US" b="1">
              <a:latin typeface="Lucida Sans Unicode" panose="020B0602030504020204" pitchFamily="34" charset="0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82974720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47" name="组合 7"/>
          <p:cNvGrpSpPr>
            <a:grpSpLocks/>
          </p:cNvGrpSpPr>
          <p:nvPr/>
        </p:nvGrpSpPr>
        <p:grpSpPr bwMode="auto">
          <a:xfrm>
            <a:off x="214313" y="500063"/>
            <a:ext cx="8572500" cy="863600"/>
            <a:chOff x="357158" y="1142984"/>
            <a:chExt cx="8572528" cy="862971"/>
          </a:xfrm>
        </p:grpSpPr>
        <p:sp>
          <p:nvSpPr>
            <p:cNvPr id="10251" name="TextBox 4"/>
            <p:cNvSpPr txBox="1">
              <a:spLocks noChangeArrowheads="1"/>
            </p:cNvSpPr>
            <p:nvPr/>
          </p:nvSpPr>
          <p:spPr bwMode="auto">
            <a:xfrm>
              <a:off x="357158" y="1142984"/>
              <a:ext cx="8572528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240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To compute the posterior probability, we must first compute the prior probability            and the conditional probability </a:t>
              </a:r>
            </a:p>
          </p:txBody>
        </p:sp>
        <p:graphicFrame>
          <p:nvGraphicFramePr>
            <p:cNvPr id="10245" name="Object 2"/>
            <p:cNvGraphicFramePr>
              <a:graphicFrameLocks noChangeAspect="1"/>
            </p:cNvGraphicFramePr>
            <p:nvPr/>
          </p:nvGraphicFramePr>
          <p:xfrm>
            <a:off x="2500297" y="1561162"/>
            <a:ext cx="785819" cy="43913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362" name="Equation" r:id="rId3" imgW="431640" imgH="241200" progId="Equation.3">
                    <p:embed/>
                  </p:oleObj>
                </mc:Choice>
                <mc:Fallback>
                  <p:oleObj name="Equation" r:id="rId3" imgW="431640" imgH="2412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00297" y="1561162"/>
                          <a:ext cx="785819" cy="43913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246" name="Object 3"/>
            <p:cNvGraphicFramePr>
              <a:graphicFrameLocks noChangeAspect="1"/>
            </p:cNvGraphicFramePr>
            <p:nvPr/>
          </p:nvGraphicFramePr>
          <p:xfrm>
            <a:off x="7143768" y="1571612"/>
            <a:ext cx="1143008" cy="43434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363" name="Equation" r:id="rId5" imgW="634680" imgH="241200" progId="Equation.3">
                    <p:embed/>
                  </p:oleObj>
                </mc:Choice>
                <mc:Fallback>
                  <p:oleObj name="Equation" r:id="rId5" imgW="634680" imgH="2412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143768" y="1571612"/>
                          <a:ext cx="1143008" cy="43434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0248" name="TextBox 8"/>
          <p:cNvSpPr txBox="1">
            <a:spLocks noChangeArrowheads="1"/>
          </p:cNvSpPr>
          <p:nvPr/>
        </p:nvSpPr>
        <p:spPr bwMode="auto">
          <a:xfrm>
            <a:off x="285750" y="1643063"/>
            <a:ext cx="8358188" cy="1570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Suppose we have already known the class information (spam or non-spam) of some emails (which are called as “training data”).</a:t>
            </a:r>
          </a:p>
          <a:p>
            <a:pPr eaLnBrk="1" hangingPunct="1"/>
            <a:r>
              <a:rPr lang="en-US" altLang="zh-CN" sz="240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The            can be easily obtained to compute based on the training data. </a:t>
            </a:r>
            <a:endParaRPr lang="zh-CN" altLang="en-US" sz="240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10242" name="Object 4"/>
          <p:cNvGraphicFramePr>
            <a:graphicFrameLocks noChangeAspect="1"/>
          </p:cNvGraphicFramePr>
          <p:nvPr/>
        </p:nvGraphicFramePr>
        <p:xfrm>
          <a:off x="898525" y="2428875"/>
          <a:ext cx="785813" cy="439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64" name="Equation" r:id="rId7" imgW="431640" imgH="241200" progId="Equation.3">
                  <p:embed/>
                </p:oleObj>
              </mc:Choice>
              <mc:Fallback>
                <p:oleObj name="Equation" r:id="rId7" imgW="43164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8525" y="2428875"/>
                        <a:ext cx="785813" cy="4397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0249" name="组合 13"/>
          <p:cNvGrpSpPr>
            <a:grpSpLocks/>
          </p:cNvGrpSpPr>
          <p:nvPr/>
        </p:nvGrpSpPr>
        <p:grpSpPr bwMode="auto">
          <a:xfrm>
            <a:off x="428625" y="4143375"/>
            <a:ext cx="8215313" cy="1200150"/>
            <a:chOff x="428596" y="4143380"/>
            <a:chExt cx="8215370" cy="1200329"/>
          </a:xfrm>
        </p:grpSpPr>
        <p:sp>
          <p:nvSpPr>
            <p:cNvPr id="10250" name="TextBox 11"/>
            <p:cNvSpPr txBox="1">
              <a:spLocks noChangeArrowheads="1"/>
            </p:cNvSpPr>
            <p:nvPr/>
          </p:nvSpPr>
          <p:spPr bwMode="auto">
            <a:xfrm>
              <a:off x="428596" y="4143380"/>
              <a:ext cx="8215370" cy="12003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240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For                , it can be computed as follows. As each document can be modelled as sets of words, the probability that a given document occurs in a document from class </a:t>
              </a:r>
              <a:r>
                <a:rPr lang="en-US" altLang="zh-CN" sz="2400" i="1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S</a:t>
              </a:r>
              <a:r>
                <a:rPr lang="en-US" altLang="zh-CN" sz="2400" i="1" baseline="-2500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j</a:t>
              </a:r>
              <a:r>
                <a:rPr lang="en-US" altLang="zh-CN" sz="240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 can be written as</a:t>
              </a:r>
              <a:endParaRPr lang="zh-CN" altLang="en-US" sz="240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10244" name="Object 5"/>
            <p:cNvGraphicFramePr>
              <a:graphicFrameLocks noChangeAspect="1"/>
            </p:cNvGraphicFramePr>
            <p:nvPr/>
          </p:nvGraphicFramePr>
          <p:xfrm>
            <a:off x="1013748" y="4201170"/>
            <a:ext cx="1143008" cy="43434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365" name="Equation" r:id="rId8" imgW="634680" imgH="241200" progId="Equation.3">
                    <p:embed/>
                  </p:oleObj>
                </mc:Choice>
                <mc:Fallback>
                  <p:oleObj name="Equation" r:id="rId8" imgW="634680" imgH="2412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13748" y="4201170"/>
                          <a:ext cx="1143008" cy="43434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0243" name="Object 6"/>
          <p:cNvGraphicFramePr>
            <a:graphicFrameLocks noChangeAspect="1"/>
          </p:cNvGraphicFramePr>
          <p:nvPr/>
        </p:nvGraphicFramePr>
        <p:xfrm>
          <a:off x="1857375" y="3143250"/>
          <a:ext cx="4391025" cy="717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66" name="Equation" r:id="rId10" imgW="2412720" imgH="393480" progId="Equation.3">
                  <p:embed/>
                </p:oleObj>
              </mc:Choice>
              <mc:Fallback>
                <p:oleObj name="Equation" r:id="rId10" imgW="241272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57375" y="3143250"/>
                        <a:ext cx="4391025" cy="717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74048335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266" name="Object 2"/>
          <p:cNvGraphicFramePr>
            <a:graphicFrameLocks noChangeAspect="1"/>
          </p:cNvGraphicFramePr>
          <p:nvPr/>
        </p:nvGraphicFramePr>
        <p:xfrm>
          <a:off x="571500" y="428625"/>
          <a:ext cx="6661150" cy="908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2" name="Equation" r:id="rId3" imgW="2984400" imgH="406080" progId="Equation.3">
                  <p:embed/>
                </p:oleObj>
              </mc:Choice>
              <mc:Fallback>
                <p:oleObj name="Equation" r:id="rId3" imgW="2984400" imgH="4060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1500" y="428625"/>
                        <a:ext cx="6661150" cy="908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268" name="TextBox 4"/>
          <p:cNvSpPr txBox="1">
            <a:spLocks noChangeArrowheads="1"/>
          </p:cNvSpPr>
          <p:nvPr/>
        </p:nvSpPr>
        <p:spPr bwMode="auto">
          <a:xfrm>
            <a:off x="4572000" y="1643063"/>
            <a:ext cx="38576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b="1">
                <a:solidFill>
                  <a:srgbClr val="0070C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Independence Assumption</a:t>
            </a:r>
            <a:endParaRPr lang="zh-CN" altLang="en-US" sz="2400" b="1">
              <a:solidFill>
                <a:srgbClr val="0070C0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6" name="直接箭头连接符 5"/>
          <p:cNvCxnSpPr/>
          <p:nvPr/>
        </p:nvCxnSpPr>
        <p:spPr>
          <a:xfrm rot="5400000" flipH="1" flipV="1">
            <a:off x="5787232" y="1499394"/>
            <a:ext cx="571500" cy="1587"/>
          </a:xfrm>
          <a:prstGeom prst="straightConnector1">
            <a:avLst/>
          </a:prstGeom>
          <a:ln w="349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267" name="Object 3"/>
          <p:cNvGraphicFramePr>
            <a:graphicFrameLocks noChangeAspect="1"/>
          </p:cNvGraphicFramePr>
          <p:nvPr/>
        </p:nvGraphicFramePr>
        <p:xfrm>
          <a:off x="954088" y="2565400"/>
          <a:ext cx="4403725" cy="935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3" name="Equation" r:id="rId5" imgW="1752480" imgH="406080" progId="Equation.3">
                  <p:embed/>
                </p:oleObj>
              </mc:Choice>
              <mc:Fallback>
                <p:oleObj name="Equation" r:id="rId5" imgW="1752480" imgH="4060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54088" y="2565400"/>
                        <a:ext cx="4403725" cy="9350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270" name="TextBox 17"/>
          <p:cNvSpPr txBox="1">
            <a:spLocks noChangeArrowheads="1"/>
          </p:cNvSpPr>
          <p:nvPr/>
        </p:nvSpPr>
        <p:spPr bwMode="auto">
          <a:xfrm>
            <a:off x="428625" y="2000250"/>
            <a:ext cx="52149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b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zh-CN" altLang="en-US" sz="2400" b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lang="en-US" altLang="zh-CN" sz="2400" b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Naïve Bayes Classifier</a:t>
            </a:r>
            <a:endParaRPr lang="zh-CN" altLang="en-US" sz="2400" b="1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1271" name="TextBox 22"/>
          <p:cNvSpPr txBox="1">
            <a:spLocks noChangeArrowheads="1"/>
          </p:cNvSpPr>
          <p:nvPr/>
        </p:nvSpPr>
        <p:spPr bwMode="auto">
          <a:xfrm>
            <a:off x="500063" y="3714750"/>
            <a:ext cx="8072437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b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zh-CN" altLang="en-US" sz="2400" b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lang="en-US" altLang="zh-CN" sz="2400" b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Bayesian Network (without independence assumption)</a:t>
            </a:r>
            <a:endParaRPr lang="zh-CN" altLang="en-US" sz="2400" b="1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11272" name="图片 23" descr="800px-SimpleBayesNet.svg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7313" y="4143375"/>
            <a:ext cx="4694237" cy="265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29822712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8" name="Rectangle 2"/>
          <p:cNvSpPr>
            <a:spLocks noGrp="1" noChangeArrowheads="1"/>
          </p:cNvSpPr>
          <p:nvPr>
            <p:ph type="title"/>
          </p:nvPr>
        </p:nvSpPr>
        <p:spPr>
          <a:xfrm>
            <a:off x="3597428" y="1258058"/>
            <a:ext cx="4405611" cy="309587"/>
          </a:xfrm>
        </p:spPr>
        <p:txBody>
          <a:bodyPr/>
          <a:lstStyle/>
          <a:p>
            <a:pPr eaLnBrk="1" hangingPunct="1"/>
            <a:r>
              <a:rPr lang="en-US" altLang="zh-CN" sz="2400" b="1" dirty="0">
                <a:ea typeface="宋体" panose="02010600030101010101" pitchFamily="2" charset="-122"/>
              </a:rPr>
              <a:t>Example of a Decision Tree</a:t>
            </a:r>
          </a:p>
        </p:txBody>
      </p:sp>
      <p:grpSp>
        <p:nvGrpSpPr>
          <p:cNvPr id="3079" name="Group 3"/>
          <p:cNvGrpSpPr>
            <a:grpSpLocks/>
          </p:cNvGrpSpPr>
          <p:nvPr/>
        </p:nvGrpSpPr>
        <p:grpSpPr bwMode="auto">
          <a:xfrm>
            <a:off x="228600" y="1371600"/>
            <a:ext cx="3587750" cy="4311650"/>
            <a:chOff x="288" y="951"/>
            <a:chExt cx="2260" cy="2716"/>
          </a:xfrm>
        </p:grpSpPr>
        <p:graphicFrame>
          <p:nvGraphicFramePr>
            <p:cNvPr id="3074" name="Object 4"/>
            <p:cNvGraphicFramePr>
              <a:graphicFrameLocks noChangeAspect="1"/>
            </p:cNvGraphicFramePr>
            <p:nvPr/>
          </p:nvGraphicFramePr>
          <p:xfrm>
            <a:off x="288" y="1344"/>
            <a:ext cx="2246" cy="232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241" name="Document" r:id="rId3" imgW="5405040" imgH="5780160" progId="Word.Document.8">
                    <p:embed/>
                  </p:oleObj>
                </mc:Choice>
                <mc:Fallback>
                  <p:oleObj name="Document" r:id="rId3" imgW="5405040" imgH="5780160" progId="Word.Document.8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8" y="1344"/>
                          <a:ext cx="2246" cy="232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109" name="Text Box 5"/>
            <p:cNvSpPr txBox="1">
              <a:spLocks noChangeArrowheads="1"/>
            </p:cNvSpPr>
            <p:nvPr/>
          </p:nvSpPr>
          <p:spPr bwMode="auto">
            <a:xfrm rot="-2416809">
              <a:off x="672" y="951"/>
              <a:ext cx="79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None/>
              </a:pPr>
              <a:r>
                <a:rPr lang="en-US" altLang="zh-CN" sz="1600" b="1">
                  <a:solidFill>
                    <a:srgbClr val="006600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categorical</a:t>
              </a:r>
              <a:endParaRPr lang="en-US" altLang="zh-CN" sz="1600" b="1">
                <a:solidFill>
                  <a:schemeClr val="bg2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110" name="Text Box 6"/>
            <p:cNvSpPr txBox="1">
              <a:spLocks noChangeArrowheads="1"/>
            </p:cNvSpPr>
            <p:nvPr/>
          </p:nvSpPr>
          <p:spPr bwMode="auto">
            <a:xfrm rot="-2416809">
              <a:off x="1104" y="951"/>
              <a:ext cx="79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None/>
              </a:pPr>
              <a:r>
                <a:rPr lang="en-US" altLang="zh-CN" sz="1600" b="1">
                  <a:solidFill>
                    <a:srgbClr val="006600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categorical</a:t>
              </a:r>
              <a:endParaRPr lang="en-US" altLang="zh-CN" sz="1600" b="1">
                <a:solidFill>
                  <a:schemeClr val="bg2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111" name="Text Box 7"/>
            <p:cNvSpPr txBox="1">
              <a:spLocks noChangeArrowheads="1"/>
            </p:cNvSpPr>
            <p:nvPr/>
          </p:nvSpPr>
          <p:spPr bwMode="auto">
            <a:xfrm rot="-2416809">
              <a:off x="1632" y="951"/>
              <a:ext cx="80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None/>
              </a:pPr>
              <a:r>
                <a:rPr lang="en-US" altLang="zh-CN" sz="1600" b="1">
                  <a:solidFill>
                    <a:srgbClr val="006600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continuous</a:t>
              </a:r>
              <a:endParaRPr lang="en-US" altLang="zh-CN" sz="1600" b="1">
                <a:solidFill>
                  <a:schemeClr val="bg2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112" name="Text Box 8"/>
            <p:cNvSpPr txBox="1">
              <a:spLocks noChangeArrowheads="1"/>
            </p:cNvSpPr>
            <p:nvPr/>
          </p:nvSpPr>
          <p:spPr bwMode="auto">
            <a:xfrm rot="-2416809">
              <a:off x="2112" y="1047"/>
              <a:ext cx="436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None/>
              </a:pPr>
              <a:r>
                <a:rPr lang="en-US" altLang="zh-CN" sz="1600" b="1">
                  <a:solidFill>
                    <a:srgbClr val="006600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class</a:t>
              </a:r>
              <a:endParaRPr lang="en-US" altLang="zh-CN" sz="1600" b="1">
                <a:solidFill>
                  <a:schemeClr val="bg2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3080" name="Line 9"/>
          <p:cNvSpPr>
            <a:spLocks noChangeShapeType="1"/>
          </p:cNvSpPr>
          <p:nvPr/>
        </p:nvSpPr>
        <p:spPr bwMode="auto">
          <a:xfrm>
            <a:off x="6965950" y="4505325"/>
            <a:ext cx="242888" cy="52705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081" name="Line 10"/>
          <p:cNvSpPr>
            <a:spLocks noChangeShapeType="1"/>
          </p:cNvSpPr>
          <p:nvPr/>
        </p:nvSpPr>
        <p:spPr bwMode="auto">
          <a:xfrm flipH="1">
            <a:off x="5835650" y="4505325"/>
            <a:ext cx="323850" cy="52705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082" name="Line 11"/>
          <p:cNvSpPr>
            <a:spLocks noChangeShapeType="1"/>
          </p:cNvSpPr>
          <p:nvPr/>
        </p:nvSpPr>
        <p:spPr bwMode="auto">
          <a:xfrm flipH="1">
            <a:off x="6481763" y="3711575"/>
            <a:ext cx="403225" cy="528638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083" name="Line 12"/>
          <p:cNvSpPr>
            <a:spLocks noChangeShapeType="1"/>
          </p:cNvSpPr>
          <p:nvPr/>
        </p:nvSpPr>
        <p:spPr bwMode="auto">
          <a:xfrm>
            <a:off x="7693025" y="3711575"/>
            <a:ext cx="484188" cy="528638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084" name="Line 13"/>
          <p:cNvSpPr>
            <a:spLocks noChangeShapeType="1"/>
          </p:cNvSpPr>
          <p:nvPr/>
        </p:nvSpPr>
        <p:spPr bwMode="auto">
          <a:xfrm>
            <a:off x="6643688" y="2984500"/>
            <a:ext cx="565150" cy="46355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085" name="Line 14"/>
          <p:cNvSpPr>
            <a:spLocks noChangeShapeType="1"/>
          </p:cNvSpPr>
          <p:nvPr/>
        </p:nvSpPr>
        <p:spPr bwMode="auto">
          <a:xfrm flipH="1">
            <a:off x="5270500" y="2984500"/>
            <a:ext cx="565150" cy="46355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086" name="Text Box 15"/>
          <p:cNvSpPr txBox="1">
            <a:spLocks noChangeArrowheads="1"/>
          </p:cNvSpPr>
          <p:nvPr/>
        </p:nvSpPr>
        <p:spPr bwMode="auto">
          <a:xfrm>
            <a:off x="5788025" y="2720975"/>
            <a:ext cx="936625" cy="349250"/>
          </a:xfrm>
          <a:prstGeom prst="rect">
            <a:avLst/>
          </a:prstGeom>
          <a:solidFill>
            <a:srgbClr val="FFFF00"/>
          </a:solidFill>
          <a:ln w="12700">
            <a:solidFill>
              <a:srgbClr val="0000FF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altLang="zh-CN" sz="1600" b="1">
                <a:solidFill>
                  <a:srgbClr val="2D1993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Refund</a:t>
            </a:r>
            <a:endParaRPr lang="en-US" altLang="zh-CN" sz="1600">
              <a:solidFill>
                <a:schemeClr val="bg2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087" name="Text Box 16"/>
          <p:cNvSpPr txBox="1">
            <a:spLocks noChangeArrowheads="1"/>
          </p:cNvSpPr>
          <p:nvPr/>
        </p:nvSpPr>
        <p:spPr bwMode="auto">
          <a:xfrm>
            <a:off x="6804025" y="3448050"/>
            <a:ext cx="935038" cy="349250"/>
          </a:xfrm>
          <a:prstGeom prst="rect">
            <a:avLst/>
          </a:prstGeom>
          <a:solidFill>
            <a:srgbClr val="FFFF00"/>
          </a:solidFill>
          <a:ln w="12700">
            <a:solidFill>
              <a:srgbClr val="0000FF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altLang="zh-CN" sz="1600" b="1">
                <a:solidFill>
                  <a:srgbClr val="2D1993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MarSt</a:t>
            </a:r>
            <a:endParaRPr lang="en-US" altLang="zh-CN" sz="1600">
              <a:solidFill>
                <a:schemeClr val="bg2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088" name="Text Box 17"/>
          <p:cNvSpPr txBox="1">
            <a:spLocks noChangeArrowheads="1"/>
          </p:cNvSpPr>
          <p:nvPr/>
        </p:nvSpPr>
        <p:spPr bwMode="auto">
          <a:xfrm>
            <a:off x="6078538" y="4240213"/>
            <a:ext cx="968375" cy="349250"/>
          </a:xfrm>
          <a:prstGeom prst="rect">
            <a:avLst/>
          </a:prstGeom>
          <a:solidFill>
            <a:srgbClr val="FFFF00"/>
          </a:solidFill>
          <a:ln w="12700">
            <a:solidFill>
              <a:srgbClr val="0000FF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altLang="zh-CN" sz="1600" b="1">
                <a:solidFill>
                  <a:srgbClr val="2D1993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TaxInc</a:t>
            </a:r>
            <a:endParaRPr lang="en-US" altLang="zh-CN" sz="1600">
              <a:solidFill>
                <a:schemeClr val="bg2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089" name="AutoShape 18"/>
          <p:cNvSpPr>
            <a:spLocks noChangeArrowheads="1"/>
          </p:cNvSpPr>
          <p:nvPr/>
        </p:nvSpPr>
        <p:spPr bwMode="auto">
          <a:xfrm>
            <a:off x="7005638" y="5029200"/>
            <a:ext cx="627062" cy="366713"/>
          </a:xfrm>
          <a:prstGeom prst="roundRect">
            <a:avLst>
              <a:gd name="adj" fmla="val 16769"/>
            </a:avLst>
          </a:prstGeom>
          <a:solidFill>
            <a:srgbClr val="33CC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3090" name="Text Box 19"/>
          <p:cNvSpPr txBox="1">
            <a:spLocks noChangeArrowheads="1"/>
          </p:cNvSpPr>
          <p:nvPr/>
        </p:nvSpPr>
        <p:spPr bwMode="auto">
          <a:xfrm>
            <a:off x="6929438" y="5029200"/>
            <a:ext cx="6858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altLang="zh-CN" sz="1600" b="1">
                <a:solidFill>
                  <a:srgbClr val="8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YES</a:t>
            </a:r>
            <a:endParaRPr lang="en-US" altLang="zh-CN" sz="1600">
              <a:solidFill>
                <a:schemeClr val="bg2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091" name="AutoShape 20"/>
          <p:cNvSpPr>
            <a:spLocks noChangeArrowheads="1"/>
          </p:cNvSpPr>
          <p:nvPr/>
        </p:nvSpPr>
        <p:spPr bwMode="auto">
          <a:xfrm>
            <a:off x="5513388" y="5046663"/>
            <a:ext cx="654050" cy="363537"/>
          </a:xfrm>
          <a:prstGeom prst="roundRect">
            <a:avLst>
              <a:gd name="adj" fmla="val 16667"/>
            </a:avLst>
          </a:prstGeom>
          <a:solidFill>
            <a:srgbClr val="33CC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3092" name="Text Box 21"/>
          <p:cNvSpPr txBox="1">
            <a:spLocks noChangeArrowheads="1"/>
          </p:cNvSpPr>
          <p:nvPr/>
        </p:nvSpPr>
        <p:spPr bwMode="auto">
          <a:xfrm>
            <a:off x="5610225" y="5032375"/>
            <a:ext cx="4889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altLang="zh-CN" sz="1600" b="1">
                <a:solidFill>
                  <a:srgbClr val="8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NO</a:t>
            </a:r>
            <a:endParaRPr lang="en-US" altLang="zh-CN" sz="1600">
              <a:solidFill>
                <a:schemeClr val="bg2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093" name="AutoShape 22"/>
          <p:cNvSpPr>
            <a:spLocks noChangeArrowheads="1"/>
          </p:cNvSpPr>
          <p:nvPr/>
        </p:nvSpPr>
        <p:spPr bwMode="auto">
          <a:xfrm>
            <a:off x="4948238" y="3462338"/>
            <a:ext cx="685800" cy="347662"/>
          </a:xfrm>
          <a:prstGeom prst="roundRect">
            <a:avLst>
              <a:gd name="adj" fmla="val 16667"/>
            </a:avLst>
          </a:prstGeom>
          <a:solidFill>
            <a:srgbClr val="33CC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3094" name="Text Box 23"/>
          <p:cNvSpPr txBox="1">
            <a:spLocks noChangeArrowheads="1"/>
          </p:cNvSpPr>
          <p:nvPr/>
        </p:nvSpPr>
        <p:spPr bwMode="auto">
          <a:xfrm>
            <a:off x="5043488" y="3448050"/>
            <a:ext cx="4889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altLang="zh-CN" sz="1600" b="1">
                <a:solidFill>
                  <a:srgbClr val="8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NO</a:t>
            </a:r>
            <a:endParaRPr lang="en-US" altLang="zh-CN" sz="1600">
              <a:solidFill>
                <a:srgbClr val="00FF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095" name="AutoShape 24"/>
          <p:cNvSpPr>
            <a:spLocks noChangeArrowheads="1"/>
          </p:cNvSpPr>
          <p:nvPr/>
        </p:nvSpPr>
        <p:spPr bwMode="auto">
          <a:xfrm>
            <a:off x="7843838" y="4267200"/>
            <a:ext cx="685800" cy="381000"/>
          </a:xfrm>
          <a:prstGeom prst="roundRect">
            <a:avLst>
              <a:gd name="adj" fmla="val 16667"/>
            </a:avLst>
          </a:prstGeom>
          <a:solidFill>
            <a:srgbClr val="33CC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3096" name="Text Box 25"/>
          <p:cNvSpPr txBox="1">
            <a:spLocks noChangeArrowheads="1"/>
          </p:cNvSpPr>
          <p:nvPr/>
        </p:nvSpPr>
        <p:spPr bwMode="auto">
          <a:xfrm>
            <a:off x="7920038" y="4267200"/>
            <a:ext cx="4889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altLang="zh-CN" sz="1600" b="1">
                <a:solidFill>
                  <a:srgbClr val="8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NO</a:t>
            </a:r>
            <a:endParaRPr lang="en-US" altLang="zh-CN" sz="1600">
              <a:solidFill>
                <a:schemeClr val="bg2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097" name="Text Box 26"/>
          <p:cNvSpPr txBox="1">
            <a:spLocks noChangeArrowheads="1"/>
          </p:cNvSpPr>
          <p:nvPr/>
        </p:nvSpPr>
        <p:spPr bwMode="auto">
          <a:xfrm>
            <a:off x="5060950" y="2984500"/>
            <a:ext cx="5334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altLang="zh-CN" sz="1600">
                <a:latin typeface="Arial" panose="020B0604020202020204" pitchFamily="34" charset="0"/>
                <a:ea typeface="宋体" panose="02010600030101010101" pitchFamily="2" charset="-122"/>
              </a:rPr>
              <a:t>Yes</a:t>
            </a:r>
            <a:endParaRPr lang="en-US" altLang="zh-CN" sz="1600">
              <a:solidFill>
                <a:schemeClr val="bg2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098" name="Text Box 27"/>
          <p:cNvSpPr txBox="1">
            <a:spLocks noChangeArrowheads="1"/>
          </p:cNvSpPr>
          <p:nvPr/>
        </p:nvSpPr>
        <p:spPr bwMode="auto">
          <a:xfrm>
            <a:off x="6926263" y="2984500"/>
            <a:ext cx="442912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altLang="zh-CN" sz="1600">
                <a:latin typeface="Arial" panose="020B0604020202020204" pitchFamily="34" charset="0"/>
                <a:ea typeface="宋体" panose="02010600030101010101" pitchFamily="2" charset="-122"/>
              </a:rPr>
              <a:t>No</a:t>
            </a:r>
            <a:endParaRPr lang="en-US" altLang="zh-CN" sz="1600">
              <a:solidFill>
                <a:schemeClr val="bg2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099" name="Text Box 28"/>
          <p:cNvSpPr txBox="1">
            <a:spLocks noChangeArrowheads="1"/>
          </p:cNvSpPr>
          <p:nvPr/>
        </p:nvSpPr>
        <p:spPr bwMode="auto">
          <a:xfrm>
            <a:off x="7908925" y="3749675"/>
            <a:ext cx="93027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altLang="zh-CN" sz="1600">
                <a:latin typeface="Arial" panose="020B0604020202020204" pitchFamily="34" charset="0"/>
                <a:ea typeface="宋体" panose="02010600030101010101" pitchFamily="2" charset="-122"/>
              </a:rPr>
              <a:t>Married</a:t>
            </a:r>
            <a:r>
              <a:rPr lang="en-US" altLang="zh-CN" sz="1600">
                <a:solidFill>
                  <a:schemeClr val="bg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</a:t>
            </a:r>
          </a:p>
        </p:txBody>
      </p:sp>
      <p:sp>
        <p:nvSpPr>
          <p:cNvPr id="3100" name="Text Box 29"/>
          <p:cNvSpPr txBox="1">
            <a:spLocks noChangeArrowheads="1"/>
          </p:cNvSpPr>
          <p:nvPr/>
        </p:nvSpPr>
        <p:spPr bwMode="auto">
          <a:xfrm>
            <a:off x="5692775" y="3778250"/>
            <a:ext cx="16605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altLang="zh-CN" sz="1600">
                <a:latin typeface="Arial" panose="020B0604020202020204" pitchFamily="34" charset="0"/>
                <a:ea typeface="宋体" panose="02010600030101010101" pitchFamily="2" charset="-122"/>
              </a:rPr>
              <a:t>Single, Divorced</a:t>
            </a:r>
            <a:endParaRPr lang="en-US" altLang="zh-CN" sz="1600">
              <a:solidFill>
                <a:schemeClr val="bg2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101" name="Text Box 30"/>
          <p:cNvSpPr txBox="1">
            <a:spLocks noChangeArrowheads="1"/>
          </p:cNvSpPr>
          <p:nvPr/>
        </p:nvSpPr>
        <p:spPr bwMode="auto">
          <a:xfrm>
            <a:off x="5313363" y="4570413"/>
            <a:ext cx="7207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altLang="zh-CN" sz="1600">
                <a:latin typeface="Arial" panose="020B0604020202020204" pitchFamily="34" charset="0"/>
                <a:ea typeface="宋体" panose="02010600030101010101" pitchFamily="2" charset="-122"/>
              </a:rPr>
              <a:t>&lt; 80K</a:t>
            </a:r>
            <a:endParaRPr lang="en-US" altLang="zh-CN" sz="1600">
              <a:solidFill>
                <a:schemeClr val="bg2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102" name="Text Box 31"/>
          <p:cNvSpPr txBox="1">
            <a:spLocks noChangeArrowheads="1"/>
          </p:cNvSpPr>
          <p:nvPr/>
        </p:nvSpPr>
        <p:spPr bwMode="auto">
          <a:xfrm>
            <a:off x="7088188" y="4570413"/>
            <a:ext cx="7207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altLang="zh-CN" sz="1600">
                <a:latin typeface="Arial" panose="020B0604020202020204" pitchFamily="34" charset="0"/>
                <a:ea typeface="宋体" panose="02010600030101010101" pitchFamily="2" charset="-122"/>
              </a:rPr>
              <a:t>&gt; 80K</a:t>
            </a:r>
            <a:endParaRPr lang="en-US" altLang="zh-CN" sz="1600">
              <a:solidFill>
                <a:schemeClr val="bg2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103" name="Text Box 32"/>
          <p:cNvSpPr txBox="1">
            <a:spLocks noChangeArrowheads="1"/>
          </p:cNvSpPr>
          <p:nvPr/>
        </p:nvSpPr>
        <p:spPr bwMode="auto">
          <a:xfrm>
            <a:off x="6427788" y="1766888"/>
            <a:ext cx="22415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altLang="zh-CN" b="1" i="1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Splitting Attributes</a:t>
            </a:r>
          </a:p>
        </p:txBody>
      </p:sp>
      <p:sp>
        <p:nvSpPr>
          <p:cNvPr id="3104" name="Line 33"/>
          <p:cNvSpPr>
            <a:spLocks noChangeShapeType="1"/>
          </p:cNvSpPr>
          <p:nvPr/>
        </p:nvSpPr>
        <p:spPr bwMode="auto">
          <a:xfrm flipH="1">
            <a:off x="6805613" y="2147888"/>
            <a:ext cx="536575" cy="534987"/>
          </a:xfrm>
          <a:prstGeom prst="line">
            <a:avLst/>
          </a:prstGeom>
          <a:noFill/>
          <a:ln w="15875">
            <a:solidFill>
              <a:srgbClr val="FF0000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105" name="AutoShape 34"/>
          <p:cNvSpPr>
            <a:spLocks noChangeArrowheads="1"/>
          </p:cNvSpPr>
          <p:nvPr/>
        </p:nvSpPr>
        <p:spPr bwMode="auto">
          <a:xfrm>
            <a:off x="3810000" y="3810000"/>
            <a:ext cx="914400" cy="293688"/>
          </a:xfrm>
          <a:prstGeom prst="rightArrow">
            <a:avLst>
              <a:gd name="adj1" fmla="val 50000"/>
              <a:gd name="adj2" fmla="val 77838"/>
            </a:avLst>
          </a:prstGeom>
          <a:solidFill>
            <a:srgbClr val="CC0000"/>
          </a:solidFill>
          <a:ln w="12700">
            <a:solidFill>
              <a:srgbClr val="CC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3106" name="Line 35"/>
          <p:cNvSpPr>
            <a:spLocks noChangeShapeType="1"/>
          </p:cNvSpPr>
          <p:nvPr/>
        </p:nvSpPr>
        <p:spPr bwMode="auto">
          <a:xfrm>
            <a:off x="7418388" y="2147888"/>
            <a:ext cx="76200" cy="1144587"/>
          </a:xfrm>
          <a:prstGeom prst="line">
            <a:avLst/>
          </a:prstGeom>
          <a:noFill/>
          <a:ln w="15875">
            <a:solidFill>
              <a:srgbClr val="FF0000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107" name="Text Box 36"/>
          <p:cNvSpPr txBox="1">
            <a:spLocks noChangeArrowheads="1"/>
          </p:cNvSpPr>
          <p:nvPr/>
        </p:nvSpPr>
        <p:spPr bwMode="auto">
          <a:xfrm>
            <a:off x="762000" y="5867400"/>
            <a:ext cx="25146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altLang="zh-CN"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Training Data</a:t>
            </a:r>
            <a:endParaRPr lang="en-US" altLang="zh-CN" sz="2000">
              <a:solidFill>
                <a:schemeClr val="bg2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108" name="Text Box 37"/>
          <p:cNvSpPr txBox="1">
            <a:spLocks noChangeArrowheads="1"/>
          </p:cNvSpPr>
          <p:nvPr/>
        </p:nvSpPr>
        <p:spPr bwMode="auto">
          <a:xfrm>
            <a:off x="5029200" y="5835650"/>
            <a:ext cx="31242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altLang="zh-CN"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Model:  Decision Tree</a:t>
            </a:r>
            <a:endParaRPr lang="en-US" altLang="zh-CN" sz="2000">
              <a:solidFill>
                <a:schemeClr val="bg2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8" name="Rectangle 2"/>
          <p:cNvSpPr txBox="1">
            <a:spLocks noChangeArrowheads="1"/>
          </p:cNvSpPr>
          <p:nvPr/>
        </p:nvSpPr>
        <p:spPr>
          <a:xfrm>
            <a:off x="187134" y="246411"/>
            <a:ext cx="5867400" cy="6096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b="1" dirty="0">
                <a:ea typeface="宋体" panose="02010600030101010101" pitchFamily="2" charset="-122"/>
              </a:rPr>
              <a:t>3. Decision Tree</a:t>
            </a:r>
          </a:p>
        </p:txBody>
      </p:sp>
    </p:spTree>
    <p:extLst>
      <p:ext uri="{BB962C8B-B14F-4D97-AF65-F5344CB8AC3E}">
        <p14:creationId xmlns:p14="http://schemas.microsoft.com/office/powerpoint/2010/main" val="23701394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宋体" panose="02010600030101010101" pitchFamily="2" charset="-122"/>
              </a:rPr>
              <a:t>Decision Tree Classification Task</a:t>
            </a:r>
          </a:p>
        </p:txBody>
      </p:sp>
      <p:graphicFrame>
        <p:nvGraphicFramePr>
          <p:cNvPr id="5122" name="Object 3"/>
          <p:cNvGraphicFramePr>
            <a:graphicFrameLocks noGrp="1" noChangeAspect="1"/>
          </p:cNvGraphicFramePr>
          <p:nvPr>
            <p:ph idx="1"/>
          </p:nvPr>
        </p:nvGraphicFramePr>
        <p:xfrm>
          <a:off x="998538" y="1371600"/>
          <a:ext cx="7069137" cy="5105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65" name="Visio" r:id="rId3" imgW="8424875" imgH="6279741" progId="Visio.Drawing.6">
                  <p:embed/>
                </p:oleObj>
              </mc:Choice>
              <mc:Fallback>
                <p:oleObj name="Visio" r:id="rId3" imgW="8424875" imgH="6279741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8538" y="1371600"/>
                        <a:ext cx="7069137" cy="5105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 cap="flat" cmpd="sng">
                            <a:solidFill>
                              <a:schemeClr val="tx1"/>
                            </a:solidFill>
                            <a:prstDash val="solid"/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27" name="Line 4"/>
          <p:cNvSpPr>
            <a:spLocks noChangeShapeType="1"/>
          </p:cNvSpPr>
          <p:nvPr/>
        </p:nvSpPr>
        <p:spPr bwMode="auto">
          <a:xfrm flipH="1" flipV="1">
            <a:off x="5724128" y="5013176"/>
            <a:ext cx="0" cy="685800"/>
          </a:xfrm>
          <a:prstGeom prst="line">
            <a:avLst/>
          </a:prstGeom>
          <a:noFill/>
          <a:ln w="635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128" name="Text Box 5"/>
          <p:cNvSpPr txBox="1">
            <a:spLocks noChangeArrowheads="1"/>
          </p:cNvSpPr>
          <p:nvPr/>
        </p:nvSpPr>
        <p:spPr bwMode="auto">
          <a:xfrm>
            <a:off x="6876256" y="4293096"/>
            <a:ext cx="151216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1400" b="1" dirty="0">
                <a:latin typeface="Arial" panose="020B0604020202020204" pitchFamily="34" charset="0"/>
                <a:ea typeface="宋体" panose="02010600030101010101" pitchFamily="2" charset="-122"/>
              </a:rPr>
              <a:t>Decision Tree</a:t>
            </a:r>
          </a:p>
        </p:txBody>
      </p:sp>
    </p:spTree>
    <p:extLst>
      <p:ext uri="{BB962C8B-B14F-4D97-AF65-F5344CB8AC3E}">
        <p14:creationId xmlns:p14="http://schemas.microsoft.com/office/powerpoint/2010/main" val="12319709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宋体" panose="02010600030101010101" pitchFamily="2" charset="-122"/>
              </a:rPr>
              <a:t>Apply Model to Test Data</a:t>
            </a:r>
          </a:p>
        </p:txBody>
      </p:sp>
      <p:grpSp>
        <p:nvGrpSpPr>
          <p:cNvPr id="6151" name="Group 3"/>
          <p:cNvGrpSpPr>
            <a:grpSpLocks/>
          </p:cNvGrpSpPr>
          <p:nvPr/>
        </p:nvGrpSpPr>
        <p:grpSpPr bwMode="auto">
          <a:xfrm>
            <a:off x="685800" y="2362200"/>
            <a:ext cx="4267200" cy="3298825"/>
            <a:chOff x="384" y="1584"/>
            <a:chExt cx="2451" cy="1694"/>
          </a:xfrm>
        </p:grpSpPr>
        <p:sp>
          <p:nvSpPr>
            <p:cNvPr id="6155" name="Line 4"/>
            <p:cNvSpPr>
              <a:spLocks noChangeShapeType="1"/>
            </p:cNvSpPr>
            <p:nvPr/>
          </p:nvSpPr>
          <p:spPr bwMode="auto">
            <a:xfrm>
              <a:off x="1655" y="2708"/>
              <a:ext cx="153" cy="33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156" name="Line 5"/>
            <p:cNvSpPr>
              <a:spLocks noChangeShapeType="1"/>
            </p:cNvSpPr>
            <p:nvPr/>
          </p:nvSpPr>
          <p:spPr bwMode="auto">
            <a:xfrm flipH="1">
              <a:off x="943" y="2708"/>
              <a:ext cx="204" cy="33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157" name="Line 6"/>
            <p:cNvSpPr>
              <a:spLocks noChangeShapeType="1"/>
            </p:cNvSpPr>
            <p:nvPr/>
          </p:nvSpPr>
          <p:spPr bwMode="auto">
            <a:xfrm flipH="1">
              <a:off x="1350" y="2208"/>
              <a:ext cx="254" cy="33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158" name="Line 7"/>
            <p:cNvSpPr>
              <a:spLocks noChangeShapeType="1"/>
            </p:cNvSpPr>
            <p:nvPr/>
          </p:nvSpPr>
          <p:spPr bwMode="auto">
            <a:xfrm>
              <a:off x="2113" y="2208"/>
              <a:ext cx="305" cy="33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159" name="Line 8"/>
            <p:cNvSpPr>
              <a:spLocks noChangeShapeType="1"/>
            </p:cNvSpPr>
            <p:nvPr/>
          </p:nvSpPr>
          <p:spPr bwMode="auto">
            <a:xfrm>
              <a:off x="1452" y="1750"/>
              <a:ext cx="356" cy="29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160" name="Line 9"/>
            <p:cNvSpPr>
              <a:spLocks noChangeShapeType="1"/>
            </p:cNvSpPr>
            <p:nvPr/>
          </p:nvSpPr>
          <p:spPr bwMode="auto">
            <a:xfrm flipH="1">
              <a:off x="587" y="1750"/>
              <a:ext cx="356" cy="29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161" name="Text Box 10"/>
            <p:cNvSpPr txBox="1">
              <a:spLocks noChangeArrowheads="1"/>
            </p:cNvSpPr>
            <p:nvPr/>
          </p:nvSpPr>
          <p:spPr bwMode="auto">
            <a:xfrm>
              <a:off x="913" y="1584"/>
              <a:ext cx="590" cy="179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rgbClr val="0000FF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 marL="342900" indent="-3429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None/>
              </a:pPr>
              <a:r>
                <a:rPr lang="en-US" altLang="zh-CN" sz="1600" b="1">
                  <a:solidFill>
                    <a:srgbClr val="2D1993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Refund</a:t>
              </a:r>
              <a:endParaRPr lang="en-US" altLang="zh-CN" sz="1600">
                <a:solidFill>
                  <a:schemeClr val="bg2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6162" name="Text Box 11"/>
            <p:cNvSpPr txBox="1">
              <a:spLocks noChangeArrowheads="1"/>
            </p:cNvSpPr>
            <p:nvPr/>
          </p:nvSpPr>
          <p:spPr bwMode="auto">
            <a:xfrm>
              <a:off x="1553" y="2042"/>
              <a:ext cx="589" cy="179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rgbClr val="0000FF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 marL="342900" indent="-3429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None/>
              </a:pPr>
              <a:r>
                <a:rPr lang="en-US" altLang="zh-CN" sz="1600" b="1">
                  <a:solidFill>
                    <a:srgbClr val="2D1993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MarSt</a:t>
              </a:r>
              <a:endParaRPr lang="en-US" altLang="zh-CN" sz="1600">
                <a:solidFill>
                  <a:schemeClr val="bg2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6163" name="Text Box 12"/>
            <p:cNvSpPr txBox="1">
              <a:spLocks noChangeArrowheads="1"/>
            </p:cNvSpPr>
            <p:nvPr/>
          </p:nvSpPr>
          <p:spPr bwMode="auto">
            <a:xfrm>
              <a:off x="1096" y="2541"/>
              <a:ext cx="610" cy="179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rgbClr val="0000FF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 marL="342900" indent="-3429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None/>
              </a:pPr>
              <a:r>
                <a:rPr lang="en-US" altLang="zh-CN" sz="1600" b="1">
                  <a:solidFill>
                    <a:srgbClr val="2D1993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TaxInc</a:t>
              </a:r>
              <a:endParaRPr lang="en-US" altLang="zh-CN" sz="1600">
                <a:solidFill>
                  <a:schemeClr val="bg2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6164" name="AutoShape 13"/>
            <p:cNvSpPr>
              <a:spLocks noChangeArrowheads="1"/>
            </p:cNvSpPr>
            <p:nvPr/>
          </p:nvSpPr>
          <p:spPr bwMode="auto">
            <a:xfrm>
              <a:off x="1680" y="3038"/>
              <a:ext cx="395" cy="231"/>
            </a:xfrm>
            <a:prstGeom prst="roundRect">
              <a:avLst>
                <a:gd name="adj" fmla="val 16769"/>
              </a:avLst>
            </a:prstGeom>
            <a:solidFill>
              <a:srgbClr val="33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6165" name="Text Box 14"/>
            <p:cNvSpPr txBox="1">
              <a:spLocks noChangeArrowheads="1"/>
            </p:cNvSpPr>
            <p:nvPr/>
          </p:nvSpPr>
          <p:spPr bwMode="auto">
            <a:xfrm>
              <a:off x="1632" y="3038"/>
              <a:ext cx="432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342900" indent="-3429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None/>
              </a:pPr>
              <a:r>
                <a:rPr lang="en-US" altLang="zh-CN" sz="1600" b="1">
                  <a:solidFill>
                    <a:srgbClr val="800000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YES</a:t>
              </a:r>
              <a:endParaRPr lang="en-US" altLang="zh-CN" sz="1600">
                <a:solidFill>
                  <a:schemeClr val="bg2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6166" name="AutoShape 15"/>
            <p:cNvSpPr>
              <a:spLocks noChangeArrowheads="1"/>
            </p:cNvSpPr>
            <p:nvPr/>
          </p:nvSpPr>
          <p:spPr bwMode="auto">
            <a:xfrm>
              <a:off x="740" y="3049"/>
              <a:ext cx="412" cy="229"/>
            </a:xfrm>
            <a:prstGeom prst="roundRect">
              <a:avLst>
                <a:gd name="adj" fmla="val 16667"/>
              </a:avLst>
            </a:prstGeom>
            <a:solidFill>
              <a:srgbClr val="33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6167" name="Text Box 16"/>
            <p:cNvSpPr txBox="1">
              <a:spLocks noChangeArrowheads="1"/>
            </p:cNvSpPr>
            <p:nvPr/>
          </p:nvSpPr>
          <p:spPr bwMode="auto">
            <a:xfrm>
              <a:off x="814" y="3040"/>
              <a:ext cx="281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None/>
              </a:pPr>
              <a:r>
                <a:rPr lang="en-US" altLang="zh-CN" sz="1600" b="1">
                  <a:solidFill>
                    <a:srgbClr val="800000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NO</a:t>
              </a:r>
              <a:endParaRPr lang="en-US" altLang="zh-CN" sz="1600">
                <a:solidFill>
                  <a:schemeClr val="bg2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6168" name="AutoShape 17"/>
            <p:cNvSpPr>
              <a:spLocks noChangeArrowheads="1"/>
            </p:cNvSpPr>
            <p:nvPr/>
          </p:nvSpPr>
          <p:spPr bwMode="auto">
            <a:xfrm>
              <a:off x="384" y="2051"/>
              <a:ext cx="432" cy="219"/>
            </a:xfrm>
            <a:prstGeom prst="roundRect">
              <a:avLst>
                <a:gd name="adj" fmla="val 16667"/>
              </a:avLst>
            </a:prstGeom>
            <a:solidFill>
              <a:srgbClr val="33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6169" name="Text Box 18"/>
            <p:cNvSpPr txBox="1">
              <a:spLocks noChangeArrowheads="1"/>
            </p:cNvSpPr>
            <p:nvPr/>
          </p:nvSpPr>
          <p:spPr bwMode="auto">
            <a:xfrm>
              <a:off x="458" y="2042"/>
              <a:ext cx="281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None/>
              </a:pPr>
              <a:r>
                <a:rPr lang="en-US" altLang="zh-CN" sz="1600" b="1">
                  <a:solidFill>
                    <a:srgbClr val="800000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NO</a:t>
              </a:r>
              <a:endParaRPr lang="en-US" altLang="zh-CN" sz="1600">
                <a:solidFill>
                  <a:srgbClr val="00FFFF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6170" name="AutoShape 19"/>
            <p:cNvSpPr>
              <a:spLocks noChangeArrowheads="1"/>
            </p:cNvSpPr>
            <p:nvPr/>
          </p:nvSpPr>
          <p:spPr bwMode="auto">
            <a:xfrm>
              <a:off x="2208" y="2558"/>
              <a:ext cx="432" cy="240"/>
            </a:xfrm>
            <a:prstGeom prst="roundRect">
              <a:avLst>
                <a:gd name="adj" fmla="val 16667"/>
              </a:avLst>
            </a:prstGeom>
            <a:solidFill>
              <a:srgbClr val="33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6171" name="Text Box 20"/>
            <p:cNvSpPr txBox="1">
              <a:spLocks noChangeArrowheads="1"/>
            </p:cNvSpPr>
            <p:nvPr/>
          </p:nvSpPr>
          <p:spPr bwMode="auto">
            <a:xfrm>
              <a:off x="2270" y="2558"/>
              <a:ext cx="281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None/>
              </a:pPr>
              <a:r>
                <a:rPr lang="en-US" altLang="zh-CN" sz="1600" b="1">
                  <a:solidFill>
                    <a:srgbClr val="800000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NO</a:t>
              </a:r>
              <a:endParaRPr lang="en-US" altLang="zh-CN" sz="1600">
                <a:solidFill>
                  <a:schemeClr val="bg2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6172" name="Text Box 21"/>
            <p:cNvSpPr txBox="1">
              <a:spLocks noChangeArrowheads="1"/>
            </p:cNvSpPr>
            <p:nvPr/>
          </p:nvSpPr>
          <p:spPr bwMode="auto">
            <a:xfrm>
              <a:off x="484" y="1750"/>
              <a:ext cx="307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r"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None/>
              </a:pPr>
              <a:r>
                <a:rPr lang="en-US" altLang="zh-CN" sz="1600">
                  <a:latin typeface="Arial" panose="020B0604020202020204" pitchFamily="34" charset="0"/>
                  <a:ea typeface="宋体" panose="02010600030101010101" pitchFamily="2" charset="-122"/>
                </a:rPr>
                <a:t>Yes</a:t>
              </a:r>
              <a:endParaRPr lang="en-US" altLang="zh-CN" sz="1600">
                <a:solidFill>
                  <a:schemeClr val="bg2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6173" name="Text Box 22"/>
            <p:cNvSpPr txBox="1">
              <a:spLocks noChangeArrowheads="1"/>
            </p:cNvSpPr>
            <p:nvPr/>
          </p:nvSpPr>
          <p:spPr bwMode="auto">
            <a:xfrm>
              <a:off x="1654" y="1750"/>
              <a:ext cx="255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r"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None/>
              </a:pPr>
              <a:r>
                <a:rPr lang="en-US" altLang="zh-CN" sz="1600">
                  <a:latin typeface="Arial" panose="020B0604020202020204" pitchFamily="34" charset="0"/>
                  <a:ea typeface="宋体" panose="02010600030101010101" pitchFamily="2" charset="-122"/>
                </a:rPr>
                <a:t>No</a:t>
              </a:r>
              <a:endParaRPr lang="en-US" altLang="zh-CN" sz="1600">
                <a:solidFill>
                  <a:schemeClr val="bg2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6174" name="Text Box 23"/>
            <p:cNvSpPr txBox="1">
              <a:spLocks noChangeArrowheads="1"/>
            </p:cNvSpPr>
            <p:nvPr/>
          </p:nvSpPr>
          <p:spPr bwMode="auto">
            <a:xfrm>
              <a:off x="2301" y="2232"/>
              <a:ext cx="534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r"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None/>
              </a:pPr>
              <a:r>
                <a:rPr lang="en-US" altLang="zh-CN" sz="1600">
                  <a:latin typeface="Arial" panose="020B0604020202020204" pitchFamily="34" charset="0"/>
                  <a:ea typeface="宋体" panose="02010600030101010101" pitchFamily="2" charset="-122"/>
                </a:rPr>
                <a:t>Married</a:t>
              </a:r>
              <a:r>
                <a:rPr lang="en-US" altLang="zh-CN" sz="1600">
                  <a:solidFill>
                    <a:schemeClr val="bg2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 </a:t>
              </a:r>
            </a:p>
          </p:txBody>
        </p:sp>
        <p:sp>
          <p:nvSpPr>
            <p:cNvPr id="6175" name="Text Box 24"/>
            <p:cNvSpPr txBox="1">
              <a:spLocks noChangeArrowheads="1"/>
            </p:cNvSpPr>
            <p:nvPr/>
          </p:nvSpPr>
          <p:spPr bwMode="auto">
            <a:xfrm>
              <a:off x="945" y="2250"/>
              <a:ext cx="954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r"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None/>
              </a:pPr>
              <a:r>
                <a:rPr lang="en-US" altLang="zh-CN" sz="1600">
                  <a:latin typeface="Arial" panose="020B0604020202020204" pitchFamily="34" charset="0"/>
                  <a:ea typeface="宋体" panose="02010600030101010101" pitchFamily="2" charset="-122"/>
                </a:rPr>
                <a:t>Single, Divorced</a:t>
              </a:r>
              <a:endParaRPr lang="en-US" altLang="zh-CN" sz="1600">
                <a:solidFill>
                  <a:schemeClr val="bg2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6176" name="Text Box 25"/>
            <p:cNvSpPr txBox="1">
              <a:spLocks noChangeArrowheads="1"/>
            </p:cNvSpPr>
            <p:nvPr/>
          </p:nvSpPr>
          <p:spPr bwMode="auto">
            <a:xfrm>
              <a:off x="654" y="2749"/>
              <a:ext cx="414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r"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None/>
              </a:pPr>
              <a:r>
                <a:rPr lang="en-US" altLang="zh-CN" sz="1600">
                  <a:latin typeface="Arial" panose="020B0604020202020204" pitchFamily="34" charset="0"/>
                  <a:ea typeface="宋体" panose="02010600030101010101" pitchFamily="2" charset="-122"/>
                </a:rPr>
                <a:t>&lt; 80K</a:t>
              </a:r>
              <a:endParaRPr lang="en-US" altLang="zh-CN" sz="1600">
                <a:solidFill>
                  <a:schemeClr val="bg2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6177" name="Text Box 26"/>
            <p:cNvSpPr txBox="1">
              <a:spLocks noChangeArrowheads="1"/>
            </p:cNvSpPr>
            <p:nvPr/>
          </p:nvSpPr>
          <p:spPr bwMode="auto">
            <a:xfrm>
              <a:off x="1772" y="2749"/>
              <a:ext cx="414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r"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None/>
              </a:pPr>
              <a:r>
                <a:rPr lang="en-US" altLang="zh-CN" sz="1600">
                  <a:latin typeface="Arial" panose="020B0604020202020204" pitchFamily="34" charset="0"/>
                  <a:ea typeface="宋体" panose="02010600030101010101" pitchFamily="2" charset="-122"/>
                </a:rPr>
                <a:t>&gt; 80K</a:t>
              </a:r>
              <a:endParaRPr lang="en-US" altLang="zh-CN" sz="1600">
                <a:solidFill>
                  <a:schemeClr val="bg2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aphicFrame>
        <p:nvGraphicFramePr>
          <p:cNvPr id="6146" name="Object 27"/>
          <p:cNvGraphicFramePr>
            <a:graphicFrameLocks noChangeAspect="1"/>
          </p:cNvGraphicFramePr>
          <p:nvPr/>
        </p:nvGraphicFramePr>
        <p:xfrm>
          <a:off x="4953000" y="1600200"/>
          <a:ext cx="3343275" cy="1133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9" name="Document" r:id="rId3" imgW="4651200" imgH="1576440" progId="Word.Document.8">
                  <p:embed/>
                </p:oleObj>
              </mc:Choice>
              <mc:Fallback>
                <p:oleObj name="Document" r:id="rId3" imgW="4651200" imgH="1576440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53000" y="1600200"/>
                        <a:ext cx="3343275" cy="1133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52" name="Text Box 28"/>
          <p:cNvSpPr txBox="1">
            <a:spLocks noChangeArrowheads="1"/>
          </p:cNvSpPr>
          <p:nvPr/>
        </p:nvSpPr>
        <p:spPr bwMode="auto">
          <a:xfrm>
            <a:off x="4800600" y="1143000"/>
            <a:ext cx="16002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altLang="zh-CN"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Test Data</a:t>
            </a:r>
            <a:endParaRPr lang="en-US" altLang="zh-CN" sz="2000">
              <a:solidFill>
                <a:schemeClr val="bg2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153" name="Text Box 29"/>
          <p:cNvSpPr txBox="1">
            <a:spLocks noChangeArrowheads="1"/>
          </p:cNvSpPr>
          <p:nvPr/>
        </p:nvSpPr>
        <p:spPr bwMode="auto">
          <a:xfrm>
            <a:off x="990600" y="1447800"/>
            <a:ext cx="3429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altLang="zh-CN" sz="2000">
                <a:latin typeface="Arial" panose="020B0604020202020204" pitchFamily="34" charset="0"/>
                <a:ea typeface="宋体" panose="02010600030101010101" pitchFamily="2" charset="-122"/>
              </a:rPr>
              <a:t>Start from the root of tree.</a:t>
            </a:r>
          </a:p>
        </p:txBody>
      </p:sp>
      <p:sp>
        <p:nvSpPr>
          <p:cNvPr id="6154" name="Line 30"/>
          <p:cNvSpPr>
            <a:spLocks noChangeShapeType="1"/>
          </p:cNvSpPr>
          <p:nvPr/>
        </p:nvSpPr>
        <p:spPr bwMode="auto">
          <a:xfrm>
            <a:off x="2133600" y="1828800"/>
            <a:ext cx="0" cy="457200"/>
          </a:xfrm>
          <a:prstGeom prst="line">
            <a:avLst/>
          </a:prstGeom>
          <a:noFill/>
          <a:ln w="15875">
            <a:solidFill>
              <a:srgbClr val="FF0000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9660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宋体" panose="02010600030101010101" pitchFamily="2" charset="-122"/>
              </a:rPr>
              <a:t>Apply Model to Test Data</a:t>
            </a:r>
          </a:p>
        </p:txBody>
      </p:sp>
      <p:grpSp>
        <p:nvGrpSpPr>
          <p:cNvPr id="7175" name="Group 3"/>
          <p:cNvGrpSpPr>
            <a:grpSpLocks/>
          </p:cNvGrpSpPr>
          <p:nvPr/>
        </p:nvGrpSpPr>
        <p:grpSpPr bwMode="auto">
          <a:xfrm>
            <a:off x="685800" y="2362200"/>
            <a:ext cx="4267200" cy="3298825"/>
            <a:chOff x="384" y="1584"/>
            <a:chExt cx="2451" cy="1694"/>
          </a:xfrm>
        </p:grpSpPr>
        <p:sp>
          <p:nvSpPr>
            <p:cNvPr id="7178" name="Line 4"/>
            <p:cNvSpPr>
              <a:spLocks noChangeShapeType="1"/>
            </p:cNvSpPr>
            <p:nvPr/>
          </p:nvSpPr>
          <p:spPr bwMode="auto">
            <a:xfrm>
              <a:off x="1655" y="2708"/>
              <a:ext cx="153" cy="33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179" name="Line 5"/>
            <p:cNvSpPr>
              <a:spLocks noChangeShapeType="1"/>
            </p:cNvSpPr>
            <p:nvPr/>
          </p:nvSpPr>
          <p:spPr bwMode="auto">
            <a:xfrm flipH="1">
              <a:off x="943" y="2708"/>
              <a:ext cx="204" cy="33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180" name="Line 6"/>
            <p:cNvSpPr>
              <a:spLocks noChangeShapeType="1"/>
            </p:cNvSpPr>
            <p:nvPr/>
          </p:nvSpPr>
          <p:spPr bwMode="auto">
            <a:xfrm flipH="1">
              <a:off x="1350" y="2208"/>
              <a:ext cx="254" cy="33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181" name="Line 7"/>
            <p:cNvSpPr>
              <a:spLocks noChangeShapeType="1"/>
            </p:cNvSpPr>
            <p:nvPr/>
          </p:nvSpPr>
          <p:spPr bwMode="auto">
            <a:xfrm>
              <a:off x="2113" y="2208"/>
              <a:ext cx="305" cy="33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182" name="Line 8"/>
            <p:cNvSpPr>
              <a:spLocks noChangeShapeType="1"/>
            </p:cNvSpPr>
            <p:nvPr/>
          </p:nvSpPr>
          <p:spPr bwMode="auto">
            <a:xfrm>
              <a:off x="1452" y="1750"/>
              <a:ext cx="356" cy="29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183" name="Line 9"/>
            <p:cNvSpPr>
              <a:spLocks noChangeShapeType="1"/>
            </p:cNvSpPr>
            <p:nvPr/>
          </p:nvSpPr>
          <p:spPr bwMode="auto">
            <a:xfrm flipH="1">
              <a:off x="587" y="1750"/>
              <a:ext cx="356" cy="29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184" name="Text Box 10"/>
            <p:cNvSpPr txBox="1">
              <a:spLocks noChangeArrowheads="1"/>
            </p:cNvSpPr>
            <p:nvPr/>
          </p:nvSpPr>
          <p:spPr bwMode="auto">
            <a:xfrm>
              <a:off x="913" y="1584"/>
              <a:ext cx="590" cy="179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rgbClr val="0000FF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 marL="342900" indent="-3429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None/>
              </a:pPr>
              <a:r>
                <a:rPr lang="en-US" altLang="zh-CN" sz="1600" b="1">
                  <a:solidFill>
                    <a:srgbClr val="2D1993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Refund</a:t>
              </a:r>
              <a:endParaRPr lang="en-US" altLang="zh-CN" sz="1600">
                <a:solidFill>
                  <a:schemeClr val="bg2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7185" name="Text Box 11"/>
            <p:cNvSpPr txBox="1">
              <a:spLocks noChangeArrowheads="1"/>
            </p:cNvSpPr>
            <p:nvPr/>
          </p:nvSpPr>
          <p:spPr bwMode="auto">
            <a:xfrm>
              <a:off x="1553" y="2042"/>
              <a:ext cx="589" cy="179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rgbClr val="0000FF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 marL="342900" indent="-3429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None/>
              </a:pPr>
              <a:r>
                <a:rPr lang="en-US" altLang="zh-CN" sz="1600" b="1">
                  <a:solidFill>
                    <a:srgbClr val="2D1993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MarSt</a:t>
              </a:r>
              <a:endParaRPr lang="en-US" altLang="zh-CN" sz="1600">
                <a:solidFill>
                  <a:schemeClr val="bg2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7186" name="Text Box 12"/>
            <p:cNvSpPr txBox="1">
              <a:spLocks noChangeArrowheads="1"/>
            </p:cNvSpPr>
            <p:nvPr/>
          </p:nvSpPr>
          <p:spPr bwMode="auto">
            <a:xfrm>
              <a:off x="1096" y="2541"/>
              <a:ext cx="610" cy="179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rgbClr val="0000FF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 marL="342900" indent="-3429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None/>
              </a:pPr>
              <a:r>
                <a:rPr lang="en-US" altLang="zh-CN" sz="1600" b="1">
                  <a:solidFill>
                    <a:srgbClr val="2D1993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TaxInc</a:t>
              </a:r>
              <a:endParaRPr lang="en-US" altLang="zh-CN" sz="1600">
                <a:solidFill>
                  <a:schemeClr val="bg2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7187" name="AutoShape 13"/>
            <p:cNvSpPr>
              <a:spLocks noChangeArrowheads="1"/>
            </p:cNvSpPr>
            <p:nvPr/>
          </p:nvSpPr>
          <p:spPr bwMode="auto">
            <a:xfrm>
              <a:off x="1680" y="3038"/>
              <a:ext cx="395" cy="231"/>
            </a:xfrm>
            <a:prstGeom prst="roundRect">
              <a:avLst>
                <a:gd name="adj" fmla="val 16769"/>
              </a:avLst>
            </a:prstGeom>
            <a:solidFill>
              <a:srgbClr val="33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7188" name="Text Box 14"/>
            <p:cNvSpPr txBox="1">
              <a:spLocks noChangeArrowheads="1"/>
            </p:cNvSpPr>
            <p:nvPr/>
          </p:nvSpPr>
          <p:spPr bwMode="auto">
            <a:xfrm>
              <a:off x="1632" y="3038"/>
              <a:ext cx="432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342900" indent="-3429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None/>
              </a:pPr>
              <a:r>
                <a:rPr lang="en-US" altLang="zh-CN" sz="1600" b="1">
                  <a:solidFill>
                    <a:srgbClr val="800000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YES</a:t>
              </a:r>
              <a:endParaRPr lang="en-US" altLang="zh-CN" sz="1600">
                <a:solidFill>
                  <a:schemeClr val="bg2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7189" name="AutoShape 15"/>
            <p:cNvSpPr>
              <a:spLocks noChangeArrowheads="1"/>
            </p:cNvSpPr>
            <p:nvPr/>
          </p:nvSpPr>
          <p:spPr bwMode="auto">
            <a:xfrm>
              <a:off x="740" y="3049"/>
              <a:ext cx="412" cy="229"/>
            </a:xfrm>
            <a:prstGeom prst="roundRect">
              <a:avLst>
                <a:gd name="adj" fmla="val 16667"/>
              </a:avLst>
            </a:prstGeom>
            <a:solidFill>
              <a:srgbClr val="33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7190" name="Text Box 16"/>
            <p:cNvSpPr txBox="1">
              <a:spLocks noChangeArrowheads="1"/>
            </p:cNvSpPr>
            <p:nvPr/>
          </p:nvSpPr>
          <p:spPr bwMode="auto">
            <a:xfrm>
              <a:off x="814" y="3040"/>
              <a:ext cx="281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None/>
              </a:pPr>
              <a:r>
                <a:rPr lang="en-US" altLang="zh-CN" sz="1600" b="1">
                  <a:solidFill>
                    <a:srgbClr val="800000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NO</a:t>
              </a:r>
              <a:endParaRPr lang="en-US" altLang="zh-CN" sz="1600">
                <a:solidFill>
                  <a:schemeClr val="bg2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7191" name="AutoShape 17"/>
            <p:cNvSpPr>
              <a:spLocks noChangeArrowheads="1"/>
            </p:cNvSpPr>
            <p:nvPr/>
          </p:nvSpPr>
          <p:spPr bwMode="auto">
            <a:xfrm>
              <a:off x="384" y="2051"/>
              <a:ext cx="432" cy="219"/>
            </a:xfrm>
            <a:prstGeom prst="roundRect">
              <a:avLst>
                <a:gd name="adj" fmla="val 16667"/>
              </a:avLst>
            </a:prstGeom>
            <a:solidFill>
              <a:srgbClr val="33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7192" name="Text Box 18"/>
            <p:cNvSpPr txBox="1">
              <a:spLocks noChangeArrowheads="1"/>
            </p:cNvSpPr>
            <p:nvPr/>
          </p:nvSpPr>
          <p:spPr bwMode="auto">
            <a:xfrm>
              <a:off x="458" y="2042"/>
              <a:ext cx="281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None/>
              </a:pPr>
              <a:r>
                <a:rPr lang="en-US" altLang="zh-CN" sz="1600" b="1">
                  <a:solidFill>
                    <a:srgbClr val="800000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NO</a:t>
              </a:r>
              <a:endParaRPr lang="en-US" altLang="zh-CN" sz="1600">
                <a:solidFill>
                  <a:srgbClr val="00FFFF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7193" name="AutoShape 19"/>
            <p:cNvSpPr>
              <a:spLocks noChangeArrowheads="1"/>
            </p:cNvSpPr>
            <p:nvPr/>
          </p:nvSpPr>
          <p:spPr bwMode="auto">
            <a:xfrm>
              <a:off x="2208" y="2558"/>
              <a:ext cx="432" cy="240"/>
            </a:xfrm>
            <a:prstGeom prst="roundRect">
              <a:avLst>
                <a:gd name="adj" fmla="val 16667"/>
              </a:avLst>
            </a:prstGeom>
            <a:solidFill>
              <a:srgbClr val="33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7194" name="Text Box 20"/>
            <p:cNvSpPr txBox="1">
              <a:spLocks noChangeArrowheads="1"/>
            </p:cNvSpPr>
            <p:nvPr/>
          </p:nvSpPr>
          <p:spPr bwMode="auto">
            <a:xfrm>
              <a:off x="2270" y="2558"/>
              <a:ext cx="281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None/>
              </a:pPr>
              <a:r>
                <a:rPr lang="en-US" altLang="zh-CN" sz="1600" b="1">
                  <a:solidFill>
                    <a:srgbClr val="800000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NO</a:t>
              </a:r>
              <a:endParaRPr lang="en-US" altLang="zh-CN" sz="1600">
                <a:solidFill>
                  <a:schemeClr val="bg2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7195" name="Text Box 21"/>
            <p:cNvSpPr txBox="1">
              <a:spLocks noChangeArrowheads="1"/>
            </p:cNvSpPr>
            <p:nvPr/>
          </p:nvSpPr>
          <p:spPr bwMode="auto">
            <a:xfrm>
              <a:off x="484" y="1750"/>
              <a:ext cx="307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r"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None/>
              </a:pPr>
              <a:r>
                <a:rPr lang="en-US" altLang="zh-CN" sz="1600">
                  <a:latin typeface="Arial" panose="020B0604020202020204" pitchFamily="34" charset="0"/>
                  <a:ea typeface="宋体" panose="02010600030101010101" pitchFamily="2" charset="-122"/>
                </a:rPr>
                <a:t>Yes</a:t>
              </a:r>
              <a:endParaRPr lang="en-US" altLang="zh-CN" sz="1600">
                <a:solidFill>
                  <a:schemeClr val="bg2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7196" name="Text Box 22"/>
            <p:cNvSpPr txBox="1">
              <a:spLocks noChangeArrowheads="1"/>
            </p:cNvSpPr>
            <p:nvPr/>
          </p:nvSpPr>
          <p:spPr bwMode="auto">
            <a:xfrm>
              <a:off x="1654" y="1750"/>
              <a:ext cx="255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r"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None/>
              </a:pPr>
              <a:r>
                <a:rPr lang="en-US" altLang="zh-CN" sz="1600">
                  <a:latin typeface="Arial" panose="020B0604020202020204" pitchFamily="34" charset="0"/>
                  <a:ea typeface="宋体" panose="02010600030101010101" pitchFamily="2" charset="-122"/>
                </a:rPr>
                <a:t>No</a:t>
              </a:r>
              <a:endParaRPr lang="en-US" altLang="zh-CN" sz="1600">
                <a:solidFill>
                  <a:schemeClr val="bg2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7197" name="Text Box 23"/>
            <p:cNvSpPr txBox="1">
              <a:spLocks noChangeArrowheads="1"/>
            </p:cNvSpPr>
            <p:nvPr/>
          </p:nvSpPr>
          <p:spPr bwMode="auto">
            <a:xfrm>
              <a:off x="2301" y="2232"/>
              <a:ext cx="534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r"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None/>
              </a:pPr>
              <a:r>
                <a:rPr lang="en-US" altLang="zh-CN" sz="1600">
                  <a:latin typeface="Arial" panose="020B0604020202020204" pitchFamily="34" charset="0"/>
                  <a:ea typeface="宋体" panose="02010600030101010101" pitchFamily="2" charset="-122"/>
                </a:rPr>
                <a:t>Married</a:t>
              </a:r>
              <a:r>
                <a:rPr lang="en-US" altLang="zh-CN" sz="1600">
                  <a:solidFill>
                    <a:schemeClr val="bg2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 </a:t>
              </a:r>
            </a:p>
          </p:txBody>
        </p:sp>
        <p:sp>
          <p:nvSpPr>
            <p:cNvPr id="7198" name="Text Box 24"/>
            <p:cNvSpPr txBox="1">
              <a:spLocks noChangeArrowheads="1"/>
            </p:cNvSpPr>
            <p:nvPr/>
          </p:nvSpPr>
          <p:spPr bwMode="auto">
            <a:xfrm>
              <a:off x="945" y="2250"/>
              <a:ext cx="954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r"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None/>
              </a:pPr>
              <a:r>
                <a:rPr lang="en-US" altLang="zh-CN" sz="1600">
                  <a:latin typeface="Arial" panose="020B0604020202020204" pitchFamily="34" charset="0"/>
                  <a:ea typeface="宋体" panose="02010600030101010101" pitchFamily="2" charset="-122"/>
                </a:rPr>
                <a:t>Single, Divorced</a:t>
              </a:r>
              <a:endParaRPr lang="en-US" altLang="zh-CN" sz="1600">
                <a:solidFill>
                  <a:schemeClr val="bg2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7199" name="Text Box 25"/>
            <p:cNvSpPr txBox="1">
              <a:spLocks noChangeArrowheads="1"/>
            </p:cNvSpPr>
            <p:nvPr/>
          </p:nvSpPr>
          <p:spPr bwMode="auto">
            <a:xfrm>
              <a:off x="654" y="2749"/>
              <a:ext cx="414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r"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None/>
              </a:pPr>
              <a:r>
                <a:rPr lang="en-US" altLang="zh-CN" sz="1600">
                  <a:latin typeface="Arial" panose="020B0604020202020204" pitchFamily="34" charset="0"/>
                  <a:ea typeface="宋体" panose="02010600030101010101" pitchFamily="2" charset="-122"/>
                </a:rPr>
                <a:t>&lt; 80K</a:t>
              </a:r>
              <a:endParaRPr lang="en-US" altLang="zh-CN" sz="1600">
                <a:solidFill>
                  <a:schemeClr val="bg2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7200" name="Text Box 26"/>
            <p:cNvSpPr txBox="1">
              <a:spLocks noChangeArrowheads="1"/>
            </p:cNvSpPr>
            <p:nvPr/>
          </p:nvSpPr>
          <p:spPr bwMode="auto">
            <a:xfrm>
              <a:off x="1772" y="2749"/>
              <a:ext cx="414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r"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None/>
              </a:pPr>
              <a:r>
                <a:rPr lang="en-US" altLang="zh-CN" sz="1600">
                  <a:latin typeface="Arial" panose="020B0604020202020204" pitchFamily="34" charset="0"/>
                  <a:ea typeface="宋体" panose="02010600030101010101" pitchFamily="2" charset="-122"/>
                </a:rPr>
                <a:t>&gt; 80K</a:t>
              </a:r>
              <a:endParaRPr lang="en-US" altLang="zh-CN" sz="1600">
                <a:solidFill>
                  <a:schemeClr val="bg2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aphicFrame>
        <p:nvGraphicFramePr>
          <p:cNvPr id="7170" name="Object 27"/>
          <p:cNvGraphicFramePr>
            <a:graphicFrameLocks noChangeAspect="1"/>
          </p:cNvGraphicFramePr>
          <p:nvPr/>
        </p:nvGraphicFramePr>
        <p:xfrm>
          <a:off x="4953000" y="1600200"/>
          <a:ext cx="3343275" cy="1133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13" name="Document" r:id="rId3" imgW="4651200" imgH="1576440" progId="Word.Document.8">
                  <p:embed/>
                </p:oleObj>
              </mc:Choice>
              <mc:Fallback>
                <p:oleObj name="Document" r:id="rId3" imgW="4651200" imgH="1576440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53000" y="1600200"/>
                        <a:ext cx="3343275" cy="1133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76" name="Text Box 28"/>
          <p:cNvSpPr txBox="1">
            <a:spLocks noChangeArrowheads="1"/>
          </p:cNvSpPr>
          <p:nvPr/>
        </p:nvSpPr>
        <p:spPr bwMode="auto">
          <a:xfrm>
            <a:off x="4800600" y="1143000"/>
            <a:ext cx="16002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altLang="zh-CN"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Test Data</a:t>
            </a:r>
            <a:endParaRPr lang="en-US" altLang="zh-CN" sz="2000">
              <a:solidFill>
                <a:schemeClr val="bg2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177" name="Line 29"/>
          <p:cNvSpPr>
            <a:spLocks noChangeShapeType="1"/>
          </p:cNvSpPr>
          <p:nvPr/>
        </p:nvSpPr>
        <p:spPr bwMode="auto">
          <a:xfrm flipH="1">
            <a:off x="2667000" y="1828800"/>
            <a:ext cx="2362200" cy="685800"/>
          </a:xfrm>
          <a:prstGeom prst="line">
            <a:avLst/>
          </a:prstGeom>
          <a:noFill/>
          <a:ln w="15875">
            <a:solidFill>
              <a:srgbClr val="FF0000"/>
            </a:solidFill>
            <a:prstDash val="dash"/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43289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Date Placeholder 2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0D2F3EB9-4B9C-42D6-BD93-03414E791715}" type="datetime1">
              <a:rPr lang="en-US" altLang="zh-CN" smtClean="0">
                <a:ea typeface="宋体" panose="02010600030101010101" pitchFamily="2" charset="-122"/>
              </a:rPr>
              <a:pPr eaLnBrk="1" hangingPunct="1"/>
              <a:t>8/21/2022</a:t>
            </a:fld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8196" name="Footer Placeholder 3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zh-CN" altLang="en-US">
                <a:ea typeface="宋体" panose="02010600030101010101" pitchFamily="2" charset="-122"/>
              </a:rPr>
              <a:t>Data Mining: Concepts and Techniques</a:t>
            </a:r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8197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28ACB1A0-A442-493D-AF56-4F864A980939}" type="slidenum">
              <a:rPr lang="zh-CN" altLang="en-US"/>
              <a:pPr eaLnBrk="1" hangingPunct="1"/>
              <a:t>29</a:t>
            </a:fld>
            <a:endParaRPr lang="en-US" altLang="zh-CN"/>
          </a:p>
        </p:txBody>
      </p:sp>
      <p:sp>
        <p:nvSpPr>
          <p:cNvPr id="81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宋体" panose="02010600030101010101" pitchFamily="2" charset="-122"/>
              </a:rPr>
              <a:t>Apply Model to Test Data</a:t>
            </a:r>
          </a:p>
        </p:txBody>
      </p:sp>
      <p:sp>
        <p:nvSpPr>
          <p:cNvPr id="8199" name="Line 3"/>
          <p:cNvSpPr>
            <a:spLocks noChangeShapeType="1"/>
          </p:cNvSpPr>
          <p:nvPr/>
        </p:nvSpPr>
        <p:spPr bwMode="auto">
          <a:xfrm>
            <a:off x="2898775" y="4551363"/>
            <a:ext cx="266700" cy="646112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200" name="Line 4"/>
          <p:cNvSpPr>
            <a:spLocks noChangeShapeType="1"/>
          </p:cNvSpPr>
          <p:nvPr/>
        </p:nvSpPr>
        <p:spPr bwMode="auto">
          <a:xfrm flipH="1">
            <a:off x="1658938" y="4551363"/>
            <a:ext cx="355600" cy="646112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201" name="Line 5"/>
          <p:cNvSpPr>
            <a:spLocks noChangeShapeType="1"/>
          </p:cNvSpPr>
          <p:nvPr/>
        </p:nvSpPr>
        <p:spPr bwMode="auto">
          <a:xfrm flipH="1">
            <a:off x="2366963" y="3576638"/>
            <a:ext cx="442912" cy="649287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202" name="Line 6"/>
          <p:cNvSpPr>
            <a:spLocks noChangeShapeType="1"/>
          </p:cNvSpPr>
          <p:nvPr/>
        </p:nvSpPr>
        <p:spPr bwMode="auto">
          <a:xfrm>
            <a:off x="3695700" y="3576638"/>
            <a:ext cx="531813" cy="649287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203" name="Line 7"/>
          <p:cNvSpPr>
            <a:spLocks noChangeShapeType="1"/>
          </p:cNvSpPr>
          <p:nvPr/>
        </p:nvSpPr>
        <p:spPr bwMode="auto">
          <a:xfrm>
            <a:off x="2544763" y="2686050"/>
            <a:ext cx="620712" cy="568325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204" name="Line 8"/>
          <p:cNvSpPr>
            <a:spLocks noChangeShapeType="1"/>
          </p:cNvSpPr>
          <p:nvPr/>
        </p:nvSpPr>
        <p:spPr bwMode="auto">
          <a:xfrm flipH="1">
            <a:off x="1039813" y="2686050"/>
            <a:ext cx="619125" cy="568325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205" name="Text Box 9"/>
          <p:cNvSpPr txBox="1">
            <a:spLocks noChangeArrowheads="1"/>
          </p:cNvSpPr>
          <p:nvPr/>
        </p:nvSpPr>
        <p:spPr bwMode="auto">
          <a:xfrm>
            <a:off x="1606550" y="2362200"/>
            <a:ext cx="1027113" cy="349250"/>
          </a:xfrm>
          <a:prstGeom prst="rect">
            <a:avLst/>
          </a:prstGeom>
          <a:solidFill>
            <a:srgbClr val="FFFF00"/>
          </a:solidFill>
          <a:ln w="12700">
            <a:solidFill>
              <a:srgbClr val="0000FF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altLang="zh-CN" sz="1600" b="1">
                <a:solidFill>
                  <a:srgbClr val="2D1993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Refund</a:t>
            </a:r>
            <a:endParaRPr lang="en-US" altLang="zh-CN" sz="1600">
              <a:solidFill>
                <a:schemeClr val="bg2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206" name="Text Box 10"/>
          <p:cNvSpPr txBox="1">
            <a:spLocks noChangeArrowheads="1"/>
          </p:cNvSpPr>
          <p:nvPr/>
        </p:nvSpPr>
        <p:spPr bwMode="auto">
          <a:xfrm>
            <a:off x="2720975" y="3254375"/>
            <a:ext cx="1025525" cy="347663"/>
          </a:xfrm>
          <a:prstGeom prst="rect">
            <a:avLst/>
          </a:prstGeom>
          <a:solidFill>
            <a:srgbClr val="FFFF00"/>
          </a:solidFill>
          <a:ln w="12700">
            <a:solidFill>
              <a:srgbClr val="0000FF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altLang="zh-CN" sz="1600" b="1">
                <a:solidFill>
                  <a:srgbClr val="2D1993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MarSt</a:t>
            </a:r>
            <a:endParaRPr lang="en-US" altLang="zh-CN" sz="1600">
              <a:solidFill>
                <a:schemeClr val="bg2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207" name="Text Box 11"/>
          <p:cNvSpPr txBox="1">
            <a:spLocks noChangeArrowheads="1"/>
          </p:cNvSpPr>
          <p:nvPr/>
        </p:nvSpPr>
        <p:spPr bwMode="auto">
          <a:xfrm>
            <a:off x="1925638" y="4225925"/>
            <a:ext cx="1062037" cy="349250"/>
          </a:xfrm>
          <a:prstGeom prst="rect">
            <a:avLst/>
          </a:prstGeom>
          <a:solidFill>
            <a:srgbClr val="FFFF00"/>
          </a:solidFill>
          <a:ln w="12700">
            <a:solidFill>
              <a:srgbClr val="0000FF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altLang="zh-CN" sz="1600" b="1">
                <a:solidFill>
                  <a:srgbClr val="2D1993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TaxInc</a:t>
            </a:r>
            <a:endParaRPr lang="en-US" altLang="zh-CN" sz="1600">
              <a:solidFill>
                <a:schemeClr val="bg2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208" name="AutoShape 12"/>
          <p:cNvSpPr>
            <a:spLocks noChangeArrowheads="1"/>
          </p:cNvSpPr>
          <p:nvPr/>
        </p:nvSpPr>
        <p:spPr bwMode="auto">
          <a:xfrm>
            <a:off x="2941638" y="5194300"/>
            <a:ext cx="688975" cy="449263"/>
          </a:xfrm>
          <a:prstGeom prst="roundRect">
            <a:avLst>
              <a:gd name="adj" fmla="val 16769"/>
            </a:avLst>
          </a:prstGeom>
          <a:solidFill>
            <a:srgbClr val="33CC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8209" name="Text Box 13"/>
          <p:cNvSpPr txBox="1">
            <a:spLocks noChangeArrowheads="1"/>
          </p:cNvSpPr>
          <p:nvPr/>
        </p:nvSpPr>
        <p:spPr bwMode="auto">
          <a:xfrm>
            <a:off x="2859088" y="5194300"/>
            <a:ext cx="750887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altLang="zh-CN" sz="1600" b="1">
                <a:solidFill>
                  <a:srgbClr val="8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YES</a:t>
            </a:r>
            <a:endParaRPr lang="en-US" altLang="zh-CN" sz="1600">
              <a:solidFill>
                <a:schemeClr val="bg2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210" name="AutoShape 14"/>
          <p:cNvSpPr>
            <a:spLocks noChangeArrowheads="1"/>
          </p:cNvSpPr>
          <p:nvPr/>
        </p:nvSpPr>
        <p:spPr bwMode="auto">
          <a:xfrm>
            <a:off x="1304925" y="5214938"/>
            <a:ext cx="717550" cy="446087"/>
          </a:xfrm>
          <a:prstGeom prst="roundRect">
            <a:avLst>
              <a:gd name="adj" fmla="val 16667"/>
            </a:avLst>
          </a:prstGeom>
          <a:solidFill>
            <a:srgbClr val="33CC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8211" name="Text Box 15"/>
          <p:cNvSpPr txBox="1">
            <a:spLocks noChangeArrowheads="1"/>
          </p:cNvSpPr>
          <p:nvPr/>
        </p:nvSpPr>
        <p:spPr bwMode="auto">
          <a:xfrm>
            <a:off x="1435100" y="5197475"/>
            <a:ext cx="4889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altLang="zh-CN" sz="1600" b="1">
                <a:solidFill>
                  <a:srgbClr val="8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NO</a:t>
            </a:r>
            <a:endParaRPr lang="en-US" altLang="zh-CN" sz="1600">
              <a:solidFill>
                <a:schemeClr val="bg2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212" name="AutoShape 16"/>
          <p:cNvSpPr>
            <a:spLocks noChangeArrowheads="1"/>
          </p:cNvSpPr>
          <p:nvPr/>
        </p:nvSpPr>
        <p:spPr bwMode="auto">
          <a:xfrm>
            <a:off x="685800" y="3271838"/>
            <a:ext cx="752475" cy="427037"/>
          </a:xfrm>
          <a:prstGeom prst="roundRect">
            <a:avLst>
              <a:gd name="adj" fmla="val 16667"/>
            </a:avLst>
          </a:prstGeom>
          <a:solidFill>
            <a:srgbClr val="33CC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8213" name="Text Box 17"/>
          <p:cNvSpPr txBox="1">
            <a:spLocks noChangeArrowheads="1"/>
          </p:cNvSpPr>
          <p:nvPr/>
        </p:nvSpPr>
        <p:spPr bwMode="auto">
          <a:xfrm>
            <a:off x="814388" y="3254375"/>
            <a:ext cx="4889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altLang="zh-CN" sz="1600" b="1">
                <a:solidFill>
                  <a:srgbClr val="8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NO</a:t>
            </a:r>
            <a:endParaRPr lang="en-US" altLang="zh-CN" sz="1600">
              <a:solidFill>
                <a:srgbClr val="00FF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214" name="AutoShape 18"/>
          <p:cNvSpPr>
            <a:spLocks noChangeArrowheads="1"/>
          </p:cNvSpPr>
          <p:nvPr/>
        </p:nvSpPr>
        <p:spPr bwMode="auto">
          <a:xfrm>
            <a:off x="3860800" y="4259263"/>
            <a:ext cx="752475" cy="466725"/>
          </a:xfrm>
          <a:prstGeom prst="roundRect">
            <a:avLst>
              <a:gd name="adj" fmla="val 16667"/>
            </a:avLst>
          </a:prstGeom>
          <a:solidFill>
            <a:srgbClr val="33CC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8215" name="Text Box 19"/>
          <p:cNvSpPr txBox="1">
            <a:spLocks noChangeArrowheads="1"/>
          </p:cNvSpPr>
          <p:nvPr/>
        </p:nvSpPr>
        <p:spPr bwMode="auto">
          <a:xfrm>
            <a:off x="3968750" y="4259263"/>
            <a:ext cx="490538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altLang="zh-CN" sz="1600" b="1">
                <a:solidFill>
                  <a:srgbClr val="8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NO</a:t>
            </a:r>
            <a:endParaRPr lang="en-US" altLang="zh-CN" sz="1600">
              <a:solidFill>
                <a:schemeClr val="bg2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216" name="Text Box 20"/>
          <p:cNvSpPr txBox="1">
            <a:spLocks noChangeArrowheads="1"/>
          </p:cNvSpPr>
          <p:nvPr/>
        </p:nvSpPr>
        <p:spPr bwMode="auto">
          <a:xfrm>
            <a:off x="860425" y="2686050"/>
            <a:ext cx="5334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altLang="zh-CN" sz="1600">
                <a:latin typeface="Arial" panose="020B0604020202020204" pitchFamily="34" charset="0"/>
                <a:ea typeface="宋体" panose="02010600030101010101" pitchFamily="2" charset="-122"/>
              </a:rPr>
              <a:t>Yes</a:t>
            </a:r>
            <a:endParaRPr lang="en-US" altLang="zh-CN" sz="1600">
              <a:solidFill>
                <a:schemeClr val="bg2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217" name="Text Box 21"/>
          <p:cNvSpPr txBox="1">
            <a:spLocks noChangeArrowheads="1"/>
          </p:cNvSpPr>
          <p:nvPr/>
        </p:nvSpPr>
        <p:spPr bwMode="auto">
          <a:xfrm>
            <a:off x="2897188" y="2686050"/>
            <a:ext cx="442912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altLang="zh-CN" sz="160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No</a:t>
            </a:r>
          </a:p>
        </p:txBody>
      </p:sp>
      <p:sp>
        <p:nvSpPr>
          <p:cNvPr id="8218" name="Text Box 22"/>
          <p:cNvSpPr txBox="1">
            <a:spLocks noChangeArrowheads="1"/>
          </p:cNvSpPr>
          <p:nvPr/>
        </p:nvSpPr>
        <p:spPr bwMode="auto">
          <a:xfrm>
            <a:off x="4022725" y="3624263"/>
            <a:ext cx="93027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altLang="zh-CN" sz="1600">
                <a:latin typeface="Arial" panose="020B0604020202020204" pitchFamily="34" charset="0"/>
                <a:ea typeface="宋体" panose="02010600030101010101" pitchFamily="2" charset="-122"/>
              </a:rPr>
              <a:t>Married</a:t>
            </a:r>
            <a:r>
              <a:rPr lang="en-US" altLang="zh-CN" sz="1600">
                <a:solidFill>
                  <a:schemeClr val="bg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</a:t>
            </a:r>
          </a:p>
        </p:txBody>
      </p:sp>
      <p:sp>
        <p:nvSpPr>
          <p:cNvPr id="8219" name="Text Box 23"/>
          <p:cNvSpPr txBox="1">
            <a:spLocks noChangeArrowheads="1"/>
          </p:cNvSpPr>
          <p:nvPr/>
        </p:nvSpPr>
        <p:spPr bwMode="auto">
          <a:xfrm>
            <a:off x="1662113" y="3659188"/>
            <a:ext cx="16605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altLang="zh-CN" sz="1600">
                <a:latin typeface="Arial" panose="020B0604020202020204" pitchFamily="34" charset="0"/>
                <a:ea typeface="宋体" panose="02010600030101010101" pitchFamily="2" charset="-122"/>
              </a:rPr>
              <a:t>Single, Divorced</a:t>
            </a:r>
            <a:endParaRPr lang="en-US" altLang="zh-CN" sz="1600">
              <a:solidFill>
                <a:schemeClr val="bg2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220" name="Text Box 24"/>
          <p:cNvSpPr txBox="1">
            <a:spLocks noChangeArrowheads="1"/>
          </p:cNvSpPr>
          <p:nvPr/>
        </p:nvSpPr>
        <p:spPr bwMode="auto">
          <a:xfrm>
            <a:off x="1155700" y="4630738"/>
            <a:ext cx="7207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altLang="zh-CN" sz="1600">
                <a:latin typeface="Arial" panose="020B0604020202020204" pitchFamily="34" charset="0"/>
                <a:ea typeface="宋体" panose="02010600030101010101" pitchFamily="2" charset="-122"/>
              </a:rPr>
              <a:t>&lt; 80K</a:t>
            </a:r>
            <a:endParaRPr lang="en-US" altLang="zh-CN" sz="1600">
              <a:solidFill>
                <a:schemeClr val="bg2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221" name="Text Box 25"/>
          <p:cNvSpPr txBox="1">
            <a:spLocks noChangeArrowheads="1"/>
          </p:cNvSpPr>
          <p:nvPr/>
        </p:nvSpPr>
        <p:spPr bwMode="auto">
          <a:xfrm>
            <a:off x="3101975" y="4630738"/>
            <a:ext cx="7207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altLang="zh-CN" sz="1600">
                <a:latin typeface="Arial" panose="020B0604020202020204" pitchFamily="34" charset="0"/>
                <a:ea typeface="宋体" panose="02010600030101010101" pitchFamily="2" charset="-122"/>
              </a:rPr>
              <a:t>&gt; 80K</a:t>
            </a:r>
            <a:endParaRPr lang="en-US" altLang="zh-CN" sz="1600">
              <a:solidFill>
                <a:schemeClr val="bg2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8194" name="Object 26"/>
          <p:cNvGraphicFramePr>
            <a:graphicFrameLocks noChangeAspect="1"/>
          </p:cNvGraphicFramePr>
          <p:nvPr/>
        </p:nvGraphicFramePr>
        <p:xfrm>
          <a:off x="4953000" y="1600200"/>
          <a:ext cx="3343275" cy="1133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36" name="Document" r:id="rId3" imgW="4651200" imgH="1576440" progId="Word.Document.8">
                  <p:embed/>
                </p:oleObj>
              </mc:Choice>
              <mc:Fallback>
                <p:oleObj name="Document" r:id="rId3" imgW="4651200" imgH="1576440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53000" y="1600200"/>
                        <a:ext cx="3343275" cy="1133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222" name="Text Box 27"/>
          <p:cNvSpPr txBox="1">
            <a:spLocks noChangeArrowheads="1"/>
          </p:cNvSpPr>
          <p:nvPr/>
        </p:nvSpPr>
        <p:spPr bwMode="auto">
          <a:xfrm>
            <a:off x="4800600" y="1143000"/>
            <a:ext cx="16002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altLang="zh-CN"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Test Data</a:t>
            </a:r>
            <a:endParaRPr lang="en-US" altLang="zh-CN" sz="2000">
              <a:solidFill>
                <a:schemeClr val="bg2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223" name="Line 28"/>
          <p:cNvSpPr>
            <a:spLocks noChangeShapeType="1"/>
          </p:cNvSpPr>
          <p:nvPr/>
        </p:nvSpPr>
        <p:spPr bwMode="auto">
          <a:xfrm flipH="1">
            <a:off x="3352800" y="2362200"/>
            <a:ext cx="1600200" cy="457200"/>
          </a:xfrm>
          <a:prstGeom prst="line">
            <a:avLst/>
          </a:prstGeom>
          <a:noFill/>
          <a:ln w="15875">
            <a:solidFill>
              <a:srgbClr val="FF0000"/>
            </a:solidFill>
            <a:prstDash val="dash"/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64804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/>
              <p:cNvSpPr>
                <a:spLocks noGrp="1"/>
              </p:cNvSpPr>
              <p:nvPr>
                <p:ph idx="4294967295"/>
              </p:nvPr>
            </p:nvSpPr>
            <p:spPr>
              <a:xfrm>
                <a:off x="395536" y="978615"/>
                <a:ext cx="8640960" cy="5710753"/>
              </a:xfrm>
              <a:prstGeom prst="rect">
                <a:avLst/>
              </a:prstGeo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Given </a:t>
                </a:r>
                <a:r>
                  <a:rPr lang="en-US" altLang="zh-CN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training data </a:t>
                </a:r>
                <a14:m>
                  <m:oMath xmlns:m="http://schemas.openxmlformats.org/officeDocument/2006/math">
                    <m:r>
                      <a:rPr lang="en-US" altLang="zh-CN" sz="2000" b="0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sz="2000" dirty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zh-CN" altLang="zh-CN" sz="20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zh-CN" altLang="zh-CN" sz="20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zh-CN" altLang="zh-CN" sz="2000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2000" dirty="0"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  <m:sub>
                                <m:r>
                                  <a:rPr lang="en-US" altLang="zh-CN" sz="2000" dirty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CN" sz="2000" dirty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zh-CN" altLang="zh-CN" sz="2000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2000" dirty="0">
                                    <a:latin typeface="Cambria Math" panose="02040503050406030204" pitchFamily="18" charset="0"/>
                                  </a:rPr>
                                  <m:t>y</m:t>
                                </m:r>
                              </m:e>
                              <m:sub>
                                <m:r>
                                  <a:rPr lang="en-US" altLang="zh-CN" sz="2000" dirty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altLang="zh-CN" sz="2000" dirty="0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ctrlPr>
                              <a:rPr lang="zh-CN" altLang="zh-CN" sz="20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zh-CN" altLang="zh-CN" sz="2000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2000" dirty="0"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  <m:sub>
                                <m:r>
                                  <a:rPr lang="en-US" altLang="zh-CN" sz="2000" dirty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zh-CN" sz="2000" dirty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zh-CN" altLang="zh-CN" sz="2000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2000" dirty="0">
                                    <a:latin typeface="Cambria Math" panose="02040503050406030204" pitchFamily="18" charset="0"/>
                                  </a:rPr>
                                  <m:t>y</m:t>
                                </m:r>
                              </m:e>
                              <m:sub>
                                <m:r>
                                  <a:rPr lang="en-US" altLang="zh-CN" sz="2000" dirty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altLang="zh-CN" sz="2000" dirty="0">
                            <a:latin typeface="Cambria Math" panose="02040503050406030204" pitchFamily="18" charset="0"/>
                          </a:rPr>
                          <m:t>,…,</m:t>
                        </m:r>
                        <m:d>
                          <m:dPr>
                            <m:ctrlPr>
                              <a:rPr lang="zh-CN" altLang="zh-CN" sz="20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zh-CN" altLang="zh-CN" sz="2000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2000" dirty="0"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altLang="zh-CN" sz="2000" dirty="0">
                                    <a:latin typeface="Cambria Math" panose="02040503050406030204" pitchFamily="18" charset="0"/>
                                  </a:rPr>
                                  <m:t>N</m:t>
                                </m:r>
                              </m:sub>
                            </m:sSub>
                            <m:r>
                              <a:rPr lang="en-US" altLang="zh-CN" sz="2000" dirty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zh-CN" altLang="zh-CN" sz="2000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2000" dirty="0">
                                    <a:latin typeface="Cambria Math" panose="02040503050406030204" pitchFamily="18" charset="0"/>
                                  </a:rPr>
                                  <m:t>y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altLang="zh-CN" sz="2000" dirty="0">
                                    <a:latin typeface="Cambria Math" panose="02040503050406030204" pitchFamily="18" charset="0"/>
                                  </a:rPr>
                                  <m:t>N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240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the corresponding label of data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supervised learning learns the mapping function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zh-CN" altLang="en-US" sz="2000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or the posterior distribution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en-US" altLang="zh-CN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endPara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Supervised problems</a:t>
                </a:r>
              </a:p>
              <a:p>
                <a:pPr lvl="1"/>
                <a:r>
                  <a:rPr lang="en-US" altLang="zh-CN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Classification</a:t>
                </a:r>
              </a:p>
              <a:p>
                <a:pPr lvl="1"/>
                <a:r>
                  <a:rPr lang="en-US" altLang="zh-CN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Regression </a:t>
                </a:r>
              </a:p>
              <a:p>
                <a:pPr lvl="1"/>
                <a:r>
                  <a:rPr lang="en-US" altLang="zh-CN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Learn to Rank</a:t>
                </a:r>
              </a:p>
              <a:p>
                <a:pPr lvl="1"/>
                <a:r>
                  <a:rPr lang="en-US" altLang="zh-CN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Tagging</a:t>
                </a:r>
              </a:p>
              <a:p>
                <a:pPr lvl="1"/>
                <a:r>
                  <a:rPr lang="en-US" altLang="zh-CN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…… </a:t>
                </a:r>
              </a:p>
              <a:p>
                <a:pPr lvl="1"/>
                <a:endParaRPr lang="zh-CN" alt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4294967295"/>
              </p:nvPr>
            </p:nvSpPr>
            <p:spPr>
              <a:xfrm>
                <a:off x="395536" y="978615"/>
                <a:ext cx="8640960" cy="5710753"/>
              </a:xfrm>
              <a:prstGeom prst="rect">
                <a:avLst/>
              </a:prstGeom>
              <a:blipFill rotWithShape="0">
                <a:blip r:embed="rId2"/>
                <a:stretch>
                  <a:fillRect l="-1129" t="-8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23316" y="188641"/>
            <a:ext cx="8286808" cy="576064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altLang="zh-CN" b="1" dirty="0">
                <a:solidFill>
                  <a:srgbClr val="0101F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Supervised Learning</a:t>
            </a:r>
            <a:endParaRPr lang="zh-CN" altLang="en-US" b="1" dirty="0">
              <a:solidFill>
                <a:srgbClr val="0101F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图片 3" descr="Decision_tree_mode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896" y="2564904"/>
            <a:ext cx="4896544" cy="3452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016423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宋体" panose="02010600030101010101" pitchFamily="2" charset="-122"/>
              </a:rPr>
              <a:t>Apply Model to Test Data</a:t>
            </a:r>
          </a:p>
        </p:txBody>
      </p:sp>
      <p:sp>
        <p:nvSpPr>
          <p:cNvPr id="9223" name="Line 3"/>
          <p:cNvSpPr>
            <a:spLocks noChangeShapeType="1"/>
          </p:cNvSpPr>
          <p:nvPr/>
        </p:nvSpPr>
        <p:spPr bwMode="auto">
          <a:xfrm>
            <a:off x="2898775" y="4551363"/>
            <a:ext cx="266700" cy="646112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224" name="Line 4"/>
          <p:cNvSpPr>
            <a:spLocks noChangeShapeType="1"/>
          </p:cNvSpPr>
          <p:nvPr/>
        </p:nvSpPr>
        <p:spPr bwMode="auto">
          <a:xfrm flipH="1">
            <a:off x="1658938" y="4551363"/>
            <a:ext cx="355600" cy="646112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225" name="Line 5"/>
          <p:cNvSpPr>
            <a:spLocks noChangeShapeType="1"/>
          </p:cNvSpPr>
          <p:nvPr/>
        </p:nvSpPr>
        <p:spPr bwMode="auto">
          <a:xfrm flipH="1">
            <a:off x="2366963" y="3576638"/>
            <a:ext cx="442912" cy="649287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226" name="Line 6"/>
          <p:cNvSpPr>
            <a:spLocks noChangeShapeType="1"/>
          </p:cNvSpPr>
          <p:nvPr/>
        </p:nvSpPr>
        <p:spPr bwMode="auto">
          <a:xfrm>
            <a:off x="3695700" y="3576638"/>
            <a:ext cx="531813" cy="649287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227" name="Line 7"/>
          <p:cNvSpPr>
            <a:spLocks noChangeShapeType="1"/>
          </p:cNvSpPr>
          <p:nvPr/>
        </p:nvSpPr>
        <p:spPr bwMode="auto">
          <a:xfrm>
            <a:off x="2544763" y="2686050"/>
            <a:ext cx="620712" cy="568325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228" name="Line 8"/>
          <p:cNvSpPr>
            <a:spLocks noChangeShapeType="1"/>
          </p:cNvSpPr>
          <p:nvPr/>
        </p:nvSpPr>
        <p:spPr bwMode="auto">
          <a:xfrm flipH="1">
            <a:off x="1039813" y="2686050"/>
            <a:ext cx="619125" cy="568325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229" name="Text Box 9"/>
          <p:cNvSpPr txBox="1">
            <a:spLocks noChangeArrowheads="1"/>
          </p:cNvSpPr>
          <p:nvPr/>
        </p:nvSpPr>
        <p:spPr bwMode="auto">
          <a:xfrm>
            <a:off x="1606550" y="2362200"/>
            <a:ext cx="1027113" cy="349250"/>
          </a:xfrm>
          <a:prstGeom prst="rect">
            <a:avLst/>
          </a:prstGeom>
          <a:solidFill>
            <a:srgbClr val="FFFF00"/>
          </a:solidFill>
          <a:ln w="12700">
            <a:solidFill>
              <a:srgbClr val="0000FF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altLang="zh-CN" sz="1600" b="1">
                <a:solidFill>
                  <a:srgbClr val="2D1993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Refund</a:t>
            </a:r>
            <a:endParaRPr lang="en-US" altLang="zh-CN" sz="1600">
              <a:solidFill>
                <a:schemeClr val="bg2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230" name="Text Box 10"/>
          <p:cNvSpPr txBox="1">
            <a:spLocks noChangeArrowheads="1"/>
          </p:cNvSpPr>
          <p:nvPr/>
        </p:nvSpPr>
        <p:spPr bwMode="auto">
          <a:xfrm>
            <a:off x="2720975" y="3254375"/>
            <a:ext cx="1025525" cy="347663"/>
          </a:xfrm>
          <a:prstGeom prst="rect">
            <a:avLst/>
          </a:prstGeom>
          <a:solidFill>
            <a:srgbClr val="FFFF00"/>
          </a:solidFill>
          <a:ln w="12700">
            <a:solidFill>
              <a:srgbClr val="0000FF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altLang="zh-CN" sz="1600" b="1">
                <a:solidFill>
                  <a:srgbClr val="2D1993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MarSt</a:t>
            </a:r>
            <a:endParaRPr lang="en-US" altLang="zh-CN" sz="1600">
              <a:solidFill>
                <a:schemeClr val="bg2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231" name="Text Box 11"/>
          <p:cNvSpPr txBox="1">
            <a:spLocks noChangeArrowheads="1"/>
          </p:cNvSpPr>
          <p:nvPr/>
        </p:nvSpPr>
        <p:spPr bwMode="auto">
          <a:xfrm>
            <a:off x="1925638" y="4225925"/>
            <a:ext cx="1062037" cy="349250"/>
          </a:xfrm>
          <a:prstGeom prst="rect">
            <a:avLst/>
          </a:prstGeom>
          <a:solidFill>
            <a:srgbClr val="FFFF00"/>
          </a:solidFill>
          <a:ln w="12700">
            <a:solidFill>
              <a:srgbClr val="0000FF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altLang="zh-CN" sz="1600" b="1">
                <a:solidFill>
                  <a:srgbClr val="2D1993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TaxInc</a:t>
            </a:r>
            <a:endParaRPr lang="en-US" altLang="zh-CN" sz="1600">
              <a:solidFill>
                <a:schemeClr val="bg2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232" name="AutoShape 12"/>
          <p:cNvSpPr>
            <a:spLocks noChangeArrowheads="1"/>
          </p:cNvSpPr>
          <p:nvPr/>
        </p:nvSpPr>
        <p:spPr bwMode="auto">
          <a:xfrm>
            <a:off x="2941638" y="5194300"/>
            <a:ext cx="688975" cy="449263"/>
          </a:xfrm>
          <a:prstGeom prst="roundRect">
            <a:avLst>
              <a:gd name="adj" fmla="val 16769"/>
            </a:avLst>
          </a:prstGeom>
          <a:solidFill>
            <a:srgbClr val="33CC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9233" name="Text Box 13"/>
          <p:cNvSpPr txBox="1">
            <a:spLocks noChangeArrowheads="1"/>
          </p:cNvSpPr>
          <p:nvPr/>
        </p:nvSpPr>
        <p:spPr bwMode="auto">
          <a:xfrm>
            <a:off x="2859088" y="5194300"/>
            <a:ext cx="750887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altLang="zh-CN" sz="1600" b="1">
                <a:solidFill>
                  <a:srgbClr val="8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YES</a:t>
            </a:r>
            <a:endParaRPr lang="en-US" altLang="zh-CN" sz="1600">
              <a:solidFill>
                <a:schemeClr val="bg2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234" name="AutoShape 14"/>
          <p:cNvSpPr>
            <a:spLocks noChangeArrowheads="1"/>
          </p:cNvSpPr>
          <p:nvPr/>
        </p:nvSpPr>
        <p:spPr bwMode="auto">
          <a:xfrm>
            <a:off x="1304925" y="5214938"/>
            <a:ext cx="717550" cy="446087"/>
          </a:xfrm>
          <a:prstGeom prst="roundRect">
            <a:avLst>
              <a:gd name="adj" fmla="val 16667"/>
            </a:avLst>
          </a:prstGeom>
          <a:solidFill>
            <a:srgbClr val="33CC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9235" name="Text Box 15"/>
          <p:cNvSpPr txBox="1">
            <a:spLocks noChangeArrowheads="1"/>
          </p:cNvSpPr>
          <p:nvPr/>
        </p:nvSpPr>
        <p:spPr bwMode="auto">
          <a:xfrm>
            <a:off x="1435100" y="5197475"/>
            <a:ext cx="4889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altLang="zh-CN" sz="1600" b="1">
                <a:solidFill>
                  <a:srgbClr val="8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NO</a:t>
            </a:r>
            <a:endParaRPr lang="en-US" altLang="zh-CN" sz="1600">
              <a:solidFill>
                <a:schemeClr val="bg2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236" name="AutoShape 16"/>
          <p:cNvSpPr>
            <a:spLocks noChangeArrowheads="1"/>
          </p:cNvSpPr>
          <p:nvPr/>
        </p:nvSpPr>
        <p:spPr bwMode="auto">
          <a:xfrm>
            <a:off x="685800" y="3271838"/>
            <a:ext cx="752475" cy="427037"/>
          </a:xfrm>
          <a:prstGeom prst="roundRect">
            <a:avLst>
              <a:gd name="adj" fmla="val 16667"/>
            </a:avLst>
          </a:prstGeom>
          <a:solidFill>
            <a:srgbClr val="33CC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9237" name="Text Box 17"/>
          <p:cNvSpPr txBox="1">
            <a:spLocks noChangeArrowheads="1"/>
          </p:cNvSpPr>
          <p:nvPr/>
        </p:nvSpPr>
        <p:spPr bwMode="auto">
          <a:xfrm>
            <a:off x="814388" y="3254375"/>
            <a:ext cx="4889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altLang="zh-CN" sz="1600" b="1">
                <a:solidFill>
                  <a:srgbClr val="8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NO</a:t>
            </a:r>
            <a:endParaRPr lang="en-US" altLang="zh-CN" sz="1600">
              <a:solidFill>
                <a:srgbClr val="00FF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238" name="AutoShape 18"/>
          <p:cNvSpPr>
            <a:spLocks noChangeArrowheads="1"/>
          </p:cNvSpPr>
          <p:nvPr/>
        </p:nvSpPr>
        <p:spPr bwMode="auto">
          <a:xfrm>
            <a:off x="3860800" y="4259263"/>
            <a:ext cx="752475" cy="466725"/>
          </a:xfrm>
          <a:prstGeom prst="roundRect">
            <a:avLst>
              <a:gd name="adj" fmla="val 16667"/>
            </a:avLst>
          </a:prstGeom>
          <a:solidFill>
            <a:srgbClr val="33CC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9239" name="Text Box 19"/>
          <p:cNvSpPr txBox="1">
            <a:spLocks noChangeArrowheads="1"/>
          </p:cNvSpPr>
          <p:nvPr/>
        </p:nvSpPr>
        <p:spPr bwMode="auto">
          <a:xfrm>
            <a:off x="3968750" y="4259263"/>
            <a:ext cx="490538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altLang="zh-CN" sz="1600" b="1">
                <a:solidFill>
                  <a:srgbClr val="8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NO</a:t>
            </a:r>
            <a:endParaRPr lang="en-US" altLang="zh-CN" sz="1600">
              <a:solidFill>
                <a:schemeClr val="bg2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240" name="Text Box 20"/>
          <p:cNvSpPr txBox="1">
            <a:spLocks noChangeArrowheads="1"/>
          </p:cNvSpPr>
          <p:nvPr/>
        </p:nvSpPr>
        <p:spPr bwMode="auto">
          <a:xfrm>
            <a:off x="860425" y="2686050"/>
            <a:ext cx="5334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altLang="zh-CN" sz="1600">
                <a:latin typeface="Arial" panose="020B0604020202020204" pitchFamily="34" charset="0"/>
                <a:ea typeface="宋体" panose="02010600030101010101" pitchFamily="2" charset="-122"/>
              </a:rPr>
              <a:t>Yes</a:t>
            </a:r>
            <a:endParaRPr lang="en-US" altLang="zh-CN" sz="1600">
              <a:solidFill>
                <a:schemeClr val="bg2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241" name="Text Box 21"/>
          <p:cNvSpPr txBox="1">
            <a:spLocks noChangeArrowheads="1"/>
          </p:cNvSpPr>
          <p:nvPr/>
        </p:nvSpPr>
        <p:spPr bwMode="auto">
          <a:xfrm>
            <a:off x="2897188" y="2686050"/>
            <a:ext cx="442912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altLang="zh-CN" sz="160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No</a:t>
            </a:r>
          </a:p>
        </p:txBody>
      </p:sp>
      <p:sp>
        <p:nvSpPr>
          <p:cNvPr id="9242" name="Text Box 22"/>
          <p:cNvSpPr txBox="1">
            <a:spLocks noChangeArrowheads="1"/>
          </p:cNvSpPr>
          <p:nvPr/>
        </p:nvSpPr>
        <p:spPr bwMode="auto">
          <a:xfrm>
            <a:off x="4022725" y="3624263"/>
            <a:ext cx="93027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altLang="zh-CN" sz="1600">
                <a:latin typeface="Arial" panose="020B0604020202020204" pitchFamily="34" charset="0"/>
                <a:ea typeface="宋体" panose="02010600030101010101" pitchFamily="2" charset="-122"/>
              </a:rPr>
              <a:t>Married</a:t>
            </a:r>
            <a:r>
              <a:rPr lang="en-US" altLang="zh-CN" sz="1600">
                <a:solidFill>
                  <a:schemeClr val="bg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</a:t>
            </a:r>
          </a:p>
        </p:txBody>
      </p:sp>
      <p:sp>
        <p:nvSpPr>
          <p:cNvPr id="9243" name="Text Box 23"/>
          <p:cNvSpPr txBox="1">
            <a:spLocks noChangeArrowheads="1"/>
          </p:cNvSpPr>
          <p:nvPr/>
        </p:nvSpPr>
        <p:spPr bwMode="auto">
          <a:xfrm>
            <a:off x="1662113" y="3659188"/>
            <a:ext cx="16605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altLang="zh-CN" sz="1600">
                <a:latin typeface="Arial" panose="020B0604020202020204" pitchFamily="34" charset="0"/>
                <a:ea typeface="宋体" panose="02010600030101010101" pitchFamily="2" charset="-122"/>
              </a:rPr>
              <a:t>Single, Divorced</a:t>
            </a:r>
            <a:endParaRPr lang="en-US" altLang="zh-CN" sz="1600">
              <a:solidFill>
                <a:schemeClr val="bg2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244" name="Text Box 24"/>
          <p:cNvSpPr txBox="1">
            <a:spLocks noChangeArrowheads="1"/>
          </p:cNvSpPr>
          <p:nvPr/>
        </p:nvSpPr>
        <p:spPr bwMode="auto">
          <a:xfrm>
            <a:off x="1155700" y="4630738"/>
            <a:ext cx="7207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altLang="zh-CN" sz="1600">
                <a:latin typeface="Arial" panose="020B0604020202020204" pitchFamily="34" charset="0"/>
                <a:ea typeface="宋体" panose="02010600030101010101" pitchFamily="2" charset="-122"/>
              </a:rPr>
              <a:t>&lt; 80K</a:t>
            </a:r>
            <a:endParaRPr lang="en-US" altLang="zh-CN" sz="1600">
              <a:solidFill>
                <a:schemeClr val="bg2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245" name="Text Box 25"/>
          <p:cNvSpPr txBox="1">
            <a:spLocks noChangeArrowheads="1"/>
          </p:cNvSpPr>
          <p:nvPr/>
        </p:nvSpPr>
        <p:spPr bwMode="auto">
          <a:xfrm>
            <a:off x="3101975" y="4630738"/>
            <a:ext cx="7207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altLang="zh-CN" sz="1600">
                <a:latin typeface="Arial" panose="020B0604020202020204" pitchFamily="34" charset="0"/>
                <a:ea typeface="宋体" panose="02010600030101010101" pitchFamily="2" charset="-122"/>
              </a:rPr>
              <a:t>&gt; 80K</a:t>
            </a:r>
            <a:endParaRPr lang="en-US" altLang="zh-CN" sz="1600">
              <a:solidFill>
                <a:schemeClr val="bg2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9218" name="Object 26"/>
          <p:cNvGraphicFramePr>
            <a:graphicFrameLocks noChangeAspect="1"/>
          </p:cNvGraphicFramePr>
          <p:nvPr/>
        </p:nvGraphicFramePr>
        <p:xfrm>
          <a:off x="4953000" y="1600200"/>
          <a:ext cx="3343275" cy="1133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61" name="Document" r:id="rId3" imgW="4651200" imgH="1576440" progId="Word.Document.8">
                  <p:embed/>
                </p:oleObj>
              </mc:Choice>
              <mc:Fallback>
                <p:oleObj name="Document" r:id="rId3" imgW="4651200" imgH="1576440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53000" y="1600200"/>
                        <a:ext cx="3343275" cy="1133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246" name="Text Box 27"/>
          <p:cNvSpPr txBox="1">
            <a:spLocks noChangeArrowheads="1"/>
          </p:cNvSpPr>
          <p:nvPr/>
        </p:nvSpPr>
        <p:spPr bwMode="auto">
          <a:xfrm>
            <a:off x="4800600" y="1143000"/>
            <a:ext cx="16002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altLang="zh-CN"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Test Data</a:t>
            </a:r>
            <a:endParaRPr lang="en-US" altLang="zh-CN" sz="2000">
              <a:solidFill>
                <a:schemeClr val="bg2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247" name="Line 28"/>
          <p:cNvSpPr>
            <a:spLocks noChangeShapeType="1"/>
          </p:cNvSpPr>
          <p:nvPr/>
        </p:nvSpPr>
        <p:spPr bwMode="auto">
          <a:xfrm flipH="1">
            <a:off x="3810000" y="2057400"/>
            <a:ext cx="2057400" cy="1295400"/>
          </a:xfrm>
          <a:prstGeom prst="line">
            <a:avLst/>
          </a:prstGeom>
          <a:noFill/>
          <a:ln w="15875">
            <a:solidFill>
              <a:srgbClr val="FF0000"/>
            </a:solidFill>
            <a:prstDash val="dash"/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46275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宋体" panose="02010600030101010101" pitchFamily="2" charset="-122"/>
              </a:rPr>
              <a:t>Apply Model to Test Data</a:t>
            </a:r>
          </a:p>
        </p:txBody>
      </p:sp>
      <p:sp>
        <p:nvSpPr>
          <p:cNvPr id="10247" name="Line 3"/>
          <p:cNvSpPr>
            <a:spLocks noChangeShapeType="1"/>
          </p:cNvSpPr>
          <p:nvPr/>
        </p:nvSpPr>
        <p:spPr bwMode="auto">
          <a:xfrm>
            <a:off x="2898775" y="4551363"/>
            <a:ext cx="266700" cy="646112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248" name="Line 4"/>
          <p:cNvSpPr>
            <a:spLocks noChangeShapeType="1"/>
          </p:cNvSpPr>
          <p:nvPr/>
        </p:nvSpPr>
        <p:spPr bwMode="auto">
          <a:xfrm flipH="1">
            <a:off x="1658938" y="4551363"/>
            <a:ext cx="355600" cy="646112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249" name="Line 5"/>
          <p:cNvSpPr>
            <a:spLocks noChangeShapeType="1"/>
          </p:cNvSpPr>
          <p:nvPr/>
        </p:nvSpPr>
        <p:spPr bwMode="auto">
          <a:xfrm flipH="1">
            <a:off x="2366963" y="3576638"/>
            <a:ext cx="442912" cy="649287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250" name="Line 6"/>
          <p:cNvSpPr>
            <a:spLocks noChangeShapeType="1"/>
          </p:cNvSpPr>
          <p:nvPr/>
        </p:nvSpPr>
        <p:spPr bwMode="auto">
          <a:xfrm>
            <a:off x="3695700" y="3576638"/>
            <a:ext cx="531813" cy="649287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251" name="Line 7"/>
          <p:cNvSpPr>
            <a:spLocks noChangeShapeType="1"/>
          </p:cNvSpPr>
          <p:nvPr/>
        </p:nvSpPr>
        <p:spPr bwMode="auto">
          <a:xfrm>
            <a:off x="2544763" y="2686050"/>
            <a:ext cx="620712" cy="568325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252" name="Line 8"/>
          <p:cNvSpPr>
            <a:spLocks noChangeShapeType="1"/>
          </p:cNvSpPr>
          <p:nvPr/>
        </p:nvSpPr>
        <p:spPr bwMode="auto">
          <a:xfrm flipH="1">
            <a:off x="1039813" y="2686050"/>
            <a:ext cx="619125" cy="568325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253" name="Text Box 9"/>
          <p:cNvSpPr txBox="1">
            <a:spLocks noChangeArrowheads="1"/>
          </p:cNvSpPr>
          <p:nvPr/>
        </p:nvSpPr>
        <p:spPr bwMode="auto">
          <a:xfrm>
            <a:off x="1606550" y="2362200"/>
            <a:ext cx="1027113" cy="349250"/>
          </a:xfrm>
          <a:prstGeom prst="rect">
            <a:avLst/>
          </a:prstGeom>
          <a:solidFill>
            <a:srgbClr val="FFFF00"/>
          </a:solidFill>
          <a:ln w="12700">
            <a:solidFill>
              <a:srgbClr val="0000FF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altLang="zh-CN" sz="1600" b="1">
                <a:solidFill>
                  <a:srgbClr val="2D1993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Refund</a:t>
            </a:r>
            <a:endParaRPr lang="en-US" altLang="zh-CN" sz="1600">
              <a:solidFill>
                <a:schemeClr val="bg2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54" name="Text Box 10"/>
          <p:cNvSpPr txBox="1">
            <a:spLocks noChangeArrowheads="1"/>
          </p:cNvSpPr>
          <p:nvPr/>
        </p:nvSpPr>
        <p:spPr bwMode="auto">
          <a:xfrm>
            <a:off x="2720975" y="3254375"/>
            <a:ext cx="1025525" cy="347663"/>
          </a:xfrm>
          <a:prstGeom prst="rect">
            <a:avLst/>
          </a:prstGeom>
          <a:solidFill>
            <a:srgbClr val="FFFF00"/>
          </a:solidFill>
          <a:ln w="12700">
            <a:solidFill>
              <a:srgbClr val="0000FF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altLang="zh-CN" sz="1600" b="1">
                <a:solidFill>
                  <a:srgbClr val="2D1993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MarSt</a:t>
            </a:r>
            <a:endParaRPr lang="en-US" altLang="zh-CN" sz="1600">
              <a:solidFill>
                <a:schemeClr val="bg2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55" name="Text Box 11"/>
          <p:cNvSpPr txBox="1">
            <a:spLocks noChangeArrowheads="1"/>
          </p:cNvSpPr>
          <p:nvPr/>
        </p:nvSpPr>
        <p:spPr bwMode="auto">
          <a:xfrm>
            <a:off x="1925638" y="4225925"/>
            <a:ext cx="1062037" cy="349250"/>
          </a:xfrm>
          <a:prstGeom prst="rect">
            <a:avLst/>
          </a:prstGeom>
          <a:solidFill>
            <a:srgbClr val="FFFF00"/>
          </a:solidFill>
          <a:ln w="12700">
            <a:solidFill>
              <a:srgbClr val="0000FF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altLang="zh-CN" sz="1600" b="1">
                <a:solidFill>
                  <a:srgbClr val="2D1993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TaxInc</a:t>
            </a:r>
            <a:endParaRPr lang="en-US" altLang="zh-CN" sz="1600">
              <a:solidFill>
                <a:schemeClr val="bg2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56" name="AutoShape 12"/>
          <p:cNvSpPr>
            <a:spLocks noChangeArrowheads="1"/>
          </p:cNvSpPr>
          <p:nvPr/>
        </p:nvSpPr>
        <p:spPr bwMode="auto">
          <a:xfrm>
            <a:off x="2941638" y="5194300"/>
            <a:ext cx="688975" cy="449263"/>
          </a:xfrm>
          <a:prstGeom prst="roundRect">
            <a:avLst>
              <a:gd name="adj" fmla="val 16769"/>
            </a:avLst>
          </a:prstGeom>
          <a:solidFill>
            <a:srgbClr val="33CC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10257" name="Text Box 13"/>
          <p:cNvSpPr txBox="1">
            <a:spLocks noChangeArrowheads="1"/>
          </p:cNvSpPr>
          <p:nvPr/>
        </p:nvSpPr>
        <p:spPr bwMode="auto">
          <a:xfrm>
            <a:off x="2859088" y="5194300"/>
            <a:ext cx="750887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altLang="zh-CN" sz="1600" b="1">
                <a:solidFill>
                  <a:srgbClr val="8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YES</a:t>
            </a:r>
            <a:endParaRPr lang="en-US" altLang="zh-CN" sz="1600">
              <a:solidFill>
                <a:schemeClr val="bg2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58" name="AutoShape 14"/>
          <p:cNvSpPr>
            <a:spLocks noChangeArrowheads="1"/>
          </p:cNvSpPr>
          <p:nvPr/>
        </p:nvSpPr>
        <p:spPr bwMode="auto">
          <a:xfrm>
            <a:off x="1304925" y="5214938"/>
            <a:ext cx="717550" cy="446087"/>
          </a:xfrm>
          <a:prstGeom prst="roundRect">
            <a:avLst>
              <a:gd name="adj" fmla="val 16667"/>
            </a:avLst>
          </a:prstGeom>
          <a:solidFill>
            <a:srgbClr val="33CC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10259" name="Text Box 15"/>
          <p:cNvSpPr txBox="1">
            <a:spLocks noChangeArrowheads="1"/>
          </p:cNvSpPr>
          <p:nvPr/>
        </p:nvSpPr>
        <p:spPr bwMode="auto">
          <a:xfrm>
            <a:off x="1435100" y="5197475"/>
            <a:ext cx="4889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altLang="zh-CN" sz="1600" b="1">
                <a:solidFill>
                  <a:srgbClr val="8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NO</a:t>
            </a:r>
            <a:endParaRPr lang="en-US" altLang="zh-CN" sz="1600">
              <a:solidFill>
                <a:schemeClr val="bg2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60" name="AutoShape 16"/>
          <p:cNvSpPr>
            <a:spLocks noChangeArrowheads="1"/>
          </p:cNvSpPr>
          <p:nvPr/>
        </p:nvSpPr>
        <p:spPr bwMode="auto">
          <a:xfrm>
            <a:off x="685800" y="3271838"/>
            <a:ext cx="752475" cy="427037"/>
          </a:xfrm>
          <a:prstGeom prst="roundRect">
            <a:avLst>
              <a:gd name="adj" fmla="val 16667"/>
            </a:avLst>
          </a:prstGeom>
          <a:solidFill>
            <a:srgbClr val="33CC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10261" name="Text Box 17"/>
          <p:cNvSpPr txBox="1">
            <a:spLocks noChangeArrowheads="1"/>
          </p:cNvSpPr>
          <p:nvPr/>
        </p:nvSpPr>
        <p:spPr bwMode="auto">
          <a:xfrm>
            <a:off x="814388" y="3254375"/>
            <a:ext cx="4889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altLang="zh-CN" sz="1600" b="1">
                <a:solidFill>
                  <a:srgbClr val="8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NO</a:t>
            </a:r>
            <a:endParaRPr lang="en-US" altLang="zh-CN" sz="1600">
              <a:solidFill>
                <a:srgbClr val="00FF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62" name="AutoShape 18"/>
          <p:cNvSpPr>
            <a:spLocks noChangeArrowheads="1"/>
          </p:cNvSpPr>
          <p:nvPr/>
        </p:nvSpPr>
        <p:spPr bwMode="auto">
          <a:xfrm>
            <a:off x="3860800" y="4259263"/>
            <a:ext cx="752475" cy="466725"/>
          </a:xfrm>
          <a:prstGeom prst="roundRect">
            <a:avLst>
              <a:gd name="adj" fmla="val 16667"/>
            </a:avLst>
          </a:prstGeom>
          <a:solidFill>
            <a:srgbClr val="33CC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10263" name="Text Box 19"/>
          <p:cNvSpPr txBox="1">
            <a:spLocks noChangeArrowheads="1"/>
          </p:cNvSpPr>
          <p:nvPr/>
        </p:nvSpPr>
        <p:spPr bwMode="auto">
          <a:xfrm>
            <a:off x="3968750" y="4259263"/>
            <a:ext cx="490538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altLang="zh-CN" sz="1600" b="1">
                <a:solidFill>
                  <a:srgbClr val="8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NO</a:t>
            </a:r>
            <a:endParaRPr lang="en-US" altLang="zh-CN" sz="1600">
              <a:solidFill>
                <a:schemeClr val="bg2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64" name="Text Box 20"/>
          <p:cNvSpPr txBox="1">
            <a:spLocks noChangeArrowheads="1"/>
          </p:cNvSpPr>
          <p:nvPr/>
        </p:nvSpPr>
        <p:spPr bwMode="auto">
          <a:xfrm>
            <a:off x="860425" y="2686050"/>
            <a:ext cx="5334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altLang="zh-CN" sz="1600">
                <a:latin typeface="Arial" panose="020B0604020202020204" pitchFamily="34" charset="0"/>
                <a:ea typeface="宋体" panose="02010600030101010101" pitchFamily="2" charset="-122"/>
              </a:rPr>
              <a:t>Yes</a:t>
            </a:r>
            <a:endParaRPr lang="en-US" altLang="zh-CN" sz="1600">
              <a:solidFill>
                <a:schemeClr val="bg2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65" name="Text Box 21"/>
          <p:cNvSpPr txBox="1">
            <a:spLocks noChangeArrowheads="1"/>
          </p:cNvSpPr>
          <p:nvPr/>
        </p:nvSpPr>
        <p:spPr bwMode="auto">
          <a:xfrm>
            <a:off x="2897188" y="2686050"/>
            <a:ext cx="442912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altLang="zh-CN" sz="160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No</a:t>
            </a:r>
          </a:p>
        </p:txBody>
      </p:sp>
      <p:sp>
        <p:nvSpPr>
          <p:cNvPr id="10266" name="Text Box 22"/>
          <p:cNvSpPr txBox="1">
            <a:spLocks noChangeArrowheads="1"/>
          </p:cNvSpPr>
          <p:nvPr/>
        </p:nvSpPr>
        <p:spPr bwMode="auto">
          <a:xfrm>
            <a:off x="4022725" y="3624263"/>
            <a:ext cx="93027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altLang="zh-CN" sz="160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Married </a:t>
            </a:r>
          </a:p>
        </p:txBody>
      </p:sp>
      <p:sp>
        <p:nvSpPr>
          <p:cNvPr id="10267" name="Text Box 23"/>
          <p:cNvSpPr txBox="1">
            <a:spLocks noChangeArrowheads="1"/>
          </p:cNvSpPr>
          <p:nvPr/>
        </p:nvSpPr>
        <p:spPr bwMode="auto">
          <a:xfrm>
            <a:off x="1662113" y="3659188"/>
            <a:ext cx="16605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altLang="zh-CN" sz="1600">
                <a:latin typeface="Arial" panose="020B0604020202020204" pitchFamily="34" charset="0"/>
                <a:ea typeface="宋体" panose="02010600030101010101" pitchFamily="2" charset="-122"/>
              </a:rPr>
              <a:t>Single, Divorced</a:t>
            </a:r>
            <a:endParaRPr lang="en-US" altLang="zh-CN" sz="1600">
              <a:solidFill>
                <a:schemeClr val="bg2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68" name="Text Box 24"/>
          <p:cNvSpPr txBox="1">
            <a:spLocks noChangeArrowheads="1"/>
          </p:cNvSpPr>
          <p:nvPr/>
        </p:nvSpPr>
        <p:spPr bwMode="auto">
          <a:xfrm>
            <a:off x="1155700" y="4630738"/>
            <a:ext cx="7207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altLang="zh-CN" sz="1600">
                <a:latin typeface="Arial" panose="020B0604020202020204" pitchFamily="34" charset="0"/>
                <a:ea typeface="宋体" panose="02010600030101010101" pitchFamily="2" charset="-122"/>
              </a:rPr>
              <a:t>&lt; 80K</a:t>
            </a:r>
            <a:endParaRPr lang="en-US" altLang="zh-CN" sz="1600">
              <a:solidFill>
                <a:schemeClr val="bg2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69" name="Text Box 25"/>
          <p:cNvSpPr txBox="1">
            <a:spLocks noChangeArrowheads="1"/>
          </p:cNvSpPr>
          <p:nvPr/>
        </p:nvSpPr>
        <p:spPr bwMode="auto">
          <a:xfrm>
            <a:off x="3101975" y="4630738"/>
            <a:ext cx="7207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altLang="zh-CN" sz="1600">
                <a:latin typeface="Arial" panose="020B0604020202020204" pitchFamily="34" charset="0"/>
                <a:ea typeface="宋体" panose="02010600030101010101" pitchFamily="2" charset="-122"/>
              </a:rPr>
              <a:t>&gt; 80K</a:t>
            </a:r>
            <a:endParaRPr lang="en-US" altLang="zh-CN" sz="1600">
              <a:solidFill>
                <a:schemeClr val="bg2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10242" name="Object 26"/>
          <p:cNvGraphicFramePr>
            <a:graphicFrameLocks noChangeAspect="1"/>
          </p:cNvGraphicFramePr>
          <p:nvPr/>
        </p:nvGraphicFramePr>
        <p:xfrm>
          <a:off x="4953000" y="1600200"/>
          <a:ext cx="3343275" cy="1133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85" name="Document" r:id="rId3" imgW="4651200" imgH="1576440" progId="Word.Document.8">
                  <p:embed/>
                </p:oleObj>
              </mc:Choice>
              <mc:Fallback>
                <p:oleObj name="Document" r:id="rId3" imgW="4651200" imgH="1576440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53000" y="1600200"/>
                        <a:ext cx="3343275" cy="1133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70" name="Text Box 27"/>
          <p:cNvSpPr txBox="1">
            <a:spLocks noChangeArrowheads="1"/>
          </p:cNvSpPr>
          <p:nvPr/>
        </p:nvSpPr>
        <p:spPr bwMode="auto">
          <a:xfrm>
            <a:off x="4800600" y="1143000"/>
            <a:ext cx="16002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altLang="zh-CN"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Test Data</a:t>
            </a:r>
            <a:endParaRPr lang="en-US" altLang="zh-CN" sz="2000">
              <a:solidFill>
                <a:schemeClr val="bg2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71" name="Line 28"/>
          <p:cNvSpPr>
            <a:spLocks noChangeShapeType="1"/>
          </p:cNvSpPr>
          <p:nvPr/>
        </p:nvSpPr>
        <p:spPr bwMode="auto">
          <a:xfrm flipH="1">
            <a:off x="4648200" y="2590800"/>
            <a:ext cx="1295400" cy="990600"/>
          </a:xfrm>
          <a:prstGeom prst="line">
            <a:avLst/>
          </a:prstGeom>
          <a:noFill/>
          <a:ln w="15875">
            <a:solidFill>
              <a:srgbClr val="FF0000"/>
            </a:solidFill>
            <a:prstDash val="dash"/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53712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宋体" panose="02010600030101010101" pitchFamily="2" charset="-122"/>
              </a:rPr>
              <a:t>Apply Model to Test Data</a:t>
            </a:r>
          </a:p>
        </p:txBody>
      </p:sp>
      <p:sp>
        <p:nvSpPr>
          <p:cNvPr id="11271" name="Line 3"/>
          <p:cNvSpPr>
            <a:spLocks noChangeShapeType="1"/>
          </p:cNvSpPr>
          <p:nvPr/>
        </p:nvSpPr>
        <p:spPr bwMode="auto">
          <a:xfrm>
            <a:off x="2898775" y="4551363"/>
            <a:ext cx="266700" cy="646112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272" name="Line 4"/>
          <p:cNvSpPr>
            <a:spLocks noChangeShapeType="1"/>
          </p:cNvSpPr>
          <p:nvPr/>
        </p:nvSpPr>
        <p:spPr bwMode="auto">
          <a:xfrm flipH="1">
            <a:off x="1658938" y="4551363"/>
            <a:ext cx="355600" cy="646112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273" name="Line 5"/>
          <p:cNvSpPr>
            <a:spLocks noChangeShapeType="1"/>
          </p:cNvSpPr>
          <p:nvPr/>
        </p:nvSpPr>
        <p:spPr bwMode="auto">
          <a:xfrm flipH="1">
            <a:off x="2366963" y="3576638"/>
            <a:ext cx="442912" cy="649287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274" name="Line 6"/>
          <p:cNvSpPr>
            <a:spLocks noChangeShapeType="1"/>
          </p:cNvSpPr>
          <p:nvPr/>
        </p:nvSpPr>
        <p:spPr bwMode="auto">
          <a:xfrm>
            <a:off x="3695700" y="3576638"/>
            <a:ext cx="531813" cy="649287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275" name="Line 7"/>
          <p:cNvSpPr>
            <a:spLocks noChangeShapeType="1"/>
          </p:cNvSpPr>
          <p:nvPr/>
        </p:nvSpPr>
        <p:spPr bwMode="auto">
          <a:xfrm>
            <a:off x="2544763" y="2686050"/>
            <a:ext cx="620712" cy="568325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276" name="Line 8"/>
          <p:cNvSpPr>
            <a:spLocks noChangeShapeType="1"/>
          </p:cNvSpPr>
          <p:nvPr/>
        </p:nvSpPr>
        <p:spPr bwMode="auto">
          <a:xfrm flipH="1">
            <a:off x="1039813" y="2686050"/>
            <a:ext cx="619125" cy="568325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277" name="Text Box 9"/>
          <p:cNvSpPr txBox="1">
            <a:spLocks noChangeArrowheads="1"/>
          </p:cNvSpPr>
          <p:nvPr/>
        </p:nvSpPr>
        <p:spPr bwMode="auto">
          <a:xfrm>
            <a:off x="1606550" y="2362200"/>
            <a:ext cx="1027113" cy="349250"/>
          </a:xfrm>
          <a:prstGeom prst="rect">
            <a:avLst/>
          </a:prstGeom>
          <a:solidFill>
            <a:srgbClr val="FFFF00"/>
          </a:solidFill>
          <a:ln w="12700">
            <a:solidFill>
              <a:srgbClr val="0000FF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altLang="zh-CN" sz="1600" b="1">
                <a:solidFill>
                  <a:srgbClr val="2D1993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Refund</a:t>
            </a:r>
            <a:endParaRPr lang="en-US" altLang="zh-CN" sz="1600">
              <a:solidFill>
                <a:schemeClr val="bg2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1278" name="Text Box 10"/>
          <p:cNvSpPr txBox="1">
            <a:spLocks noChangeArrowheads="1"/>
          </p:cNvSpPr>
          <p:nvPr/>
        </p:nvSpPr>
        <p:spPr bwMode="auto">
          <a:xfrm>
            <a:off x="2720975" y="3254375"/>
            <a:ext cx="1025525" cy="347663"/>
          </a:xfrm>
          <a:prstGeom prst="rect">
            <a:avLst/>
          </a:prstGeom>
          <a:solidFill>
            <a:srgbClr val="FFFF00"/>
          </a:solidFill>
          <a:ln w="12700">
            <a:solidFill>
              <a:srgbClr val="0000FF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altLang="zh-CN" sz="1600" b="1">
                <a:solidFill>
                  <a:srgbClr val="2D1993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MarSt</a:t>
            </a:r>
            <a:endParaRPr lang="en-US" altLang="zh-CN" sz="1600">
              <a:solidFill>
                <a:schemeClr val="bg2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1279" name="Text Box 11"/>
          <p:cNvSpPr txBox="1">
            <a:spLocks noChangeArrowheads="1"/>
          </p:cNvSpPr>
          <p:nvPr/>
        </p:nvSpPr>
        <p:spPr bwMode="auto">
          <a:xfrm>
            <a:off x="1925638" y="4225925"/>
            <a:ext cx="1062037" cy="349250"/>
          </a:xfrm>
          <a:prstGeom prst="rect">
            <a:avLst/>
          </a:prstGeom>
          <a:solidFill>
            <a:srgbClr val="FFFF00"/>
          </a:solidFill>
          <a:ln w="12700">
            <a:solidFill>
              <a:srgbClr val="0000FF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altLang="zh-CN" sz="1600" b="1">
                <a:solidFill>
                  <a:srgbClr val="2D1993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TaxInc</a:t>
            </a:r>
            <a:endParaRPr lang="en-US" altLang="zh-CN" sz="1600">
              <a:solidFill>
                <a:schemeClr val="bg2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1280" name="AutoShape 12"/>
          <p:cNvSpPr>
            <a:spLocks noChangeArrowheads="1"/>
          </p:cNvSpPr>
          <p:nvPr/>
        </p:nvSpPr>
        <p:spPr bwMode="auto">
          <a:xfrm>
            <a:off x="2941638" y="5194300"/>
            <a:ext cx="688975" cy="449263"/>
          </a:xfrm>
          <a:prstGeom prst="roundRect">
            <a:avLst>
              <a:gd name="adj" fmla="val 16769"/>
            </a:avLst>
          </a:prstGeom>
          <a:solidFill>
            <a:srgbClr val="33CC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11281" name="Text Box 13"/>
          <p:cNvSpPr txBox="1">
            <a:spLocks noChangeArrowheads="1"/>
          </p:cNvSpPr>
          <p:nvPr/>
        </p:nvSpPr>
        <p:spPr bwMode="auto">
          <a:xfrm>
            <a:off x="2859088" y="5194300"/>
            <a:ext cx="750887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altLang="zh-CN" sz="1600" b="1">
                <a:solidFill>
                  <a:srgbClr val="8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YES</a:t>
            </a:r>
            <a:endParaRPr lang="en-US" altLang="zh-CN" sz="1600">
              <a:solidFill>
                <a:schemeClr val="bg2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1282" name="AutoShape 14"/>
          <p:cNvSpPr>
            <a:spLocks noChangeArrowheads="1"/>
          </p:cNvSpPr>
          <p:nvPr/>
        </p:nvSpPr>
        <p:spPr bwMode="auto">
          <a:xfrm>
            <a:off x="1304925" y="5214938"/>
            <a:ext cx="717550" cy="446087"/>
          </a:xfrm>
          <a:prstGeom prst="roundRect">
            <a:avLst>
              <a:gd name="adj" fmla="val 16667"/>
            </a:avLst>
          </a:prstGeom>
          <a:solidFill>
            <a:srgbClr val="33CC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11283" name="Text Box 15"/>
          <p:cNvSpPr txBox="1">
            <a:spLocks noChangeArrowheads="1"/>
          </p:cNvSpPr>
          <p:nvPr/>
        </p:nvSpPr>
        <p:spPr bwMode="auto">
          <a:xfrm>
            <a:off x="1435100" y="5197475"/>
            <a:ext cx="4889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altLang="zh-CN" sz="1600" b="1">
                <a:solidFill>
                  <a:srgbClr val="8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NO</a:t>
            </a:r>
            <a:endParaRPr lang="en-US" altLang="zh-CN" sz="1600">
              <a:solidFill>
                <a:schemeClr val="bg2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1284" name="AutoShape 16"/>
          <p:cNvSpPr>
            <a:spLocks noChangeArrowheads="1"/>
          </p:cNvSpPr>
          <p:nvPr/>
        </p:nvSpPr>
        <p:spPr bwMode="auto">
          <a:xfrm>
            <a:off x="685800" y="3271838"/>
            <a:ext cx="752475" cy="427037"/>
          </a:xfrm>
          <a:prstGeom prst="roundRect">
            <a:avLst>
              <a:gd name="adj" fmla="val 16667"/>
            </a:avLst>
          </a:prstGeom>
          <a:solidFill>
            <a:srgbClr val="33CC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11285" name="Text Box 17"/>
          <p:cNvSpPr txBox="1">
            <a:spLocks noChangeArrowheads="1"/>
          </p:cNvSpPr>
          <p:nvPr/>
        </p:nvSpPr>
        <p:spPr bwMode="auto">
          <a:xfrm>
            <a:off x="814388" y="3254375"/>
            <a:ext cx="4889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altLang="zh-CN" sz="1600" b="1">
                <a:solidFill>
                  <a:srgbClr val="8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NO</a:t>
            </a:r>
            <a:endParaRPr lang="en-US" altLang="zh-CN" sz="1600">
              <a:solidFill>
                <a:srgbClr val="00FF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1286" name="AutoShape 18"/>
          <p:cNvSpPr>
            <a:spLocks noChangeArrowheads="1"/>
          </p:cNvSpPr>
          <p:nvPr/>
        </p:nvSpPr>
        <p:spPr bwMode="auto">
          <a:xfrm>
            <a:off x="3860800" y="4259263"/>
            <a:ext cx="752475" cy="466725"/>
          </a:xfrm>
          <a:prstGeom prst="roundRect">
            <a:avLst>
              <a:gd name="adj" fmla="val 16667"/>
            </a:avLst>
          </a:prstGeom>
          <a:solidFill>
            <a:srgbClr val="33CC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11287" name="Text Box 19"/>
          <p:cNvSpPr txBox="1">
            <a:spLocks noChangeArrowheads="1"/>
          </p:cNvSpPr>
          <p:nvPr/>
        </p:nvSpPr>
        <p:spPr bwMode="auto">
          <a:xfrm>
            <a:off x="3968750" y="4259263"/>
            <a:ext cx="490538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altLang="zh-CN" sz="1600" b="1">
                <a:solidFill>
                  <a:srgbClr val="8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NO</a:t>
            </a:r>
            <a:endParaRPr lang="en-US" altLang="zh-CN" sz="1600">
              <a:solidFill>
                <a:schemeClr val="bg2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1288" name="Text Box 20"/>
          <p:cNvSpPr txBox="1">
            <a:spLocks noChangeArrowheads="1"/>
          </p:cNvSpPr>
          <p:nvPr/>
        </p:nvSpPr>
        <p:spPr bwMode="auto">
          <a:xfrm>
            <a:off x="860425" y="2686050"/>
            <a:ext cx="5334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altLang="zh-CN" sz="1600">
                <a:latin typeface="Arial" panose="020B0604020202020204" pitchFamily="34" charset="0"/>
                <a:ea typeface="宋体" panose="02010600030101010101" pitchFamily="2" charset="-122"/>
              </a:rPr>
              <a:t>Yes</a:t>
            </a:r>
            <a:endParaRPr lang="en-US" altLang="zh-CN" sz="1600">
              <a:solidFill>
                <a:schemeClr val="bg2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1289" name="Text Box 21"/>
          <p:cNvSpPr txBox="1">
            <a:spLocks noChangeArrowheads="1"/>
          </p:cNvSpPr>
          <p:nvPr/>
        </p:nvSpPr>
        <p:spPr bwMode="auto">
          <a:xfrm>
            <a:off x="2897188" y="2686050"/>
            <a:ext cx="442912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altLang="zh-CN" sz="160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No</a:t>
            </a:r>
          </a:p>
        </p:txBody>
      </p:sp>
      <p:sp>
        <p:nvSpPr>
          <p:cNvPr id="11290" name="Text Box 22"/>
          <p:cNvSpPr txBox="1">
            <a:spLocks noChangeArrowheads="1"/>
          </p:cNvSpPr>
          <p:nvPr/>
        </p:nvSpPr>
        <p:spPr bwMode="auto">
          <a:xfrm>
            <a:off x="4022725" y="3624263"/>
            <a:ext cx="93027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altLang="zh-CN" sz="160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Married </a:t>
            </a:r>
          </a:p>
        </p:txBody>
      </p:sp>
      <p:sp>
        <p:nvSpPr>
          <p:cNvPr id="11291" name="Text Box 23"/>
          <p:cNvSpPr txBox="1">
            <a:spLocks noChangeArrowheads="1"/>
          </p:cNvSpPr>
          <p:nvPr/>
        </p:nvSpPr>
        <p:spPr bwMode="auto">
          <a:xfrm>
            <a:off x="1662113" y="3659188"/>
            <a:ext cx="16605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altLang="zh-CN" sz="1600">
                <a:latin typeface="Arial" panose="020B0604020202020204" pitchFamily="34" charset="0"/>
                <a:ea typeface="宋体" panose="02010600030101010101" pitchFamily="2" charset="-122"/>
              </a:rPr>
              <a:t>Single, Divorced</a:t>
            </a:r>
            <a:endParaRPr lang="en-US" altLang="zh-CN" sz="1600">
              <a:solidFill>
                <a:schemeClr val="bg2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1292" name="Text Box 24"/>
          <p:cNvSpPr txBox="1">
            <a:spLocks noChangeArrowheads="1"/>
          </p:cNvSpPr>
          <p:nvPr/>
        </p:nvSpPr>
        <p:spPr bwMode="auto">
          <a:xfrm>
            <a:off x="1155700" y="4630738"/>
            <a:ext cx="7207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altLang="zh-CN" sz="1600">
                <a:latin typeface="Arial" panose="020B0604020202020204" pitchFamily="34" charset="0"/>
                <a:ea typeface="宋体" panose="02010600030101010101" pitchFamily="2" charset="-122"/>
              </a:rPr>
              <a:t>&lt; 80K</a:t>
            </a:r>
            <a:endParaRPr lang="en-US" altLang="zh-CN" sz="1600">
              <a:solidFill>
                <a:schemeClr val="bg2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1293" name="Text Box 25"/>
          <p:cNvSpPr txBox="1">
            <a:spLocks noChangeArrowheads="1"/>
          </p:cNvSpPr>
          <p:nvPr/>
        </p:nvSpPr>
        <p:spPr bwMode="auto">
          <a:xfrm>
            <a:off x="3101975" y="4630738"/>
            <a:ext cx="7207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altLang="zh-CN" sz="1600">
                <a:latin typeface="Arial" panose="020B0604020202020204" pitchFamily="34" charset="0"/>
                <a:ea typeface="宋体" panose="02010600030101010101" pitchFamily="2" charset="-122"/>
              </a:rPr>
              <a:t>&gt; 80K</a:t>
            </a:r>
            <a:endParaRPr lang="en-US" altLang="zh-CN" sz="1600">
              <a:solidFill>
                <a:schemeClr val="bg2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11266" name="Object 26"/>
          <p:cNvGraphicFramePr>
            <a:graphicFrameLocks noChangeAspect="1"/>
          </p:cNvGraphicFramePr>
          <p:nvPr/>
        </p:nvGraphicFramePr>
        <p:xfrm>
          <a:off x="4953000" y="1600200"/>
          <a:ext cx="3343275" cy="1133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09" name="Document" r:id="rId3" imgW="4651200" imgH="1576440" progId="Word.Document.8">
                  <p:embed/>
                </p:oleObj>
              </mc:Choice>
              <mc:Fallback>
                <p:oleObj name="Document" r:id="rId3" imgW="4651200" imgH="1576440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53000" y="1600200"/>
                        <a:ext cx="3343275" cy="1133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294" name="Text Box 27"/>
          <p:cNvSpPr txBox="1">
            <a:spLocks noChangeArrowheads="1"/>
          </p:cNvSpPr>
          <p:nvPr/>
        </p:nvSpPr>
        <p:spPr bwMode="auto">
          <a:xfrm>
            <a:off x="4800600" y="1143000"/>
            <a:ext cx="16002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altLang="zh-CN" sz="20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Test Data</a:t>
            </a:r>
            <a:endParaRPr lang="en-US" altLang="zh-CN" sz="2000">
              <a:solidFill>
                <a:schemeClr val="bg2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1295" name="Line 28"/>
          <p:cNvSpPr>
            <a:spLocks noChangeShapeType="1"/>
          </p:cNvSpPr>
          <p:nvPr/>
        </p:nvSpPr>
        <p:spPr bwMode="auto">
          <a:xfrm flipH="1">
            <a:off x="4495800" y="2590800"/>
            <a:ext cx="3124200" cy="1828800"/>
          </a:xfrm>
          <a:prstGeom prst="line">
            <a:avLst/>
          </a:prstGeom>
          <a:noFill/>
          <a:ln w="15875">
            <a:solidFill>
              <a:srgbClr val="FF0000"/>
            </a:solidFill>
            <a:prstDash val="dash"/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296" name="Text Box 29"/>
          <p:cNvSpPr txBox="1">
            <a:spLocks noChangeArrowheads="1"/>
          </p:cNvSpPr>
          <p:nvPr/>
        </p:nvSpPr>
        <p:spPr bwMode="auto">
          <a:xfrm>
            <a:off x="6019800" y="3581400"/>
            <a:ext cx="2667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altLang="zh-CN" sz="2000">
                <a:latin typeface="Arial" panose="020B0604020202020204" pitchFamily="34" charset="0"/>
                <a:ea typeface="宋体" panose="02010600030101010101" pitchFamily="2" charset="-122"/>
              </a:rPr>
              <a:t>Assign Cheat to “No”</a:t>
            </a:r>
          </a:p>
        </p:txBody>
      </p:sp>
    </p:spTree>
    <p:extLst>
      <p:ext uri="{BB962C8B-B14F-4D97-AF65-F5344CB8AC3E}">
        <p14:creationId xmlns:p14="http://schemas.microsoft.com/office/powerpoint/2010/main" val="35050019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宋体" panose="02010600030101010101" pitchFamily="2" charset="-122"/>
              </a:rPr>
              <a:t>How to determine the Best Split</a:t>
            </a:r>
          </a:p>
        </p:txBody>
      </p:sp>
      <p:graphicFrame>
        <p:nvGraphicFramePr>
          <p:cNvPr id="16386" name="Object 3"/>
          <p:cNvGraphicFramePr>
            <a:graphicFrameLocks noGrp="1" noChangeAspect="1"/>
          </p:cNvGraphicFramePr>
          <p:nvPr>
            <p:ph idx="1"/>
          </p:nvPr>
        </p:nvGraphicFramePr>
        <p:xfrm>
          <a:off x="381000" y="2260600"/>
          <a:ext cx="8545513" cy="200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33" name="Visio" r:id="rId3" imgW="9538614" imgH="2239584" progId="Visio.Drawing.6">
                  <p:embed/>
                </p:oleObj>
              </mc:Choice>
              <mc:Fallback>
                <p:oleObj name="Visio" r:id="rId3" imgW="9538614" imgH="2239584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" y="2260600"/>
                        <a:ext cx="8545513" cy="2006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 cap="flat" cmpd="sng">
                            <a:solidFill>
                              <a:schemeClr val="tx1"/>
                            </a:solidFill>
                            <a:prstDash val="solid"/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391" name="Text Box 4"/>
          <p:cNvSpPr txBox="1">
            <a:spLocks noChangeArrowheads="1"/>
          </p:cNvSpPr>
          <p:nvPr/>
        </p:nvSpPr>
        <p:spPr bwMode="auto">
          <a:xfrm>
            <a:off x="2286000" y="1219200"/>
            <a:ext cx="51054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b="1">
                <a:latin typeface="Arial" panose="020B0604020202020204" pitchFamily="34" charset="0"/>
                <a:ea typeface="宋体" panose="02010600030101010101" pitchFamily="2" charset="-122"/>
              </a:rPr>
              <a:t>Before Splitting: 10 records of class 0,</a:t>
            </a:r>
            <a:br>
              <a:rPr lang="en-US" altLang="zh-CN" b="1">
                <a:latin typeface="Arial" panose="020B0604020202020204" pitchFamily="34" charset="0"/>
                <a:ea typeface="宋体" panose="02010600030101010101" pitchFamily="2" charset="-122"/>
              </a:rPr>
            </a:br>
            <a:r>
              <a:rPr lang="en-US" altLang="zh-CN" b="1">
                <a:latin typeface="Arial" panose="020B0604020202020204" pitchFamily="34" charset="0"/>
                <a:ea typeface="宋体" panose="02010600030101010101" pitchFamily="2" charset="-122"/>
              </a:rPr>
              <a:t>		10 records of class 1</a:t>
            </a:r>
          </a:p>
        </p:txBody>
      </p:sp>
      <p:sp>
        <p:nvSpPr>
          <p:cNvPr id="16392" name="Text Box 5"/>
          <p:cNvSpPr txBox="1">
            <a:spLocks noChangeArrowheads="1"/>
          </p:cNvSpPr>
          <p:nvPr/>
        </p:nvSpPr>
        <p:spPr bwMode="auto">
          <a:xfrm>
            <a:off x="2051720" y="4667250"/>
            <a:ext cx="51054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b="1">
                <a:latin typeface="Arial" panose="020B0604020202020204" pitchFamily="34" charset="0"/>
                <a:ea typeface="宋体" panose="02010600030101010101" pitchFamily="2" charset="-122"/>
              </a:rPr>
              <a:t>Which test condition is the best?</a:t>
            </a: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>
          <a:xfrm>
            <a:off x="611560" y="5517232"/>
            <a:ext cx="8458200" cy="864096"/>
          </a:xfrm>
          <a:prstGeom prst="rect">
            <a:avLst/>
          </a:prstGeom>
        </p:spPr>
        <p:txBody>
          <a:bodyPr/>
          <a:lstStyle>
            <a:lvl1pPr marL="292100" indent="-292100" algn="l" defTabSz="914400" rtl="0" eaLnBrk="1" latinLnBrk="0" hangingPunct="1">
              <a:spcBef>
                <a:spcPct val="20000"/>
              </a:spcBef>
              <a:buClrTx/>
              <a:buFont typeface="Wingdings" pitchFamily="2" charset="2"/>
              <a:buChar char="n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spcBef>
                <a:spcPct val="20000"/>
              </a:spcBef>
              <a:buClrTx/>
              <a:buFont typeface="Wingdings" pitchFamily="2" charset="2"/>
              <a:buChar char="n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spcBef>
                <a:spcPct val="20000"/>
              </a:spcBef>
              <a:buClrTx/>
              <a:buFont typeface="Wingdings" pitchFamily="2" charset="2"/>
              <a:buChar char="n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Tx/>
              <a:buFont typeface="Wingdings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Tx/>
              <a:buFont typeface="Wingdings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b="1" dirty="0">
                <a:solidFill>
                  <a:srgbClr val="0101F4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Gini Index    Entropy</a:t>
            </a:r>
          </a:p>
        </p:txBody>
      </p:sp>
    </p:spTree>
    <p:extLst>
      <p:ext uri="{BB962C8B-B14F-4D97-AF65-F5344CB8AC3E}">
        <p14:creationId xmlns:p14="http://schemas.microsoft.com/office/powerpoint/2010/main" val="20259630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3" name="Rectangle 2"/>
          <p:cNvSpPr>
            <a:spLocks noGrp="1" noChangeArrowheads="1"/>
          </p:cNvSpPr>
          <p:nvPr>
            <p:ph type="title"/>
          </p:nvPr>
        </p:nvSpPr>
        <p:spPr>
          <a:xfrm>
            <a:off x="323528" y="836712"/>
            <a:ext cx="8280400" cy="685800"/>
          </a:xfrm>
        </p:spPr>
        <p:txBody>
          <a:bodyPr/>
          <a:lstStyle/>
          <a:p>
            <a:pPr eaLnBrk="1" hangingPunct="1"/>
            <a:r>
              <a:rPr lang="en-US" altLang="zh-CN" dirty="0">
                <a:ea typeface="宋体" panose="02010600030101010101" pitchFamily="2" charset="-122"/>
              </a:rPr>
              <a:t>Information Gain</a:t>
            </a:r>
          </a:p>
        </p:txBody>
      </p:sp>
      <p:graphicFrame>
        <p:nvGraphicFramePr>
          <p:cNvPr id="19458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59086412"/>
              </p:ext>
            </p:extLst>
          </p:nvPr>
        </p:nvGraphicFramePr>
        <p:xfrm>
          <a:off x="1115616" y="2204864"/>
          <a:ext cx="6939880" cy="7777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26" name="Equation" r:id="rId3" imgW="3848040" imgH="431640" progId="Equation.3">
                  <p:embed/>
                </p:oleObj>
              </mc:Choice>
              <mc:Fallback>
                <p:oleObj name="Equation" r:id="rId3" imgW="3848040" imgH="431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5616" y="2204864"/>
                        <a:ext cx="6939880" cy="77774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459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7636957"/>
              </p:ext>
            </p:extLst>
          </p:nvPr>
        </p:nvGraphicFramePr>
        <p:xfrm>
          <a:off x="1110324" y="3429000"/>
          <a:ext cx="4000872" cy="6393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27" name="Equation" r:id="rId5" imgW="2145960" imgH="342720" progId="Equation.3">
                  <p:embed/>
                </p:oleObj>
              </mc:Choice>
              <mc:Fallback>
                <p:oleObj name="Equation" r:id="rId5" imgW="2145960" imgH="3427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0324" y="3429000"/>
                        <a:ext cx="4000872" cy="6393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022492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9" name="Date Placeholder 4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B4B3801B-EAFC-4D20-B01D-CA1E85AF9080}" type="datetime1">
              <a:rPr lang="en-US" altLang="zh-CN" smtClean="0">
                <a:ea typeface="宋体" panose="02010600030101010101" pitchFamily="2" charset="-122"/>
              </a:rPr>
              <a:pPr eaLnBrk="1" hangingPunct="1"/>
              <a:t>8/21/2022</a:t>
            </a:fld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20492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304800"/>
            <a:ext cx="8763000" cy="609600"/>
          </a:xfrm>
        </p:spPr>
        <p:txBody>
          <a:bodyPr/>
          <a:lstStyle/>
          <a:p>
            <a:pPr eaLnBrk="1" hangingPunct="1"/>
            <a:r>
              <a:rPr lang="en-US" altLang="zh-CN" sz="3200">
                <a:ea typeface="宋体" panose="02010600030101010101" pitchFamily="2" charset="-122"/>
              </a:rPr>
              <a:t>Attribute Selection: Information Gain</a:t>
            </a:r>
          </a:p>
        </p:txBody>
      </p:sp>
      <p:sp>
        <p:nvSpPr>
          <p:cNvPr id="2049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04800" y="1371600"/>
            <a:ext cx="4152900" cy="1600200"/>
          </a:xfrm>
        </p:spPr>
        <p:txBody>
          <a:bodyPr/>
          <a:lstStyle/>
          <a:p>
            <a:pPr eaLnBrk="1" hangingPunct="1">
              <a:lnSpc>
                <a:spcPct val="80000"/>
              </a:lnSpc>
              <a:spcBef>
                <a:spcPct val="30000"/>
              </a:spcBef>
              <a:buSzPct val="80000"/>
              <a:buFont typeface="Marlett" pitchFamily="2" charset="2"/>
              <a:buChar char="g"/>
            </a:pPr>
            <a:r>
              <a:rPr lang="en-US" altLang="zh-CN" sz="2000">
                <a:solidFill>
                  <a:srgbClr val="121328"/>
                </a:solidFill>
                <a:ea typeface="宋体" panose="02010600030101010101" pitchFamily="2" charset="-122"/>
              </a:rPr>
              <a:t>Class P: buys_computer = “yes”</a:t>
            </a:r>
          </a:p>
          <a:p>
            <a:pPr eaLnBrk="1" hangingPunct="1">
              <a:lnSpc>
                <a:spcPct val="80000"/>
              </a:lnSpc>
              <a:spcBef>
                <a:spcPct val="30000"/>
              </a:spcBef>
              <a:buSzPct val="80000"/>
              <a:buFont typeface="Marlett" pitchFamily="2" charset="2"/>
              <a:buChar char="g"/>
            </a:pPr>
            <a:r>
              <a:rPr lang="en-US" altLang="zh-CN" sz="2000">
                <a:solidFill>
                  <a:srgbClr val="121328"/>
                </a:solidFill>
                <a:ea typeface="宋体" panose="02010600030101010101" pitchFamily="2" charset="-122"/>
              </a:rPr>
              <a:t>Class N: buys_computer = “no”</a:t>
            </a:r>
            <a:endParaRPr lang="en-US" altLang="zh-CN" sz="2400">
              <a:ea typeface="宋体" panose="02010600030101010101" pitchFamily="2" charset="-122"/>
            </a:endParaRPr>
          </a:p>
        </p:txBody>
      </p:sp>
      <p:sp>
        <p:nvSpPr>
          <p:cNvPr id="20494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4724400" y="2743200"/>
            <a:ext cx="4152900" cy="2209800"/>
          </a:xfrm>
        </p:spPr>
        <p:txBody>
          <a:bodyPr/>
          <a:lstStyle/>
          <a:p>
            <a:pPr eaLnBrk="1" hangingPunct="1">
              <a:lnSpc>
                <a:spcPct val="130000"/>
              </a:lnSpc>
              <a:buFont typeface="Wingdings" panose="05000000000000000000" pitchFamily="2" charset="2"/>
              <a:buNone/>
            </a:pPr>
            <a:r>
              <a:rPr lang="zh-CN" altLang="en-US" sz="2000">
                <a:solidFill>
                  <a:srgbClr val="121328"/>
                </a:solidFill>
                <a:ea typeface="宋体" panose="02010600030101010101" pitchFamily="2" charset="-122"/>
              </a:rPr>
              <a:t>            </a:t>
            </a:r>
            <a:r>
              <a:rPr lang="en-US" altLang="zh-CN" sz="2000">
                <a:solidFill>
                  <a:srgbClr val="121328"/>
                </a:solidFill>
                <a:ea typeface="宋体" panose="02010600030101010101" pitchFamily="2" charset="-122"/>
              </a:rPr>
              <a:t>means “age &lt;=30” has 5 out of 14 samples, with 2 yes’es  and 3 no’s.   Hence</a:t>
            </a:r>
            <a:endParaRPr lang="en-US" altLang="zh-CN" sz="2000">
              <a:ea typeface="宋体" panose="02010600030101010101" pitchFamily="2" charset="-122"/>
            </a:endParaRPr>
          </a:p>
          <a:p>
            <a:pPr eaLnBrk="1" hangingPunct="1">
              <a:lnSpc>
                <a:spcPct val="90000"/>
              </a:lnSpc>
              <a:buClr>
                <a:schemeClr val="accent1"/>
              </a:buClr>
              <a:buFont typeface="Wingdings 2" panose="05020102010507070707" pitchFamily="18" charset="2"/>
              <a:buNone/>
            </a:pPr>
            <a:endParaRPr lang="en-US" altLang="zh-CN" sz="2000">
              <a:ea typeface="宋体" panose="02010600030101010101" pitchFamily="2" charset="-122"/>
            </a:endParaRPr>
          </a:p>
          <a:p>
            <a:pPr eaLnBrk="1" hangingPunct="1">
              <a:lnSpc>
                <a:spcPct val="90000"/>
              </a:lnSpc>
              <a:buClr>
                <a:schemeClr val="accent1"/>
              </a:buClr>
              <a:buFont typeface="Wingdings 2" panose="05020102010507070707" pitchFamily="18" charset="2"/>
              <a:buNone/>
            </a:pPr>
            <a:endParaRPr lang="en-US" altLang="zh-CN" sz="2000">
              <a:solidFill>
                <a:srgbClr val="121328"/>
              </a:solidFill>
              <a:ea typeface="宋体" panose="02010600030101010101" pitchFamily="2" charset="-122"/>
            </a:endParaRPr>
          </a:p>
          <a:p>
            <a:pPr eaLnBrk="1" hangingPunct="1">
              <a:lnSpc>
                <a:spcPct val="90000"/>
              </a:lnSpc>
              <a:buClr>
                <a:schemeClr val="accent1"/>
              </a:buClr>
              <a:buFont typeface="Wingdings 2" panose="05020102010507070707" pitchFamily="18" charset="2"/>
              <a:buNone/>
            </a:pPr>
            <a:r>
              <a:rPr lang="en-US" altLang="zh-CN" sz="2000">
                <a:solidFill>
                  <a:srgbClr val="121328"/>
                </a:solidFill>
                <a:ea typeface="宋体" panose="02010600030101010101" pitchFamily="2" charset="-122"/>
              </a:rPr>
              <a:t>Similarly,</a:t>
            </a:r>
          </a:p>
        </p:txBody>
      </p:sp>
      <p:graphicFrame>
        <p:nvGraphicFramePr>
          <p:cNvPr id="20482" name="Object 5"/>
          <p:cNvGraphicFramePr>
            <a:graphicFrameLocks noChangeAspect="1"/>
          </p:cNvGraphicFramePr>
          <p:nvPr/>
        </p:nvGraphicFramePr>
        <p:xfrm>
          <a:off x="762000" y="2743200"/>
          <a:ext cx="3354388" cy="1439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80" name="Worksheet" r:id="rId3" imgW="3352800" imgH="1438250" progId="Excel.Sheet.8">
                  <p:embed/>
                </p:oleObj>
              </mc:Choice>
              <mc:Fallback>
                <p:oleObj name="Worksheet" r:id="rId3" imgW="3352800" imgH="1438250" progId="Excel.Shee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2743200"/>
                        <a:ext cx="3354388" cy="14398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483" name="Object 6"/>
          <p:cNvGraphicFramePr>
            <a:graphicFrameLocks noChangeAspect="1"/>
          </p:cNvGraphicFramePr>
          <p:nvPr/>
        </p:nvGraphicFramePr>
        <p:xfrm>
          <a:off x="4876800" y="1295400"/>
          <a:ext cx="3754438" cy="1371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81" name="Equation" r:id="rId5" imgW="2044440" imgH="812520" progId="Equation.3">
                  <p:embed/>
                </p:oleObj>
              </mc:Choice>
              <mc:Fallback>
                <p:oleObj name="Equation" r:id="rId5" imgW="2044440" imgH="8125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76800" y="1295400"/>
                        <a:ext cx="3754438" cy="1371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484" name="Object 7"/>
          <p:cNvGraphicFramePr>
            <a:graphicFrameLocks noChangeAspect="1"/>
          </p:cNvGraphicFramePr>
          <p:nvPr/>
        </p:nvGraphicFramePr>
        <p:xfrm>
          <a:off x="5029200" y="5257800"/>
          <a:ext cx="3594100" cy="1193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82" name="Equation" r:id="rId7" imgW="3593880" imgH="1193760" progId="Equation.3">
                  <p:embed/>
                </p:oleObj>
              </mc:Choice>
              <mc:Fallback>
                <p:oleObj name="Equation" r:id="rId7" imgW="3593880" imgH="11937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29200" y="5257800"/>
                        <a:ext cx="3594100" cy="1193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485" name="Object 8"/>
          <p:cNvGraphicFramePr>
            <a:graphicFrameLocks noChangeAspect="1"/>
          </p:cNvGraphicFramePr>
          <p:nvPr/>
        </p:nvGraphicFramePr>
        <p:xfrm>
          <a:off x="4724400" y="4114800"/>
          <a:ext cx="4271963" cy="38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83" name="Equation" r:id="rId9" imgW="2552400" imgH="241200" progId="Equation.3">
                  <p:embed/>
                </p:oleObj>
              </mc:Choice>
              <mc:Fallback>
                <p:oleObj name="Equation" r:id="rId9" imgW="255240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24400" y="4114800"/>
                        <a:ext cx="4271963" cy="3889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486" name="Object 9"/>
          <p:cNvGraphicFramePr>
            <a:graphicFrameLocks/>
          </p:cNvGraphicFramePr>
          <p:nvPr/>
        </p:nvGraphicFramePr>
        <p:xfrm>
          <a:off x="152400" y="4191000"/>
          <a:ext cx="4419600" cy="2667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84" name="Worksheet" r:id="rId11" imgW="6115431" imgH="4458208" progId="Excel.Sheet.8">
                  <p:embed/>
                </p:oleObj>
              </mc:Choice>
              <mc:Fallback>
                <p:oleObj name="Worksheet" r:id="rId11" imgW="6115431" imgH="4458208" progId="Excel.Sheet.8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" y="4191000"/>
                        <a:ext cx="4419600" cy="2667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487" name="Object 10"/>
          <p:cNvGraphicFramePr>
            <a:graphicFrameLocks noChangeAspect="1"/>
          </p:cNvGraphicFramePr>
          <p:nvPr/>
        </p:nvGraphicFramePr>
        <p:xfrm>
          <a:off x="4495800" y="2743200"/>
          <a:ext cx="1073150" cy="665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85" name="Equation" r:id="rId13" imgW="583920" imgH="393480" progId="Equation.3">
                  <p:embed/>
                </p:oleObj>
              </mc:Choice>
              <mc:Fallback>
                <p:oleObj name="Equation" r:id="rId13" imgW="58392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95800" y="2743200"/>
                        <a:ext cx="1073150" cy="665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488" name="Object 11"/>
          <p:cNvGraphicFramePr>
            <a:graphicFrameLocks noChangeAspect="1"/>
          </p:cNvGraphicFramePr>
          <p:nvPr/>
        </p:nvGraphicFramePr>
        <p:xfrm>
          <a:off x="76200" y="2057400"/>
          <a:ext cx="4800600" cy="523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86" name="Equation" r:id="rId15" imgW="3314520" imgH="393480" progId="Equation.3">
                  <p:embed/>
                </p:oleObj>
              </mc:Choice>
              <mc:Fallback>
                <p:oleObj name="Equation" r:id="rId15" imgW="331452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" y="2057400"/>
                        <a:ext cx="4800600" cy="523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67410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3" name="Rectangle 1026"/>
          <p:cNvSpPr>
            <a:spLocks noGrp="1" noChangeArrowheads="1"/>
          </p:cNvSpPr>
          <p:nvPr>
            <p:ph type="title"/>
          </p:nvPr>
        </p:nvSpPr>
        <p:spPr>
          <a:xfrm>
            <a:off x="304800" y="381000"/>
            <a:ext cx="8610600" cy="609600"/>
          </a:xfrm>
          <a:noFill/>
        </p:spPr>
        <p:txBody>
          <a:bodyPr lIns="92075" tIns="46038" rIns="92075" bIns="46038"/>
          <a:lstStyle/>
          <a:p>
            <a:pPr algn="l" eaLnBrk="1" hangingPunct="1"/>
            <a:r>
              <a:rPr lang="en-US" altLang="zh-CN" dirty="0">
                <a:ea typeface="宋体" panose="02010600030101010101" pitchFamily="2" charset="-122"/>
              </a:rPr>
              <a:t>4. SVM</a:t>
            </a:r>
          </a:p>
        </p:txBody>
      </p:sp>
      <p:grpSp>
        <p:nvGrpSpPr>
          <p:cNvPr id="119814" name="Group 1027"/>
          <p:cNvGrpSpPr>
            <a:grpSpLocks/>
          </p:cNvGrpSpPr>
          <p:nvPr/>
        </p:nvGrpSpPr>
        <p:grpSpPr bwMode="auto">
          <a:xfrm>
            <a:off x="534988" y="2057400"/>
            <a:ext cx="4114800" cy="2667000"/>
            <a:chOff x="337" y="1296"/>
            <a:chExt cx="2592" cy="1680"/>
          </a:xfrm>
        </p:grpSpPr>
        <p:sp>
          <p:nvSpPr>
            <p:cNvPr id="119862" name="Oval 1028"/>
            <p:cNvSpPr>
              <a:spLocks noChangeArrowheads="1"/>
            </p:cNvSpPr>
            <p:nvPr/>
          </p:nvSpPr>
          <p:spPr bwMode="auto">
            <a:xfrm>
              <a:off x="760" y="2622"/>
              <a:ext cx="53" cy="89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19863" name="Oval 1029"/>
            <p:cNvSpPr>
              <a:spLocks noChangeArrowheads="1"/>
            </p:cNvSpPr>
            <p:nvPr/>
          </p:nvSpPr>
          <p:spPr bwMode="auto">
            <a:xfrm>
              <a:off x="813" y="2313"/>
              <a:ext cx="53" cy="8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19864" name="Oval 1030"/>
            <p:cNvSpPr>
              <a:spLocks noChangeArrowheads="1"/>
            </p:cNvSpPr>
            <p:nvPr/>
          </p:nvSpPr>
          <p:spPr bwMode="auto">
            <a:xfrm>
              <a:off x="522" y="2445"/>
              <a:ext cx="53" cy="89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19865" name="Oval 1031"/>
            <p:cNvSpPr>
              <a:spLocks noChangeArrowheads="1"/>
            </p:cNvSpPr>
            <p:nvPr/>
          </p:nvSpPr>
          <p:spPr bwMode="auto">
            <a:xfrm>
              <a:off x="681" y="2224"/>
              <a:ext cx="53" cy="89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19866" name="Oval 1032"/>
            <p:cNvSpPr>
              <a:spLocks noChangeArrowheads="1"/>
            </p:cNvSpPr>
            <p:nvPr/>
          </p:nvSpPr>
          <p:spPr bwMode="auto">
            <a:xfrm>
              <a:off x="945" y="2534"/>
              <a:ext cx="53" cy="8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19867" name="Oval 1033"/>
            <p:cNvSpPr>
              <a:spLocks noChangeArrowheads="1"/>
            </p:cNvSpPr>
            <p:nvPr/>
          </p:nvSpPr>
          <p:spPr bwMode="auto">
            <a:xfrm>
              <a:off x="840" y="2048"/>
              <a:ext cx="52" cy="8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19868" name="Oval 1034"/>
            <p:cNvSpPr>
              <a:spLocks noChangeArrowheads="1"/>
            </p:cNvSpPr>
            <p:nvPr/>
          </p:nvSpPr>
          <p:spPr bwMode="auto">
            <a:xfrm>
              <a:off x="972" y="2269"/>
              <a:ext cx="53" cy="8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19869" name="Oval 1035"/>
            <p:cNvSpPr>
              <a:spLocks noChangeArrowheads="1"/>
            </p:cNvSpPr>
            <p:nvPr/>
          </p:nvSpPr>
          <p:spPr bwMode="auto">
            <a:xfrm>
              <a:off x="998" y="2003"/>
              <a:ext cx="53" cy="89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19870" name="Oval 1036"/>
            <p:cNvSpPr>
              <a:spLocks noChangeArrowheads="1"/>
            </p:cNvSpPr>
            <p:nvPr/>
          </p:nvSpPr>
          <p:spPr bwMode="auto">
            <a:xfrm>
              <a:off x="1104" y="2180"/>
              <a:ext cx="53" cy="89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19871" name="Oval 1037"/>
            <p:cNvSpPr>
              <a:spLocks noChangeArrowheads="1"/>
            </p:cNvSpPr>
            <p:nvPr/>
          </p:nvSpPr>
          <p:spPr bwMode="auto">
            <a:xfrm>
              <a:off x="1183" y="2445"/>
              <a:ext cx="53" cy="89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19872" name="Oval 1038"/>
            <p:cNvSpPr>
              <a:spLocks noChangeArrowheads="1"/>
            </p:cNvSpPr>
            <p:nvPr/>
          </p:nvSpPr>
          <p:spPr bwMode="auto">
            <a:xfrm>
              <a:off x="1051" y="2711"/>
              <a:ext cx="53" cy="8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19873" name="Oval 1039"/>
            <p:cNvSpPr>
              <a:spLocks noChangeArrowheads="1"/>
            </p:cNvSpPr>
            <p:nvPr/>
          </p:nvSpPr>
          <p:spPr bwMode="auto">
            <a:xfrm>
              <a:off x="1369" y="2578"/>
              <a:ext cx="52" cy="89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19874" name="Oval 1040"/>
            <p:cNvSpPr>
              <a:spLocks noChangeArrowheads="1"/>
            </p:cNvSpPr>
            <p:nvPr/>
          </p:nvSpPr>
          <p:spPr bwMode="auto">
            <a:xfrm>
              <a:off x="1025" y="1738"/>
              <a:ext cx="53" cy="89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grpSp>
          <p:nvGrpSpPr>
            <p:cNvPr id="119875" name="Group 1041"/>
            <p:cNvGrpSpPr>
              <a:grpSpLocks/>
            </p:cNvGrpSpPr>
            <p:nvPr/>
          </p:nvGrpSpPr>
          <p:grpSpPr bwMode="auto">
            <a:xfrm>
              <a:off x="1712" y="1473"/>
              <a:ext cx="741" cy="1061"/>
              <a:chOff x="1712" y="1473"/>
              <a:chExt cx="741" cy="1061"/>
            </a:xfrm>
          </p:grpSpPr>
          <p:sp>
            <p:nvSpPr>
              <p:cNvPr id="119880" name="Rectangle 1042"/>
              <p:cNvSpPr>
                <a:spLocks noChangeArrowheads="1"/>
              </p:cNvSpPr>
              <p:nvPr/>
            </p:nvSpPr>
            <p:spPr bwMode="auto">
              <a:xfrm>
                <a:off x="1871" y="1959"/>
                <a:ext cx="53" cy="89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/>
                <a:endParaRPr lang="zh-CN" altLang="zh-CN"/>
              </a:p>
            </p:txBody>
          </p:sp>
          <p:sp>
            <p:nvSpPr>
              <p:cNvPr id="119881" name="Rectangle 1043"/>
              <p:cNvSpPr>
                <a:spLocks noChangeArrowheads="1"/>
              </p:cNvSpPr>
              <p:nvPr/>
            </p:nvSpPr>
            <p:spPr bwMode="auto">
              <a:xfrm>
                <a:off x="1712" y="1605"/>
                <a:ext cx="53" cy="89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/>
                <a:endParaRPr lang="zh-CN" altLang="zh-CN"/>
              </a:p>
            </p:txBody>
          </p:sp>
          <p:sp>
            <p:nvSpPr>
              <p:cNvPr id="119882" name="Rectangle 1044"/>
              <p:cNvSpPr>
                <a:spLocks noChangeArrowheads="1"/>
              </p:cNvSpPr>
              <p:nvPr/>
            </p:nvSpPr>
            <p:spPr bwMode="auto">
              <a:xfrm>
                <a:off x="1924" y="1473"/>
                <a:ext cx="53" cy="88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/>
                <a:endParaRPr lang="zh-CN" altLang="zh-CN"/>
              </a:p>
            </p:txBody>
          </p:sp>
          <p:sp>
            <p:nvSpPr>
              <p:cNvPr id="119883" name="Rectangle 1045"/>
              <p:cNvSpPr>
                <a:spLocks noChangeArrowheads="1"/>
              </p:cNvSpPr>
              <p:nvPr/>
            </p:nvSpPr>
            <p:spPr bwMode="auto">
              <a:xfrm>
                <a:off x="2003" y="2224"/>
                <a:ext cx="53" cy="89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/>
                <a:endParaRPr lang="zh-CN" altLang="zh-CN"/>
              </a:p>
            </p:txBody>
          </p:sp>
          <p:sp>
            <p:nvSpPr>
              <p:cNvPr id="119884" name="Rectangle 1046"/>
              <p:cNvSpPr>
                <a:spLocks noChangeArrowheads="1"/>
              </p:cNvSpPr>
              <p:nvPr/>
            </p:nvSpPr>
            <p:spPr bwMode="auto">
              <a:xfrm>
                <a:off x="1977" y="1694"/>
                <a:ext cx="53" cy="88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/>
                <a:endParaRPr lang="zh-CN" altLang="zh-CN"/>
              </a:p>
            </p:txBody>
          </p:sp>
          <p:sp>
            <p:nvSpPr>
              <p:cNvPr id="119885" name="Rectangle 1047"/>
              <p:cNvSpPr>
                <a:spLocks noChangeArrowheads="1"/>
              </p:cNvSpPr>
              <p:nvPr/>
            </p:nvSpPr>
            <p:spPr bwMode="auto">
              <a:xfrm>
                <a:off x="2083" y="1915"/>
                <a:ext cx="53" cy="88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/>
                <a:endParaRPr lang="zh-CN" altLang="zh-CN"/>
              </a:p>
            </p:txBody>
          </p:sp>
          <p:sp>
            <p:nvSpPr>
              <p:cNvPr id="119886" name="Rectangle 1048"/>
              <p:cNvSpPr>
                <a:spLocks noChangeArrowheads="1"/>
              </p:cNvSpPr>
              <p:nvPr/>
            </p:nvSpPr>
            <p:spPr bwMode="auto">
              <a:xfrm>
                <a:off x="2056" y="1473"/>
                <a:ext cx="53" cy="88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/>
                <a:endParaRPr lang="zh-CN" altLang="zh-CN"/>
              </a:p>
            </p:txBody>
          </p:sp>
          <p:sp>
            <p:nvSpPr>
              <p:cNvPr id="119887" name="Rectangle 1049"/>
              <p:cNvSpPr>
                <a:spLocks noChangeArrowheads="1"/>
              </p:cNvSpPr>
              <p:nvPr/>
            </p:nvSpPr>
            <p:spPr bwMode="auto">
              <a:xfrm>
                <a:off x="2215" y="1561"/>
                <a:ext cx="53" cy="89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/>
                <a:endParaRPr lang="zh-CN" altLang="zh-CN"/>
              </a:p>
            </p:txBody>
          </p:sp>
          <p:sp>
            <p:nvSpPr>
              <p:cNvPr id="119888" name="Rectangle 1050"/>
              <p:cNvSpPr>
                <a:spLocks noChangeArrowheads="1"/>
              </p:cNvSpPr>
              <p:nvPr/>
            </p:nvSpPr>
            <p:spPr bwMode="auto">
              <a:xfrm>
                <a:off x="2162" y="2048"/>
                <a:ext cx="53" cy="88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/>
                <a:endParaRPr lang="zh-CN" altLang="zh-CN"/>
              </a:p>
            </p:txBody>
          </p:sp>
          <p:sp>
            <p:nvSpPr>
              <p:cNvPr id="119889" name="Rectangle 1051"/>
              <p:cNvSpPr>
                <a:spLocks noChangeArrowheads="1"/>
              </p:cNvSpPr>
              <p:nvPr/>
            </p:nvSpPr>
            <p:spPr bwMode="auto">
              <a:xfrm>
                <a:off x="2241" y="1827"/>
                <a:ext cx="53" cy="88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/>
                <a:endParaRPr lang="zh-CN" altLang="zh-CN"/>
              </a:p>
            </p:txBody>
          </p:sp>
          <p:sp>
            <p:nvSpPr>
              <p:cNvPr id="119890" name="Rectangle 1052"/>
              <p:cNvSpPr>
                <a:spLocks noChangeArrowheads="1"/>
              </p:cNvSpPr>
              <p:nvPr/>
            </p:nvSpPr>
            <p:spPr bwMode="auto">
              <a:xfrm>
                <a:off x="2215" y="2401"/>
                <a:ext cx="53" cy="89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/>
                <a:endParaRPr lang="zh-CN" altLang="zh-CN"/>
              </a:p>
            </p:txBody>
          </p:sp>
          <p:sp>
            <p:nvSpPr>
              <p:cNvPr id="119891" name="Rectangle 1053"/>
              <p:cNvSpPr>
                <a:spLocks noChangeArrowheads="1"/>
              </p:cNvSpPr>
              <p:nvPr/>
            </p:nvSpPr>
            <p:spPr bwMode="auto">
              <a:xfrm>
                <a:off x="2374" y="1959"/>
                <a:ext cx="52" cy="89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/>
                <a:endParaRPr lang="zh-CN" altLang="zh-CN"/>
              </a:p>
            </p:txBody>
          </p:sp>
          <p:sp>
            <p:nvSpPr>
              <p:cNvPr id="119892" name="Rectangle 1054"/>
              <p:cNvSpPr>
                <a:spLocks noChangeArrowheads="1"/>
              </p:cNvSpPr>
              <p:nvPr/>
            </p:nvSpPr>
            <p:spPr bwMode="auto">
              <a:xfrm>
                <a:off x="2374" y="2269"/>
                <a:ext cx="52" cy="88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/>
                <a:endParaRPr lang="zh-CN" altLang="zh-CN"/>
              </a:p>
            </p:txBody>
          </p:sp>
          <p:sp>
            <p:nvSpPr>
              <p:cNvPr id="119893" name="Rectangle 1055"/>
              <p:cNvSpPr>
                <a:spLocks noChangeArrowheads="1"/>
              </p:cNvSpPr>
              <p:nvPr/>
            </p:nvSpPr>
            <p:spPr bwMode="auto">
              <a:xfrm>
                <a:off x="2400" y="2445"/>
                <a:ext cx="53" cy="89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/>
                <a:endParaRPr lang="zh-CN" altLang="zh-CN"/>
              </a:p>
            </p:txBody>
          </p:sp>
        </p:grpSp>
        <p:sp>
          <p:nvSpPr>
            <p:cNvPr id="119876" name="Rectangle 1056"/>
            <p:cNvSpPr>
              <a:spLocks noChangeArrowheads="1"/>
            </p:cNvSpPr>
            <p:nvPr/>
          </p:nvSpPr>
          <p:spPr bwMode="auto">
            <a:xfrm>
              <a:off x="337" y="1296"/>
              <a:ext cx="2592" cy="168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19877" name="Line 1057"/>
            <p:cNvSpPr>
              <a:spLocks noChangeShapeType="1"/>
            </p:cNvSpPr>
            <p:nvPr/>
          </p:nvSpPr>
          <p:spPr bwMode="auto">
            <a:xfrm>
              <a:off x="1686" y="1384"/>
              <a:ext cx="79" cy="150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9878" name="Line 1058"/>
            <p:cNvSpPr>
              <a:spLocks noChangeShapeType="1"/>
            </p:cNvSpPr>
            <p:nvPr/>
          </p:nvSpPr>
          <p:spPr bwMode="auto">
            <a:xfrm>
              <a:off x="1395" y="1428"/>
              <a:ext cx="79" cy="150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9879" name="Line 1059"/>
            <p:cNvSpPr>
              <a:spLocks noChangeShapeType="1"/>
            </p:cNvSpPr>
            <p:nvPr/>
          </p:nvSpPr>
          <p:spPr bwMode="auto">
            <a:xfrm>
              <a:off x="1554" y="1428"/>
              <a:ext cx="79" cy="150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19815" name="Group 1060"/>
          <p:cNvGrpSpPr>
            <a:grpSpLocks/>
          </p:cNvGrpSpPr>
          <p:nvPr/>
        </p:nvGrpSpPr>
        <p:grpSpPr bwMode="auto">
          <a:xfrm>
            <a:off x="4648200" y="2057400"/>
            <a:ext cx="4113213" cy="2667000"/>
            <a:chOff x="2929" y="1296"/>
            <a:chExt cx="2591" cy="1680"/>
          </a:xfrm>
        </p:grpSpPr>
        <p:sp>
          <p:nvSpPr>
            <p:cNvPr id="119831" name="Oval 1061"/>
            <p:cNvSpPr>
              <a:spLocks noChangeArrowheads="1"/>
            </p:cNvSpPr>
            <p:nvPr/>
          </p:nvSpPr>
          <p:spPr bwMode="auto">
            <a:xfrm>
              <a:off x="3352" y="2622"/>
              <a:ext cx="53" cy="89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19832" name="Oval 1062"/>
            <p:cNvSpPr>
              <a:spLocks noChangeArrowheads="1"/>
            </p:cNvSpPr>
            <p:nvPr/>
          </p:nvSpPr>
          <p:spPr bwMode="auto">
            <a:xfrm>
              <a:off x="3405" y="2313"/>
              <a:ext cx="53" cy="8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19833" name="Oval 1063"/>
            <p:cNvSpPr>
              <a:spLocks noChangeArrowheads="1"/>
            </p:cNvSpPr>
            <p:nvPr/>
          </p:nvSpPr>
          <p:spPr bwMode="auto">
            <a:xfrm>
              <a:off x="3114" y="2445"/>
              <a:ext cx="53" cy="89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19834" name="Oval 1064"/>
            <p:cNvSpPr>
              <a:spLocks noChangeArrowheads="1"/>
            </p:cNvSpPr>
            <p:nvPr/>
          </p:nvSpPr>
          <p:spPr bwMode="auto">
            <a:xfrm>
              <a:off x="3273" y="2224"/>
              <a:ext cx="53" cy="89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19835" name="Oval 1065"/>
            <p:cNvSpPr>
              <a:spLocks noChangeArrowheads="1"/>
            </p:cNvSpPr>
            <p:nvPr/>
          </p:nvSpPr>
          <p:spPr bwMode="auto">
            <a:xfrm>
              <a:off x="3537" y="2534"/>
              <a:ext cx="53" cy="8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19836" name="Oval 1066"/>
            <p:cNvSpPr>
              <a:spLocks noChangeArrowheads="1"/>
            </p:cNvSpPr>
            <p:nvPr/>
          </p:nvSpPr>
          <p:spPr bwMode="auto">
            <a:xfrm>
              <a:off x="3431" y="2048"/>
              <a:ext cx="53" cy="8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19837" name="Oval 1067"/>
            <p:cNvSpPr>
              <a:spLocks noChangeArrowheads="1"/>
            </p:cNvSpPr>
            <p:nvPr/>
          </p:nvSpPr>
          <p:spPr bwMode="auto">
            <a:xfrm>
              <a:off x="3564" y="2269"/>
              <a:ext cx="52" cy="8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19838" name="Oval 1068"/>
            <p:cNvSpPr>
              <a:spLocks noChangeArrowheads="1"/>
            </p:cNvSpPr>
            <p:nvPr/>
          </p:nvSpPr>
          <p:spPr bwMode="auto">
            <a:xfrm>
              <a:off x="3590" y="2003"/>
              <a:ext cx="53" cy="89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19839" name="Oval 1069"/>
            <p:cNvSpPr>
              <a:spLocks noChangeArrowheads="1"/>
            </p:cNvSpPr>
            <p:nvPr/>
          </p:nvSpPr>
          <p:spPr bwMode="auto">
            <a:xfrm>
              <a:off x="3696" y="2180"/>
              <a:ext cx="53" cy="89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19840" name="Oval 1070"/>
            <p:cNvSpPr>
              <a:spLocks noChangeArrowheads="1"/>
            </p:cNvSpPr>
            <p:nvPr/>
          </p:nvSpPr>
          <p:spPr bwMode="auto">
            <a:xfrm>
              <a:off x="3775" y="2445"/>
              <a:ext cx="53" cy="89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19841" name="Oval 1071"/>
            <p:cNvSpPr>
              <a:spLocks noChangeArrowheads="1"/>
            </p:cNvSpPr>
            <p:nvPr/>
          </p:nvSpPr>
          <p:spPr bwMode="auto">
            <a:xfrm>
              <a:off x="3643" y="2711"/>
              <a:ext cx="53" cy="8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19842" name="Oval 1072"/>
            <p:cNvSpPr>
              <a:spLocks noChangeArrowheads="1"/>
            </p:cNvSpPr>
            <p:nvPr/>
          </p:nvSpPr>
          <p:spPr bwMode="auto">
            <a:xfrm>
              <a:off x="3960" y="2578"/>
              <a:ext cx="53" cy="89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19843" name="Oval 1073"/>
            <p:cNvSpPr>
              <a:spLocks noChangeArrowheads="1"/>
            </p:cNvSpPr>
            <p:nvPr/>
          </p:nvSpPr>
          <p:spPr bwMode="auto">
            <a:xfrm>
              <a:off x="3616" y="1738"/>
              <a:ext cx="53" cy="89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19844" name="Rectangle 1074"/>
            <p:cNvSpPr>
              <a:spLocks noChangeArrowheads="1"/>
            </p:cNvSpPr>
            <p:nvPr/>
          </p:nvSpPr>
          <p:spPr bwMode="auto">
            <a:xfrm>
              <a:off x="4462" y="1959"/>
              <a:ext cx="53" cy="89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19845" name="Rectangle 1075"/>
            <p:cNvSpPr>
              <a:spLocks noChangeArrowheads="1"/>
            </p:cNvSpPr>
            <p:nvPr/>
          </p:nvSpPr>
          <p:spPr bwMode="auto">
            <a:xfrm>
              <a:off x="4304" y="1605"/>
              <a:ext cx="53" cy="89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19846" name="Rectangle 1076"/>
            <p:cNvSpPr>
              <a:spLocks noChangeArrowheads="1"/>
            </p:cNvSpPr>
            <p:nvPr/>
          </p:nvSpPr>
          <p:spPr bwMode="auto">
            <a:xfrm>
              <a:off x="4515" y="1473"/>
              <a:ext cx="53" cy="88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19847" name="Rectangle 1077"/>
            <p:cNvSpPr>
              <a:spLocks noChangeArrowheads="1"/>
            </p:cNvSpPr>
            <p:nvPr/>
          </p:nvSpPr>
          <p:spPr bwMode="auto">
            <a:xfrm>
              <a:off x="4595" y="2224"/>
              <a:ext cx="53" cy="89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19848" name="Rectangle 1078"/>
            <p:cNvSpPr>
              <a:spLocks noChangeArrowheads="1"/>
            </p:cNvSpPr>
            <p:nvPr/>
          </p:nvSpPr>
          <p:spPr bwMode="auto">
            <a:xfrm>
              <a:off x="4568" y="1694"/>
              <a:ext cx="53" cy="88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19849" name="Rectangle 1079"/>
            <p:cNvSpPr>
              <a:spLocks noChangeArrowheads="1"/>
            </p:cNvSpPr>
            <p:nvPr/>
          </p:nvSpPr>
          <p:spPr bwMode="auto">
            <a:xfrm>
              <a:off x="4674" y="1915"/>
              <a:ext cx="53" cy="88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19850" name="Rectangle 1080"/>
            <p:cNvSpPr>
              <a:spLocks noChangeArrowheads="1"/>
            </p:cNvSpPr>
            <p:nvPr/>
          </p:nvSpPr>
          <p:spPr bwMode="auto">
            <a:xfrm>
              <a:off x="4648" y="1473"/>
              <a:ext cx="52" cy="88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19851" name="Rectangle 1081"/>
            <p:cNvSpPr>
              <a:spLocks noChangeArrowheads="1"/>
            </p:cNvSpPr>
            <p:nvPr/>
          </p:nvSpPr>
          <p:spPr bwMode="auto">
            <a:xfrm>
              <a:off x="4806" y="1561"/>
              <a:ext cx="53" cy="89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19852" name="Rectangle 1082"/>
            <p:cNvSpPr>
              <a:spLocks noChangeArrowheads="1"/>
            </p:cNvSpPr>
            <p:nvPr/>
          </p:nvSpPr>
          <p:spPr bwMode="auto">
            <a:xfrm>
              <a:off x="4753" y="2048"/>
              <a:ext cx="53" cy="88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19853" name="Rectangle 1083"/>
            <p:cNvSpPr>
              <a:spLocks noChangeArrowheads="1"/>
            </p:cNvSpPr>
            <p:nvPr/>
          </p:nvSpPr>
          <p:spPr bwMode="auto">
            <a:xfrm>
              <a:off x="4833" y="1827"/>
              <a:ext cx="52" cy="88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19854" name="Rectangle 1084"/>
            <p:cNvSpPr>
              <a:spLocks noChangeArrowheads="1"/>
            </p:cNvSpPr>
            <p:nvPr/>
          </p:nvSpPr>
          <p:spPr bwMode="auto">
            <a:xfrm>
              <a:off x="4806" y="2401"/>
              <a:ext cx="53" cy="89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19855" name="Rectangle 1085"/>
            <p:cNvSpPr>
              <a:spLocks noChangeArrowheads="1"/>
            </p:cNvSpPr>
            <p:nvPr/>
          </p:nvSpPr>
          <p:spPr bwMode="auto">
            <a:xfrm>
              <a:off x="4965" y="1959"/>
              <a:ext cx="53" cy="89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19856" name="Rectangle 1086"/>
            <p:cNvSpPr>
              <a:spLocks noChangeArrowheads="1"/>
            </p:cNvSpPr>
            <p:nvPr/>
          </p:nvSpPr>
          <p:spPr bwMode="auto">
            <a:xfrm>
              <a:off x="4965" y="2269"/>
              <a:ext cx="53" cy="88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19857" name="Rectangle 1087"/>
            <p:cNvSpPr>
              <a:spLocks noChangeArrowheads="1"/>
            </p:cNvSpPr>
            <p:nvPr/>
          </p:nvSpPr>
          <p:spPr bwMode="auto">
            <a:xfrm>
              <a:off x="4991" y="2445"/>
              <a:ext cx="53" cy="89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19858" name="Rectangle 1088"/>
            <p:cNvSpPr>
              <a:spLocks noChangeArrowheads="1"/>
            </p:cNvSpPr>
            <p:nvPr/>
          </p:nvSpPr>
          <p:spPr bwMode="auto">
            <a:xfrm>
              <a:off x="2929" y="1296"/>
              <a:ext cx="2591" cy="168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19859" name="Line 1089"/>
            <p:cNvSpPr>
              <a:spLocks noChangeShapeType="1"/>
            </p:cNvSpPr>
            <p:nvPr/>
          </p:nvSpPr>
          <p:spPr bwMode="auto">
            <a:xfrm>
              <a:off x="3539" y="1433"/>
              <a:ext cx="589" cy="144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9860" name="Line 1090"/>
            <p:cNvSpPr>
              <a:spLocks noChangeShapeType="1"/>
            </p:cNvSpPr>
            <p:nvPr/>
          </p:nvSpPr>
          <p:spPr bwMode="auto">
            <a:xfrm>
              <a:off x="4242" y="1344"/>
              <a:ext cx="576" cy="14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9861" name="Line 1091"/>
            <p:cNvSpPr>
              <a:spLocks noChangeShapeType="1"/>
            </p:cNvSpPr>
            <p:nvPr/>
          </p:nvSpPr>
          <p:spPr bwMode="auto">
            <a:xfrm>
              <a:off x="3888" y="1392"/>
              <a:ext cx="576" cy="14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5" name="Group 1092"/>
          <p:cNvGrpSpPr>
            <a:grpSpLocks/>
          </p:cNvGrpSpPr>
          <p:nvPr/>
        </p:nvGrpSpPr>
        <p:grpSpPr bwMode="auto">
          <a:xfrm>
            <a:off x="3753671" y="2689226"/>
            <a:ext cx="3494855" cy="3368675"/>
            <a:chOff x="2198" y="1680"/>
            <a:chExt cx="2362" cy="2136"/>
          </a:xfrm>
        </p:grpSpPr>
        <p:sp>
          <p:nvSpPr>
            <p:cNvPr id="119825" name="Text Box 1093"/>
            <p:cNvSpPr txBox="1">
              <a:spLocks noChangeArrowheads="1"/>
            </p:cNvSpPr>
            <p:nvPr/>
          </p:nvSpPr>
          <p:spPr bwMode="auto">
            <a:xfrm>
              <a:off x="2198" y="3525"/>
              <a:ext cx="1357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r>
                <a:rPr lang="en-US" altLang="zh-CN" sz="2400">
                  <a:solidFill>
                    <a:schemeClr val="hlink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Support Vectors</a:t>
              </a:r>
            </a:p>
          </p:txBody>
        </p:sp>
        <p:sp>
          <p:nvSpPr>
            <p:cNvPr id="119826" name="Line 1094"/>
            <p:cNvSpPr>
              <a:spLocks noChangeShapeType="1"/>
            </p:cNvSpPr>
            <p:nvPr/>
          </p:nvSpPr>
          <p:spPr bwMode="auto">
            <a:xfrm flipV="1">
              <a:off x="2928" y="1680"/>
              <a:ext cx="1392" cy="17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9827" name="Line 1095"/>
            <p:cNvSpPr>
              <a:spLocks noChangeShapeType="1"/>
            </p:cNvSpPr>
            <p:nvPr/>
          </p:nvSpPr>
          <p:spPr bwMode="auto">
            <a:xfrm flipV="1">
              <a:off x="2928" y="2016"/>
              <a:ext cx="1536" cy="14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9828" name="Line 1096"/>
            <p:cNvSpPr>
              <a:spLocks noChangeShapeType="1"/>
            </p:cNvSpPr>
            <p:nvPr/>
          </p:nvSpPr>
          <p:spPr bwMode="auto">
            <a:xfrm flipV="1">
              <a:off x="2976" y="2304"/>
              <a:ext cx="1584" cy="1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9829" name="Line 1097"/>
            <p:cNvSpPr>
              <a:spLocks noChangeShapeType="1"/>
            </p:cNvSpPr>
            <p:nvPr/>
          </p:nvSpPr>
          <p:spPr bwMode="auto">
            <a:xfrm flipV="1">
              <a:off x="2976" y="2640"/>
              <a:ext cx="960" cy="81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9830" name="Line 1098"/>
            <p:cNvSpPr>
              <a:spLocks noChangeShapeType="1"/>
            </p:cNvSpPr>
            <p:nvPr/>
          </p:nvSpPr>
          <p:spPr bwMode="auto">
            <a:xfrm flipV="1">
              <a:off x="2976" y="1824"/>
              <a:ext cx="624" cy="16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" name="Group 1099"/>
          <p:cNvGrpSpPr>
            <a:grpSpLocks/>
          </p:cNvGrpSpPr>
          <p:nvPr/>
        </p:nvGrpSpPr>
        <p:grpSpPr bwMode="auto">
          <a:xfrm>
            <a:off x="1331146" y="3382963"/>
            <a:ext cx="1917700" cy="2103438"/>
            <a:chOff x="682" y="2131"/>
            <a:chExt cx="1208" cy="1325"/>
          </a:xfrm>
        </p:grpSpPr>
        <p:sp>
          <p:nvSpPr>
            <p:cNvPr id="119822" name="Text Box 1100"/>
            <p:cNvSpPr txBox="1">
              <a:spLocks noChangeArrowheads="1"/>
            </p:cNvSpPr>
            <p:nvPr/>
          </p:nvSpPr>
          <p:spPr bwMode="auto">
            <a:xfrm>
              <a:off x="682" y="3168"/>
              <a:ext cx="120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r>
                <a:rPr lang="en-US" altLang="zh-CN" sz="24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Small Margin</a:t>
              </a:r>
            </a:p>
          </p:txBody>
        </p:sp>
        <p:sp>
          <p:nvSpPr>
            <p:cNvPr id="119823" name="Line 1101"/>
            <p:cNvSpPr>
              <a:spLocks noChangeShapeType="1"/>
            </p:cNvSpPr>
            <p:nvPr/>
          </p:nvSpPr>
          <p:spPr bwMode="auto">
            <a:xfrm flipV="1">
              <a:off x="1274" y="2131"/>
              <a:ext cx="288" cy="48"/>
            </a:xfrm>
            <a:prstGeom prst="line">
              <a:avLst/>
            </a:prstGeom>
            <a:noFill/>
            <a:ln w="9525">
              <a:solidFill>
                <a:schemeClr val="folHlink"/>
              </a:solidFill>
              <a:miter lim="800000"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9824" name="Line 1102"/>
            <p:cNvSpPr>
              <a:spLocks noChangeShapeType="1"/>
            </p:cNvSpPr>
            <p:nvPr/>
          </p:nvSpPr>
          <p:spPr bwMode="auto">
            <a:xfrm flipV="1">
              <a:off x="1344" y="2179"/>
              <a:ext cx="38" cy="1037"/>
            </a:xfrm>
            <a:prstGeom prst="line">
              <a:avLst/>
            </a:prstGeom>
            <a:noFill/>
            <a:ln w="9525">
              <a:solidFill>
                <a:schemeClr val="folHlink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7" name="Group 1103"/>
          <p:cNvGrpSpPr>
            <a:grpSpLocks/>
          </p:cNvGrpSpPr>
          <p:nvPr/>
        </p:nvGrpSpPr>
        <p:grpSpPr bwMode="auto">
          <a:xfrm>
            <a:off x="5349875" y="2667000"/>
            <a:ext cx="1943100" cy="2819400"/>
            <a:chOff x="3370" y="1680"/>
            <a:chExt cx="1224" cy="1776"/>
          </a:xfrm>
        </p:grpSpPr>
        <p:sp>
          <p:nvSpPr>
            <p:cNvPr id="119819" name="Text Box 1104"/>
            <p:cNvSpPr txBox="1">
              <a:spLocks noChangeArrowheads="1"/>
            </p:cNvSpPr>
            <p:nvPr/>
          </p:nvSpPr>
          <p:spPr bwMode="auto">
            <a:xfrm>
              <a:off x="3370" y="3168"/>
              <a:ext cx="122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r>
                <a:rPr lang="en-US" altLang="zh-CN" sz="240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Large Margin</a:t>
              </a:r>
            </a:p>
          </p:txBody>
        </p:sp>
        <p:sp>
          <p:nvSpPr>
            <p:cNvPr id="119820" name="Line 1105"/>
            <p:cNvSpPr>
              <a:spLocks noChangeShapeType="1"/>
            </p:cNvSpPr>
            <p:nvPr/>
          </p:nvSpPr>
          <p:spPr bwMode="auto">
            <a:xfrm flipV="1">
              <a:off x="3744" y="1680"/>
              <a:ext cx="528" cy="240"/>
            </a:xfrm>
            <a:prstGeom prst="line">
              <a:avLst/>
            </a:prstGeom>
            <a:noFill/>
            <a:ln w="9525">
              <a:solidFill>
                <a:schemeClr val="folHlink"/>
              </a:solidFill>
              <a:miter lim="800000"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9821" name="Line 1106"/>
            <p:cNvSpPr>
              <a:spLocks noChangeShapeType="1"/>
            </p:cNvSpPr>
            <p:nvPr/>
          </p:nvSpPr>
          <p:spPr bwMode="auto">
            <a:xfrm flipV="1">
              <a:off x="4032" y="1728"/>
              <a:ext cx="96" cy="1488"/>
            </a:xfrm>
            <a:prstGeom prst="line">
              <a:avLst/>
            </a:prstGeom>
            <a:noFill/>
            <a:ln w="9525">
              <a:solidFill>
                <a:schemeClr val="folHlink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3547968" y="1334334"/>
            <a:ext cx="277351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General Philosophy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1171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61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81000"/>
            <a:ext cx="9144000" cy="609600"/>
          </a:xfrm>
          <a:noFill/>
        </p:spPr>
        <p:txBody>
          <a:bodyPr lIns="92075" tIns="46038" rIns="92075" bIns="46038"/>
          <a:lstStyle/>
          <a:p>
            <a:pPr eaLnBrk="1" hangingPunct="1"/>
            <a:r>
              <a:rPr lang="en-US" altLang="zh-CN">
                <a:ea typeface="宋体" panose="02010600030101010101" pitchFamily="2" charset="-122"/>
              </a:rPr>
              <a:t>SVM—When Data Is Linearly Separable</a:t>
            </a:r>
          </a:p>
        </p:txBody>
      </p:sp>
      <p:grpSp>
        <p:nvGrpSpPr>
          <p:cNvPr id="121862" name="Group 3"/>
          <p:cNvGrpSpPr>
            <a:grpSpLocks/>
          </p:cNvGrpSpPr>
          <p:nvPr/>
        </p:nvGrpSpPr>
        <p:grpSpPr bwMode="auto">
          <a:xfrm>
            <a:off x="458788" y="1524000"/>
            <a:ext cx="4114800" cy="2667000"/>
            <a:chOff x="337" y="1296"/>
            <a:chExt cx="2592" cy="1680"/>
          </a:xfrm>
        </p:grpSpPr>
        <p:sp>
          <p:nvSpPr>
            <p:cNvPr id="121898" name="Oval 4"/>
            <p:cNvSpPr>
              <a:spLocks noChangeArrowheads="1"/>
            </p:cNvSpPr>
            <p:nvPr/>
          </p:nvSpPr>
          <p:spPr bwMode="auto">
            <a:xfrm>
              <a:off x="760" y="2622"/>
              <a:ext cx="53" cy="89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21899" name="Oval 5"/>
            <p:cNvSpPr>
              <a:spLocks noChangeArrowheads="1"/>
            </p:cNvSpPr>
            <p:nvPr/>
          </p:nvSpPr>
          <p:spPr bwMode="auto">
            <a:xfrm>
              <a:off x="813" y="2313"/>
              <a:ext cx="53" cy="8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21900" name="Oval 6"/>
            <p:cNvSpPr>
              <a:spLocks noChangeArrowheads="1"/>
            </p:cNvSpPr>
            <p:nvPr/>
          </p:nvSpPr>
          <p:spPr bwMode="auto">
            <a:xfrm>
              <a:off x="522" y="2445"/>
              <a:ext cx="53" cy="89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21901" name="Oval 7"/>
            <p:cNvSpPr>
              <a:spLocks noChangeArrowheads="1"/>
            </p:cNvSpPr>
            <p:nvPr/>
          </p:nvSpPr>
          <p:spPr bwMode="auto">
            <a:xfrm>
              <a:off x="681" y="2224"/>
              <a:ext cx="53" cy="89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21902" name="Oval 8"/>
            <p:cNvSpPr>
              <a:spLocks noChangeArrowheads="1"/>
            </p:cNvSpPr>
            <p:nvPr/>
          </p:nvSpPr>
          <p:spPr bwMode="auto">
            <a:xfrm>
              <a:off x="945" y="2534"/>
              <a:ext cx="53" cy="8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21903" name="Oval 9"/>
            <p:cNvSpPr>
              <a:spLocks noChangeArrowheads="1"/>
            </p:cNvSpPr>
            <p:nvPr/>
          </p:nvSpPr>
          <p:spPr bwMode="auto">
            <a:xfrm>
              <a:off x="840" y="2048"/>
              <a:ext cx="52" cy="8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21904" name="Oval 10"/>
            <p:cNvSpPr>
              <a:spLocks noChangeArrowheads="1"/>
            </p:cNvSpPr>
            <p:nvPr/>
          </p:nvSpPr>
          <p:spPr bwMode="auto">
            <a:xfrm>
              <a:off x="972" y="2269"/>
              <a:ext cx="53" cy="8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21905" name="Oval 11"/>
            <p:cNvSpPr>
              <a:spLocks noChangeArrowheads="1"/>
            </p:cNvSpPr>
            <p:nvPr/>
          </p:nvSpPr>
          <p:spPr bwMode="auto">
            <a:xfrm>
              <a:off x="998" y="2003"/>
              <a:ext cx="53" cy="89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21906" name="Oval 12"/>
            <p:cNvSpPr>
              <a:spLocks noChangeArrowheads="1"/>
            </p:cNvSpPr>
            <p:nvPr/>
          </p:nvSpPr>
          <p:spPr bwMode="auto">
            <a:xfrm>
              <a:off x="1104" y="2180"/>
              <a:ext cx="53" cy="89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21907" name="Oval 13"/>
            <p:cNvSpPr>
              <a:spLocks noChangeArrowheads="1"/>
            </p:cNvSpPr>
            <p:nvPr/>
          </p:nvSpPr>
          <p:spPr bwMode="auto">
            <a:xfrm>
              <a:off x="1183" y="2445"/>
              <a:ext cx="53" cy="89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21908" name="Oval 14"/>
            <p:cNvSpPr>
              <a:spLocks noChangeArrowheads="1"/>
            </p:cNvSpPr>
            <p:nvPr/>
          </p:nvSpPr>
          <p:spPr bwMode="auto">
            <a:xfrm>
              <a:off x="1051" y="2711"/>
              <a:ext cx="53" cy="8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21909" name="Oval 15"/>
            <p:cNvSpPr>
              <a:spLocks noChangeArrowheads="1"/>
            </p:cNvSpPr>
            <p:nvPr/>
          </p:nvSpPr>
          <p:spPr bwMode="auto">
            <a:xfrm>
              <a:off x="1369" y="2578"/>
              <a:ext cx="52" cy="89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21910" name="Oval 16"/>
            <p:cNvSpPr>
              <a:spLocks noChangeArrowheads="1"/>
            </p:cNvSpPr>
            <p:nvPr/>
          </p:nvSpPr>
          <p:spPr bwMode="auto">
            <a:xfrm>
              <a:off x="1025" y="1738"/>
              <a:ext cx="53" cy="89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grpSp>
          <p:nvGrpSpPr>
            <p:cNvPr id="121911" name="Group 17"/>
            <p:cNvGrpSpPr>
              <a:grpSpLocks/>
            </p:cNvGrpSpPr>
            <p:nvPr/>
          </p:nvGrpSpPr>
          <p:grpSpPr bwMode="auto">
            <a:xfrm>
              <a:off x="1712" y="1473"/>
              <a:ext cx="741" cy="1061"/>
              <a:chOff x="1712" y="1473"/>
              <a:chExt cx="741" cy="1061"/>
            </a:xfrm>
          </p:grpSpPr>
          <p:sp>
            <p:nvSpPr>
              <p:cNvPr id="121916" name="Rectangle 18"/>
              <p:cNvSpPr>
                <a:spLocks noChangeArrowheads="1"/>
              </p:cNvSpPr>
              <p:nvPr/>
            </p:nvSpPr>
            <p:spPr bwMode="auto">
              <a:xfrm>
                <a:off x="1871" y="1959"/>
                <a:ext cx="53" cy="89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/>
                <a:endParaRPr lang="zh-CN" altLang="zh-CN"/>
              </a:p>
            </p:txBody>
          </p:sp>
          <p:sp>
            <p:nvSpPr>
              <p:cNvPr id="121917" name="Rectangle 19"/>
              <p:cNvSpPr>
                <a:spLocks noChangeArrowheads="1"/>
              </p:cNvSpPr>
              <p:nvPr/>
            </p:nvSpPr>
            <p:spPr bwMode="auto">
              <a:xfrm>
                <a:off x="1712" y="1605"/>
                <a:ext cx="53" cy="89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/>
                <a:endParaRPr lang="zh-CN" altLang="zh-CN"/>
              </a:p>
            </p:txBody>
          </p:sp>
          <p:sp>
            <p:nvSpPr>
              <p:cNvPr id="121918" name="Rectangle 20"/>
              <p:cNvSpPr>
                <a:spLocks noChangeArrowheads="1"/>
              </p:cNvSpPr>
              <p:nvPr/>
            </p:nvSpPr>
            <p:spPr bwMode="auto">
              <a:xfrm>
                <a:off x="1924" y="1473"/>
                <a:ext cx="53" cy="88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/>
                <a:endParaRPr lang="zh-CN" altLang="zh-CN"/>
              </a:p>
            </p:txBody>
          </p:sp>
          <p:sp>
            <p:nvSpPr>
              <p:cNvPr id="121919" name="Rectangle 21"/>
              <p:cNvSpPr>
                <a:spLocks noChangeArrowheads="1"/>
              </p:cNvSpPr>
              <p:nvPr/>
            </p:nvSpPr>
            <p:spPr bwMode="auto">
              <a:xfrm>
                <a:off x="2003" y="2224"/>
                <a:ext cx="53" cy="89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/>
                <a:endParaRPr lang="zh-CN" altLang="zh-CN"/>
              </a:p>
            </p:txBody>
          </p:sp>
          <p:sp>
            <p:nvSpPr>
              <p:cNvPr id="121920" name="Rectangle 22"/>
              <p:cNvSpPr>
                <a:spLocks noChangeArrowheads="1"/>
              </p:cNvSpPr>
              <p:nvPr/>
            </p:nvSpPr>
            <p:spPr bwMode="auto">
              <a:xfrm>
                <a:off x="1977" y="1694"/>
                <a:ext cx="53" cy="88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/>
                <a:endParaRPr lang="zh-CN" altLang="zh-CN"/>
              </a:p>
            </p:txBody>
          </p:sp>
          <p:sp>
            <p:nvSpPr>
              <p:cNvPr id="121921" name="Rectangle 23"/>
              <p:cNvSpPr>
                <a:spLocks noChangeArrowheads="1"/>
              </p:cNvSpPr>
              <p:nvPr/>
            </p:nvSpPr>
            <p:spPr bwMode="auto">
              <a:xfrm>
                <a:off x="2083" y="1915"/>
                <a:ext cx="53" cy="88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/>
                <a:endParaRPr lang="zh-CN" altLang="zh-CN"/>
              </a:p>
            </p:txBody>
          </p:sp>
          <p:sp>
            <p:nvSpPr>
              <p:cNvPr id="121922" name="Rectangle 24"/>
              <p:cNvSpPr>
                <a:spLocks noChangeArrowheads="1"/>
              </p:cNvSpPr>
              <p:nvPr/>
            </p:nvSpPr>
            <p:spPr bwMode="auto">
              <a:xfrm>
                <a:off x="2056" y="1473"/>
                <a:ext cx="53" cy="88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/>
                <a:endParaRPr lang="zh-CN" altLang="zh-CN"/>
              </a:p>
            </p:txBody>
          </p:sp>
          <p:sp>
            <p:nvSpPr>
              <p:cNvPr id="121923" name="Rectangle 25"/>
              <p:cNvSpPr>
                <a:spLocks noChangeArrowheads="1"/>
              </p:cNvSpPr>
              <p:nvPr/>
            </p:nvSpPr>
            <p:spPr bwMode="auto">
              <a:xfrm>
                <a:off x="2215" y="1561"/>
                <a:ext cx="53" cy="89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/>
                <a:endParaRPr lang="zh-CN" altLang="zh-CN"/>
              </a:p>
            </p:txBody>
          </p:sp>
          <p:sp>
            <p:nvSpPr>
              <p:cNvPr id="121924" name="Rectangle 26"/>
              <p:cNvSpPr>
                <a:spLocks noChangeArrowheads="1"/>
              </p:cNvSpPr>
              <p:nvPr/>
            </p:nvSpPr>
            <p:spPr bwMode="auto">
              <a:xfrm>
                <a:off x="2162" y="2048"/>
                <a:ext cx="53" cy="88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/>
                <a:endParaRPr lang="zh-CN" altLang="zh-CN"/>
              </a:p>
            </p:txBody>
          </p:sp>
          <p:sp>
            <p:nvSpPr>
              <p:cNvPr id="121925" name="Rectangle 27"/>
              <p:cNvSpPr>
                <a:spLocks noChangeArrowheads="1"/>
              </p:cNvSpPr>
              <p:nvPr/>
            </p:nvSpPr>
            <p:spPr bwMode="auto">
              <a:xfrm>
                <a:off x="2241" y="1827"/>
                <a:ext cx="53" cy="88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/>
                <a:endParaRPr lang="zh-CN" altLang="zh-CN"/>
              </a:p>
            </p:txBody>
          </p:sp>
          <p:sp>
            <p:nvSpPr>
              <p:cNvPr id="121926" name="Rectangle 28"/>
              <p:cNvSpPr>
                <a:spLocks noChangeArrowheads="1"/>
              </p:cNvSpPr>
              <p:nvPr/>
            </p:nvSpPr>
            <p:spPr bwMode="auto">
              <a:xfrm>
                <a:off x="2215" y="2401"/>
                <a:ext cx="53" cy="89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/>
                <a:endParaRPr lang="zh-CN" altLang="zh-CN"/>
              </a:p>
            </p:txBody>
          </p:sp>
          <p:sp>
            <p:nvSpPr>
              <p:cNvPr id="121927" name="Rectangle 29"/>
              <p:cNvSpPr>
                <a:spLocks noChangeArrowheads="1"/>
              </p:cNvSpPr>
              <p:nvPr/>
            </p:nvSpPr>
            <p:spPr bwMode="auto">
              <a:xfrm>
                <a:off x="2374" y="1959"/>
                <a:ext cx="52" cy="89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/>
                <a:endParaRPr lang="zh-CN" altLang="zh-CN"/>
              </a:p>
            </p:txBody>
          </p:sp>
          <p:sp>
            <p:nvSpPr>
              <p:cNvPr id="121928" name="Rectangle 30"/>
              <p:cNvSpPr>
                <a:spLocks noChangeArrowheads="1"/>
              </p:cNvSpPr>
              <p:nvPr/>
            </p:nvSpPr>
            <p:spPr bwMode="auto">
              <a:xfrm>
                <a:off x="2374" y="2269"/>
                <a:ext cx="52" cy="88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/>
                <a:endParaRPr lang="zh-CN" altLang="zh-CN"/>
              </a:p>
            </p:txBody>
          </p:sp>
          <p:sp>
            <p:nvSpPr>
              <p:cNvPr id="121929" name="Rectangle 31"/>
              <p:cNvSpPr>
                <a:spLocks noChangeArrowheads="1"/>
              </p:cNvSpPr>
              <p:nvPr/>
            </p:nvSpPr>
            <p:spPr bwMode="auto">
              <a:xfrm>
                <a:off x="2400" y="2445"/>
                <a:ext cx="53" cy="89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/>
                <a:endParaRPr lang="zh-CN" altLang="zh-CN"/>
              </a:p>
            </p:txBody>
          </p:sp>
        </p:grpSp>
        <p:sp>
          <p:nvSpPr>
            <p:cNvPr id="121912" name="Rectangle 32"/>
            <p:cNvSpPr>
              <a:spLocks noChangeArrowheads="1"/>
            </p:cNvSpPr>
            <p:nvPr/>
          </p:nvSpPr>
          <p:spPr bwMode="auto">
            <a:xfrm>
              <a:off x="337" y="1296"/>
              <a:ext cx="2592" cy="168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21913" name="Line 33"/>
            <p:cNvSpPr>
              <a:spLocks noChangeShapeType="1"/>
            </p:cNvSpPr>
            <p:nvPr/>
          </p:nvSpPr>
          <p:spPr bwMode="auto">
            <a:xfrm>
              <a:off x="1686" y="1384"/>
              <a:ext cx="79" cy="150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1914" name="Line 34"/>
            <p:cNvSpPr>
              <a:spLocks noChangeShapeType="1"/>
            </p:cNvSpPr>
            <p:nvPr/>
          </p:nvSpPr>
          <p:spPr bwMode="auto">
            <a:xfrm>
              <a:off x="1395" y="1428"/>
              <a:ext cx="79" cy="150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1915" name="Line 35"/>
            <p:cNvSpPr>
              <a:spLocks noChangeShapeType="1"/>
            </p:cNvSpPr>
            <p:nvPr/>
          </p:nvSpPr>
          <p:spPr bwMode="auto">
            <a:xfrm>
              <a:off x="1554" y="1428"/>
              <a:ext cx="79" cy="150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21863" name="Group 36"/>
          <p:cNvGrpSpPr>
            <a:grpSpLocks/>
          </p:cNvGrpSpPr>
          <p:nvPr/>
        </p:nvGrpSpPr>
        <p:grpSpPr bwMode="auto">
          <a:xfrm>
            <a:off x="4572000" y="1524000"/>
            <a:ext cx="4113213" cy="2667000"/>
            <a:chOff x="2929" y="1296"/>
            <a:chExt cx="2591" cy="1680"/>
          </a:xfrm>
        </p:grpSpPr>
        <p:sp>
          <p:nvSpPr>
            <p:cNvPr id="121867" name="Oval 37"/>
            <p:cNvSpPr>
              <a:spLocks noChangeArrowheads="1"/>
            </p:cNvSpPr>
            <p:nvPr/>
          </p:nvSpPr>
          <p:spPr bwMode="auto">
            <a:xfrm>
              <a:off x="3352" y="2622"/>
              <a:ext cx="53" cy="89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21868" name="Oval 38"/>
            <p:cNvSpPr>
              <a:spLocks noChangeArrowheads="1"/>
            </p:cNvSpPr>
            <p:nvPr/>
          </p:nvSpPr>
          <p:spPr bwMode="auto">
            <a:xfrm>
              <a:off x="3405" y="2313"/>
              <a:ext cx="53" cy="8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21869" name="Oval 39"/>
            <p:cNvSpPr>
              <a:spLocks noChangeArrowheads="1"/>
            </p:cNvSpPr>
            <p:nvPr/>
          </p:nvSpPr>
          <p:spPr bwMode="auto">
            <a:xfrm>
              <a:off x="3114" y="2445"/>
              <a:ext cx="53" cy="89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21870" name="Oval 40"/>
            <p:cNvSpPr>
              <a:spLocks noChangeArrowheads="1"/>
            </p:cNvSpPr>
            <p:nvPr/>
          </p:nvSpPr>
          <p:spPr bwMode="auto">
            <a:xfrm>
              <a:off x="3273" y="2224"/>
              <a:ext cx="53" cy="89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21871" name="Oval 41"/>
            <p:cNvSpPr>
              <a:spLocks noChangeArrowheads="1"/>
            </p:cNvSpPr>
            <p:nvPr/>
          </p:nvSpPr>
          <p:spPr bwMode="auto">
            <a:xfrm>
              <a:off x="3537" y="2534"/>
              <a:ext cx="53" cy="8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21872" name="Oval 42"/>
            <p:cNvSpPr>
              <a:spLocks noChangeArrowheads="1"/>
            </p:cNvSpPr>
            <p:nvPr/>
          </p:nvSpPr>
          <p:spPr bwMode="auto">
            <a:xfrm>
              <a:off x="3431" y="2048"/>
              <a:ext cx="53" cy="8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21873" name="Oval 43"/>
            <p:cNvSpPr>
              <a:spLocks noChangeArrowheads="1"/>
            </p:cNvSpPr>
            <p:nvPr/>
          </p:nvSpPr>
          <p:spPr bwMode="auto">
            <a:xfrm>
              <a:off x="3564" y="2269"/>
              <a:ext cx="52" cy="8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21874" name="Oval 44"/>
            <p:cNvSpPr>
              <a:spLocks noChangeArrowheads="1"/>
            </p:cNvSpPr>
            <p:nvPr/>
          </p:nvSpPr>
          <p:spPr bwMode="auto">
            <a:xfrm>
              <a:off x="3590" y="2003"/>
              <a:ext cx="53" cy="89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21875" name="Oval 45"/>
            <p:cNvSpPr>
              <a:spLocks noChangeArrowheads="1"/>
            </p:cNvSpPr>
            <p:nvPr/>
          </p:nvSpPr>
          <p:spPr bwMode="auto">
            <a:xfrm>
              <a:off x="3696" y="2180"/>
              <a:ext cx="53" cy="89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21876" name="Oval 46"/>
            <p:cNvSpPr>
              <a:spLocks noChangeArrowheads="1"/>
            </p:cNvSpPr>
            <p:nvPr/>
          </p:nvSpPr>
          <p:spPr bwMode="auto">
            <a:xfrm>
              <a:off x="3775" y="2445"/>
              <a:ext cx="53" cy="89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21877" name="Oval 47"/>
            <p:cNvSpPr>
              <a:spLocks noChangeArrowheads="1"/>
            </p:cNvSpPr>
            <p:nvPr/>
          </p:nvSpPr>
          <p:spPr bwMode="auto">
            <a:xfrm>
              <a:off x="3643" y="2711"/>
              <a:ext cx="53" cy="8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21878" name="Oval 48"/>
            <p:cNvSpPr>
              <a:spLocks noChangeArrowheads="1"/>
            </p:cNvSpPr>
            <p:nvPr/>
          </p:nvSpPr>
          <p:spPr bwMode="auto">
            <a:xfrm>
              <a:off x="3960" y="2578"/>
              <a:ext cx="53" cy="89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21879" name="Oval 49"/>
            <p:cNvSpPr>
              <a:spLocks noChangeArrowheads="1"/>
            </p:cNvSpPr>
            <p:nvPr/>
          </p:nvSpPr>
          <p:spPr bwMode="auto">
            <a:xfrm>
              <a:off x="3616" y="1738"/>
              <a:ext cx="53" cy="89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21880" name="Rectangle 50"/>
            <p:cNvSpPr>
              <a:spLocks noChangeArrowheads="1"/>
            </p:cNvSpPr>
            <p:nvPr/>
          </p:nvSpPr>
          <p:spPr bwMode="auto">
            <a:xfrm>
              <a:off x="4462" y="1959"/>
              <a:ext cx="53" cy="89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21881" name="Rectangle 51"/>
            <p:cNvSpPr>
              <a:spLocks noChangeArrowheads="1"/>
            </p:cNvSpPr>
            <p:nvPr/>
          </p:nvSpPr>
          <p:spPr bwMode="auto">
            <a:xfrm>
              <a:off x="4304" y="1605"/>
              <a:ext cx="53" cy="89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21882" name="Rectangle 52"/>
            <p:cNvSpPr>
              <a:spLocks noChangeArrowheads="1"/>
            </p:cNvSpPr>
            <p:nvPr/>
          </p:nvSpPr>
          <p:spPr bwMode="auto">
            <a:xfrm>
              <a:off x="4515" y="1473"/>
              <a:ext cx="53" cy="88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21883" name="Rectangle 53"/>
            <p:cNvSpPr>
              <a:spLocks noChangeArrowheads="1"/>
            </p:cNvSpPr>
            <p:nvPr/>
          </p:nvSpPr>
          <p:spPr bwMode="auto">
            <a:xfrm>
              <a:off x="4595" y="2224"/>
              <a:ext cx="53" cy="89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21884" name="Rectangle 54"/>
            <p:cNvSpPr>
              <a:spLocks noChangeArrowheads="1"/>
            </p:cNvSpPr>
            <p:nvPr/>
          </p:nvSpPr>
          <p:spPr bwMode="auto">
            <a:xfrm>
              <a:off x="4568" y="1694"/>
              <a:ext cx="53" cy="88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21885" name="Rectangle 55"/>
            <p:cNvSpPr>
              <a:spLocks noChangeArrowheads="1"/>
            </p:cNvSpPr>
            <p:nvPr/>
          </p:nvSpPr>
          <p:spPr bwMode="auto">
            <a:xfrm>
              <a:off x="4674" y="1915"/>
              <a:ext cx="53" cy="88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21886" name="Rectangle 56"/>
            <p:cNvSpPr>
              <a:spLocks noChangeArrowheads="1"/>
            </p:cNvSpPr>
            <p:nvPr/>
          </p:nvSpPr>
          <p:spPr bwMode="auto">
            <a:xfrm>
              <a:off x="4648" y="1473"/>
              <a:ext cx="52" cy="88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21887" name="Rectangle 57"/>
            <p:cNvSpPr>
              <a:spLocks noChangeArrowheads="1"/>
            </p:cNvSpPr>
            <p:nvPr/>
          </p:nvSpPr>
          <p:spPr bwMode="auto">
            <a:xfrm>
              <a:off x="4806" y="1561"/>
              <a:ext cx="53" cy="89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21888" name="Rectangle 58"/>
            <p:cNvSpPr>
              <a:spLocks noChangeArrowheads="1"/>
            </p:cNvSpPr>
            <p:nvPr/>
          </p:nvSpPr>
          <p:spPr bwMode="auto">
            <a:xfrm>
              <a:off x="4753" y="2048"/>
              <a:ext cx="53" cy="88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21889" name="Rectangle 59"/>
            <p:cNvSpPr>
              <a:spLocks noChangeArrowheads="1"/>
            </p:cNvSpPr>
            <p:nvPr/>
          </p:nvSpPr>
          <p:spPr bwMode="auto">
            <a:xfrm>
              <a:off x="4833" y="1827"/>
              <a:ext cx="52" cy="88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21890" name="Rectangle 60"/>
            <p:cNvSpPr>
              <a:spLocks noChangeArrowheads="1"/>
            </p:cNvSpPr>
            <p:nvPr/>
          </p:nvSpPr>
          <p:spPr bwMode="auto">
            <a:xfrm>
              <a:off x="4806" y="2401"/>
              <a:ext cx="53" cy="89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21891" name="Rectangle 61"/>
            <p:cNvSpPr>
              <a:spLocks noChangeArrowheads="1"/>
            </p:cNvSpPr>
            <p:nvPr/>
          </p:nvSpPr>
          <p:spPr bwMode="auto">
            <a:xfrm>
              <a:off x="4965" y="1959"/>
              <a:ext cx="53" cy="89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21892" name="Rectangle 62"/>
            <p:cNvSpPr>
              <a:spLocks noChangeArrowheads="1"/>
            </p:cNvSpPr>
            <p:nvPr/>
          </p:nvSpPr>
          <p:spPr bwMode="auto">
            <a:xfrm>
              <a:off x="4965" y="2269"/>
              <a:ext cx="53" cy="88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21893" name="Rectangle 63"/>
            <p:cNvSpPr>
              <a:spLocks noChangeArrowheads="1"/>
            </p:cNvSpPr>
            <p:nvPr/>
          </p:nvSpPr>
          <p:spPr bwMode="auto">
            <a:xfrm>
              <a:off x="4991" y="2445"/>
              <a:ext cx="53" cy="89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21894" name="Rectangle 64"/>
            <p:cNvSpPr>
              <a:spLocks noChangeArrowheads="1"/>
            </p:cNvSpPr>
            <p:nvPr/>
          </p:nvSpPr>
          <p:spPr bwMode="auto">
            <a:xfrm>
              <a:off x="2929" y="1296"/>
              <a:ext cx="2591" cy="168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21895" name="Line 65"/>
            <p:cNvSpPr>
              <a:spLocks noChangeShapeType="1"/>
            </p:cNvSpPr>
            <p:nvPr/>
          </p:nvSpPr>
          <p:spPr bwMode="auto">
            <a:xfrm>
              <a:off x="3552" y="1392"/>
              <a:ext cx="576" cy="14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1896" name="Line 66"/>
            <p:cNvSpPr>
              <a:spLocks noChangeShapeType="1"/>
            </p:cNvSpPr>
            <p:nvPr/>
          </p:nvSpPr>
          <p:spPr bwMode="auto">
            <a:xfrm>
              <a:off x="4176" y="1344"/>
              <a:ext cx="576" cy="14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1897" name="Line 67"/>
            <p:cNvSpPr>
              <a:spLocks noChangeShapeType="1"/>
            </p:cNvSpPr>
            <p:nvPr/>
          </p:nvSpPr>
          <p:spPr bwMode="auto">
            <a:xfrm>
              <a:off x="3888" y="1392"/>
              <a:ext cx="576" cy="14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21864" name="Line 68"/>
          <p:cNvSpPr>
            <a:spLocks noChangeShapeType="1"/>
          </p:cNvSpPr>
          <p:nvPr/>
        </p:nvSpPr>
        <p:spPr bwMode="auto">
          <a:xfrm flipV="1">
            <a:off x="6756400" y="3124200"/>
            <a:ext cx="406400" cy="220663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21865" name="Text Box 69"/>
          <p:cNvSpPr txBox="1">
            <a:spLocks noChangeArrowheads="1"/>
          </p:cNvSpPr>
          <p:nvPr/>
        </p:nvSpPr>
        <p:spPr bwMode="auto">
          <a:xfrm>
            <a:off x="6858000" y="3200400"/>
            <a:ext cx="5334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m</a:t>
            </a:r>
          </a:p>
        </p:txBody>
      </p:sp>
      <p:sp>
        <p:nvSpPr>
          <p:cNvPr id="1796167" name="Text Box 71"/>
          <p:cNvSpPr txBox="1">
            <a:spLocks noChangeArrowheads="1"/>
          </p:cNvSpPr>
          <p:nvPr/>
        </p:nvSpPr>
        <p:spPr bwMode="auto">
          <a:xfrm>
            <a:off x="381000" y="4267200"/>
            <a:ext cx="8305800" cy="20256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>
                <a:ea typeface="宋体" panose="02010600030101010101" pitchFamily="2" charset="-122"/>
              </a:rPr>
              <a:t>Let data D be (</a:t>
            </a:r>
            <a:r>
              <a:rPr lang="en-US" altLang="zh-CN" b="1">
                <a:ea typeface="宋体" panose="02010600030101010101" pitchFamily="2" charset="-122"/>
              </a:rPr>
              <a:t>X</a:t>
            </a:r>
            <a:r>
              <a:rPr lang="en-US" altLang="zh-CN" baseline="-25000">
                <a:ea typeface="宋体" panose="02010600030101010101" pitchFamily="2" charset="-122"/>
              </a:rPr>
              <a:t>1</a:t>
            </a:r>
            <a:r>
              <a:rPr lang="en-US" altLang="zh-CN">
                <a:ea typeface="宋体" panose="02010600030101010101" pitchFamily="2" charset="-122"/>
              </a:rPr>
              <a:t>, y</a:t>
            </a:r>
            <a:r>
              <a:rPr lang="en-US" altLang="zh-CN" baseline="-25000">
                <a:ea typeface="宋体" panose="02010600030101010101" pitchFamily="2" charset="-122"/>
              </a:rPr>
              <a:t>1</a:t>
            </a:r>
            <a:r>
              <a:rPr lang="en-US" altLang="zh-CN">
                <a:ea typeface="宋体" panose="02010600030101010101" pitchFamily="2" charset="-122"/>
              </a:rPr>
              <a:t>), …, (</a:t>
            </a:r>
            <a:r>
              <a:rPr lang="en-US" altLang="zh-CN" b="1">
                <a:ea typeface="宋体" panose="02010600030101010101" pitchFamily="2" charset="-122"/>
              </a:rPr>
              <a:t>X</a:t>
            </a:r>
            <a:r>
              <a:rPr lang="en-US" altLang="zh-CN" baseline="-25000">
                <a:ea typeface="宋体" panose="02010600030101010101" pitchFamily="2" charset="-122"/>
              </a:rPr>
              <a:t>|D|</a:t>
            </a:r>
            <a:r>
              <a:rPr lang="en-US" altLang="zh-CN">
                <a:ea typeface="宋体" panose="02010600030101010101" pitchFamily="2" charset="-122"/>
              </a:rPr>
              <a:t>, y</a:t>
            </a:r>
            <a:r>
              <a:rPr lang="en-US" altLang="zh-CN" baseline="-25000">
                <a:ea typeface="宋体" panose="02010600030101010101" pitchFamily="2" charset="-122"/>
              </a:rPr>
              <a:t>|D|</a:t>
            </a:r>
            <a:r>
              <a:rPr lang="en-US" altLang="zh-CN">
                <a:ea typeface="宋体" panose="02010600030101010101" pitchFamily="2" charset="-122"/>
              </a:rPr>
              <a:t>), where </a:t>
            </a:r>
            <a:r>
              <a:rPr lang="en-US" altLang="zh-CN" b="1">
                <a:ea typeface="宋体" panose="02010600030101010101" pitchFamily="2" charset="-122"/>
              </a:rPr>
              <a:t>X</a:t>
            </a:r>
            <a:r>
              <a:rPr lang="en-US" altLang="zh-CN" baseline="-25000">
                <a:ea typeface="宋体" panose="02010600030101010101" pitchFamily="2" charset="-122"/>
              </a:rPr>
              <a:t>i</a:t>
            </a:r>
            <a:r>
              <a:rPr lang="en-US" altLang="zh-CN">
                <a:ea typeface="宋体" panose="02010600030101010101" pitchFamily="2" charset="-122"/>
              </a:rPr>
              <a:t> is the set of training tuples associated with the class labels y</a:t>
            </a:r>
            <a:r>
              <a:rPr lang="en-US" altLang="zh-CN" baseline="-25000">
                <a:ea typeface="宋体" panose="02010600030101010101" pitchFamily="2" charset="-122"/>
              </a:rPr>
              <a:t>i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zh-CN">
                <a:ea typeface="宋体" panose="02010600030101010101" pitchFamily="2" charset="-122"/>
              </a:rPr>
              <a:t>There are infinite lines (hyperplanes) separating the two classes but we want to find the best one (the one that minimizes classification error on unseen data)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zh-CN">
                <a:ea typeface="宋体" panose="02010600030101010101" pitchFamily="2" charset="-122"/>
              </a:rPr>
              <a:t>SVM searches for the hyperplane with the largest margin, i.e., </a:t>
            </a:r>
            <a:r>
              <a:rPr lang="en-US" altLang="zh-CN" b="1">
                <a:ea typeface="宋体" panose="02010600030101010101" pitchFamily="2" charset="-122"/>
              </a:rPr>
              <a:t>maximum marginal hyperplane</a:t>
            </a:r>
            <a:r>
              <a:rPr lang="en-US" altLang="zh-CN">
                <a:ea typeface="宋体" panose="02010600030101010101" pitchFamily="2" charset="-122"/>
              </a:rPr>
              <a:t> (MMH)</a:t>
            </a:r>
          </a:p>
        </p:txBody>
      </p:sp>
    </p:spTree>
    <p:extLst>
      <p:ext uri="{BB962C8B-B14F-4D97-AF65-F5344CB8AC3E}">
        <p14:creationId xmlns:p14="http://schemas.microsoft.com/office/powerpoint/2010/main" val="4122478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6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796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96167" grpId="0" animBg="1" autoUpdateAnimBg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>
                <a:ea typeface="宋体" panose="02010600030101010101" pitchFamily="2" charset="-122"/>
              </a:rPr>
              <a:t>SVM—Linearly Separable</a:t>
            </a:r>
          </a:p>
        </p:txBody>
      </p:sp>
      <p:sp>
        <p:nvSpPr>
          <p:cNvPr id="122886" name="Rectangle 5"/>
          <p:cNvSpPr>
            <a:spLocks noChangeArrowheads="1"/>
          </p:cNvSpPr>
          <p:nvPr/>
        </p:nvSpPr>
        <p:spPr bwMode="auto">
          <a:xfrm>
            <a:off x="395536" y="1052736"/>
            <a:ext cx="8458200" cy="42484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lnSpc>
                <a:spcPct val="11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000" dirty="0">
                <a:ea typeface="宋体" panose="02010600030101010101" pitchFamily="2" charset="-122"/>
              </a:rPr>
              <a:t>A separating hyperplane can be written as</a:t>
            </a:r>
          </a:p>
          <a:p>
            <a:pPr lvl="2" eaLnBrk="1" hangingPunct="1">
              <a:lnSpc>
                <a:spcPct val="110000"/>
              </a:lnSpc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None/>
            </a:pPr>
            <a:r>
              <a:rPr lang="en-US" altLang="zh-CN" sz="2000" b="1" dirty="0">
                <a:solidFill>
                  <a:srgbClr val="0101F4"/>
                </a:solidFill>
                <a:ea typeface="宋体" panose="02010600030101010101" pitchFamily="2" charset="-122"/>
              </a:rPr>
              <a:t>W · X + b = 0</a:t>
            </a:r>
          </a:p>
          <a:p>
            <a:pPr lvl="1" eaLnBrk="1" hangingPunct="1">
              <a:lnSpc>
                <a:spcPct val="110000"/>
              </a:lnSpc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None/>
            </a:pPr>
            <a:r>
              <a:rPr lang="en-US" altLang="zh-CN" sz="2000" dirty="0">
                <a:ea typeface="宋体" panose="02010600030101010101" pitchFamily="2" charset="-122"/>
              </a:rPr>
              <a:t>where </a:t>
            </a:r>
            <a:r>
              <a:rPr lang="en-US" altLang="zh-CN" sz="2000" b="1" dirty="0">
                <a:ea typeface="宋体" panose="02010600030101010101" pitchFamily="2" charset="-122"/>
              </a:rPr>
              <a:t>W</a:t>
            </a:r>
            <a:r>
              <a:rPr lang="en-US" altLang="zh-CN" sz="2000" dirty="0">
                <a:ea typeface="宋体" panose="02010600030101010101" pitchFamily="2" charset="-122"/>
              </a:rPr>
              <a:t>={w</a:t>
            </a:r>
            <a:r>
              <a:rPr lang="en-US" altLang="zh-CN" sz="2000" baseline="-25000" dirty="0">
                <a:ea typeface="宋体" panose="02010600030101010101" pitchFamily="2" charset="-122"/>
              </a:rPr>
              <a:t>1</a:t>
            </a:r>
            <a:r>
              <a:rPr lang="en-US" altLang="zh-CN" sz="2000" dirty="0">
                <a:ea typeface="宋体" panose="02010600030101010101" pitchFamily="2" charset="-122"/>
              </a:rPr>
              <a:t>, w</a:t>
            </a:r>
            <a:r>
              <a:rPr lang="en-US" altLang="zh-CN" sz="2000" baseline="-25000" dirty="0">
                <a:ea typeface="宋体" panose="02010600030101010101" pitchFamily="2" charset="-122"/>
              </a:rPr>
              <a:t>2</a:t>
            </a:r>
            <a:r>
              <a:rPr lang="en-US" altLang="zh-CN" sz="2000" dirty="0">
                <a:ea typeface="宋体" panose="02010600030101010101" pitchFamily="2" charset="-122"/>
              </a:rPr>
              <a:t>, …, </a:t>
            </a:r>
            <a:r>
              <a:rPr lang="en-US" altLang="zh-CN" sz="2000" dirty="0" err="1">
                <a:ea typeface="宋体" panose="02010600030101010101" pitchFamily="2" charset="-122"/>
              </a:rPr>
              <a:t>w</a:t>
            </a:r>
            <a:r>
              <a:rPr lang="en-US" altLang="zh-CN" sz="2000" baseline="-25000" dirty="0" err="1">
                <a:ea typeface="宋体" panose="02010600030101010101" pitchFamily="2" charset="-122"/>
              </a:rPr>
              <a:t>n</a:t>
            </a:r>
            <a:r>
              <a:rPr lang="en-US" altLang="zh-CN" sz="2000" dirty="0">
                <a:ea typeface="宋体" panose="02010600030101010101" pitchFamily="2" charset="-122"/>
              </a:rPr>
              <a:t>} is a weight vector and b a scalar (bias)</a:t>
            </a:r>
          </a:p>
          <a:p>
            <a:pPr eaLnBrk="1" hangingPunct="1">
              <a:lnSpc>
                <a:spcPct val="11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000" dirty="0">
                <a:ea typeface="宋体" panose="02010600030101010101" pitchFamily="2" charset="-122"/>
              </a:rPr>
              <a:t>The hyperplane defining the sides of the margin: </a:t>
            </a:r>
          </a:p>
          <a:p>
            <a:pPr lvl="2" eaLnBrk="1" hangingPunct="1">
              <a:lnSpc>
                <a:spcPct val="110000"/>
              </a:lnSpc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None/>
            </a:pPr>
            <a:r>
              <a:rPr lang="en-US" altLang="zh-CN" sz="2000" dirty="0">
                <a:ea typeface="宋体" panose="02010600030101010101" pitchFamily="2" charset="-122"/>
              </a:rPr>
              <a:t>H</a:t>
            </a:r>
            <a:r>
              <a:rPr lang="en-US" altLang="zh-CN" sz="2000" baseline="-25000" dirty="0">
                <a:ea typeface="宋体" panose="02010600030101010101" pitchFamily="2" charset="-122"/>
              </a:rPr>
              <a:t>1</a:t>
            </a:r>
            <a:r>
              <a:rPr lang="en-US" altLang="zh-CN" sz="2000" dirty="0">
                <a:ea typeface="宋体" panose="02010600030101010101" pitchFamily="2" charset="-122"/>
              </a:rPr>
              <a:t>: w</a:t>
            </a:r>
            <a:r>
              <a:rPr lang="en-US" altLang="zh-CN" sz="2000" baseline="-25000" dirty="0">
                <a:ea typeface="宋体" panose="02010600030101010101" pitchFamily="2" charset="-122"/>
              </a:rPr>
              <a:t>0</a:t>
            </a:r>
            <a:r>
              <a:rPr lang="en-US" altLang="zh-CN" sz="2000" dirty="0">
                <a:ea typeface="宋体" panose="02010600030101010101" pitchFamily="2" charset="-122"/>
              </a:rPr>
              <a:t> + w</a:t>
            </a:r>
            <a:r>
              <a:rPr lang="en-US" altLang="zh-CN" sz="2000" baseline="-25000" dirty="0">
                <a:ea typeface="宋体" panose="02010600030101010101" pitchFamily="2" charset="-122"/>
              </a:rPr>
              <a:t>1</a:t>
            </a:r>
            <a:r>
              <a:rPr lang="en-US" altLang="zh-CN" sz="2000" dirty="0">
                <a:ea typeface="宋体" panose="02010600030101010101" pitchFamily="2" charset="-122"/>
              </a:rPr>
              <a:t> x</a:t>
            </a:r>
            <a:r>
              <a:rPr lang="en-US" altLang="zh-CN" sz="2000" baseline="-25000" dirty="0">
                <a:ea typeface="宋体" panose="02010600030101010101" pitchFamily="2" charset="-122"/>
              </a:rPr>
              <a:t>1</a:t>
            </a:r>
            <a:r>
              <a:rPr lang="en-US" altLang="zh-CN" sz="2000" dirty="0">
                <a:ea typeface="宋体" panose="02010600030101010101" pitchFamily="2" charset="-122"/>
              </a:rPr>
              <a:t> + w</a:t>
            </a:r>
            <a:r>
              <a:rPr lang="en-US" altLang="zh-CN" sz="2000" baseline="-25000" dirty="0">
                <a:ea typeface="宋体" panose="02010600030101010101" pitchFamily="2" charset="-122"/>
              </a:rPr>
              <a:t>2</a:t>
            </a:r>
            <a:r>
              <a:rPr lang="en-US" altLang="zh-CN" sz="2000" dirty="0">
                <a:ea typeface="宋体" panose="02010600030101010101" pitchFamily="2" charset="-122"/>
              </a:rPr>
              <a:t> x</a:t>
            </a:r>
            <a:r>
              <a:rPr lang="en-US" altLang="zh-CN" sz="2000" baseline="-25000" dirty="0">
                <a:ea typeface="宋体" panose="02010600030101010101" pitchFamily="2" charset="-122"/>
              </a:rPr>
              <a:t>2</a:t>
            </a:r>
            <a:r>
              <a:rPr lang="en-US" altLang="zh-CN" sz="2000" dirty="0">
                <a:ea typeface="宋体" panose="02010600030101010101" pitchFamily="2" charset="-122"/>
              </a:rPr>
              <a:t> </a:t>
            </a:r>
            <a:r>
              <a:rPr lang="en-US" altLang="zh-CN" sz="2000" dirty="0">
                <a:solidFill>
                  <a:srgbClr val="0101F4"/>
                </a:solidFill>
                <a:ea typeface="宋体" panose="02010600030101010101" pitchFamily="2" charset="-122"/>
              </a:rPr>
              <a:t>≥ 1</a:t>
            </a:r>
            <a:r>
              <a:rPr lang="en-US" altLang="zh-CN" sz="2000" dirty="0">
                <a:ea typeface="宋体" panose="02010600030101010101" pitchFamily="2" charset="-122"/>
              </a:rPr>
              <a:t>    for </a:t>
            </a:r>
            <a:r>
              <a:rPr lang="en-US" altLang="zh-CN" sz="2000" dirty="0" err="1">
                <a:solidFill>
                  <a:srgbClr val="0101F4"/>
                </a:solidFill>
                <a:ea typeface="宋体" panose="02010600030101010101" pitchFamily="2" charset="-122"/>
              </a:rPr>
              <a:t>y</a:t>
            </a:r>
            <a:r>
              <a:rPr lang="en-US" altLang="zh-CN" sz="2000" baseline="-25000" dirty="0" err="1">
                <a:solidFill>
                  <a:srgbClr val="0101F4"/>
                </a:solidFill>
                <a:ea typeface="宋体" panose="02010600030101010101" pitchFamily="2" charset="-122"/>
              </a:rPr>
              <a:t>i</a:t>
            </a:r>
            <a:r>
              <a:rPr lang="en-US" altLang="zh-CN" sz="2000" baseline="-25000" dirty="0">
                <a:solidFill>
                  <a:srgbClr val="0101F4"/>
                </a:solidFill>
                <a:ea typeface="宋体" panose="02010600030101010101" pitchFamily="2" charset="-122"/>
              </a:rPr>
              <a:t> </a:t>
            </a:r>
            <a:r>
              <a:rPr lang="en-US" altLang="zh-CN" sz="2000" dirty="0">
                <a:solidFill>
                  <a:srgbClr val="0101F4"/>
                </a:solidFill>
                <a:ea typeface="宋体" panose="02010600030101010101" pitchFamily="2" charset="-122"/>
              </a:rPr>
              <a:t>= +1</a:t>
            </a:r>
            <a:r>
              <a:rPr lang="en-US" altLang="zh-CN" sz="2000" dirty="0">
                <a:ea typeface="宋体" panose="02010600030101010101" pitchFamily="2" charset="-122"/>
              </a:rPr>
              <a:t>, and</a:t>
            </a:r>
          </a:p>
          <a:p>
            <a:pPr lvl="2" eaLnBrk="1" hangingPunct="1">
              <a:lnSpc>
                <a:spcPct val="110000"/>
              </a:lnSpc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None/>
            </a:pPr>
            <a:r>
              <a:rPr lang="en-US" altLang="zh-CN" sz="2000" dirty="0">
                <a:ea typeface="宋体" panose="02010600030101010101" pitchFamily="2" charset="-122"/>
              </a:rPr>
              <a:t>H</a:t>
            </a:r>
            <a:r>
              <a:rPr lang="en-US" altLang="zh-CN" sz="2000" baseline="-25000" dirty="0">
                <a:ea typeface="宋体" panose="02010600030101010101" pitchFamily="2" charset="-122"/>
              </a:rPr>
              <a:t>2</a:t>
            </a:r>
            <a:r>
              <a:rPr lang="en-US" altLang="zh-CN" sz="2000" dirty="0">
                <a:ea typeface="宋体" panose="02010600030101010101" pitchFamily="2" charset="-122"/>
              </a:rPr>
              <a:t>: w</a:t>
            </a:r>
            <a:r>
              <a:rPr lang="en-US" altLang="zh-CN" sz="2000" baseline="-25000" dirty="0">
                <a:ea typeface="宋体" panose="02010600030101010101" pitchFamily="2" charset="-122"/>
              </a:rPr>
              <a:t>0</a:t>
            </a:r>
            <a:r>
              <a:rPr lang="en-US" altLang="zh-CN" sz="2000" dirty="0">
                <a:ea typeface="宋体" panose="02010600030101010101" pitchFamily="2" charset="-122"/>
              </a:rPr>
              <a:t> + w</a:t>
            </a:r>
            <a:r>
              <a:rPr lang="en-US" altLang="zh-CN" sz="2000" baseline="-25000" dirty="0">
                <a:ea typeface="宋体" panose="02010600030101010101" pitchFamily="2" charset="-122"/>
              </a:rPr>
              <a:t>1</a:t>
            </a:r>
            <a:r>
              <a:rPr lang="en-US" altLang="zh-CN" sz="2000" dirty="0">
                <a:ea typeface="宋体" panose="02010600030101010101" pitchFamily="2" charset="-122"/>
              </a:rPr>
              <a:t> x</a:t>
            </a:r>
            <a:r>
              <a:rPr lang="en-US" altLang="zh-CN" sz="2000" baseline="-25000" dirty="0">
                <a:ea typeface="宋体" panose="02010600030101010101" pitchFamily="2" charset="-122"/>
              </a:rPr>
              <a:t>1</a:t>
            </a:r>
            <a:r>
              <a:rPr lang="en-US" altLang="zh-CN" sz="2000" dirty="0">
                <a:ea typeface="宋体" panose="02010600030101010101" pitchFamily="2" charset="-122"/>
              </a:rPr>
              <a:t> + w</a:t>
            </a:r>
            <a:r>
              <a:rPr lang="en-US" altLang="zh-CN" sz="2000" baseline="-25000" dirty="0">
                <a:ea typeface="宋体" panose="02010600030101010101" pitchFamily="2" charset="-122"/>
              </a:rPr>
              <a:t>2</a:t>
            </a:r>
            <a:r>
              <a:rPr lang="en-US" altLang="zh-CN" sz="2000" dirty="0">
                <a:ea typeface="宋体" panose="02010600030101010101" pitchFamily="2" charset="-122"/>
              </a:rPr>
              <a:t> x</a:t>
            </a:r>
            <a:r>
              <a:rPr lang="en-US" altLang="zh-CN" sz="2000" baseline="-25000" dirty="0">
                <a:ea typeface="宋体" panose="02010600030101010101" pitchFamily="2" charset="-122"/>
              </a:rPr>
              <a:t>2</a:t>
            </a:r>
            <a:r>
              <a:rPr lang="en-US" altLang="zh-CN" sz="2000" dirty="0">
                <a:ea typeface="宋体" panose="02010600030101010101" pitchFamily="2" charset="-122"/>
              </a:rPr>
              <a:t> </a:t>
            </a:r>
            <a:r>
              <a:rPr lang="en-US" altLang="zh-CN" sz="2000" dirty="0">
                <a:solidFill>
                  <a:srgbClr val="0101F4"/>
                </a:solidFill>
                <a:ea typeface="宋体" panose="02010600030101010101" pitchFamily="2" charset="-122"/>
              </a:rPr>
              <a:t>≤ – 1 </a:t>
            </a:r>
            <a:r>
              <a:rPr lang="en-US" altLang="zh-CN" sz="2000" dirty="0">
                <a:ea typeface="宋体" panose="02010600030101010101" pitchFamily="2" charset="-122"/>
              </a:rPr>
              <a:t>for </a:t>
            </a:r>
            <a:r>
              <a:rPr lang="en-US" altLang="zh-CN" sz="2000" dirty="0" err="1">
                <a:solidFill>
                  <a:srgbClr val="0101F4"/>
                </a:solidFill>
                <a:ea typeface="宋体" panose="02010600030101010101" pitchFamily="2" charset="-122"/>
              </a:rPr>
              <a:t>y</a:t>
            </a:r>
            <a:r>
              <a:rPr lang="en-US" altLang="zh-CN" sz="2000" baseline="-25000" dirty="0" err="1">
                <a:solidFill>
                  <a:srgbClr val="0101F4"/>
                </a:solidFill>
                <a:ea typeface="宋体" panose="02010600030101010101" pitchFamily="2" charset="-122"/>
              </a:rPr>
              <a:t>i</a:t>
            </a:r>
            <a:r>
              <a:rPr lang="en-US" altLang="zh-CN" sz="2000" baseline="-25000" dirty="0">
                <a:solidFill>
                  <a:srgbClr val="0101F4"/>
                </a:solidFill>
                <a:ea typeface="宋体" panose="02010600030101010101" pitchFamily="2" charset="-122"/>
              </a:rPr>
              <a:t> </a:t>
            </a:r>
            <a:r>
              <a:rPr lang="en-US" altLang="zh-CN" sz="2000" dirty="0">
                <a:solidFill>
                  <a:srgbClr val="0101F4"/>
                </a:solidFill>
                <a:ea typeface="宋体" panose="02010600030101010101" pitchFamily="2" charset="-122"/>
              </a:rPr>
              <a:t>= –1</a:t>
            </a:r>
          </a:p>
          <a:p>
            <a:pPr eaLnBrk="1" hangingPunct="1">
              <a:lnSpc>
                <a:spcPct val="11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000" dirty="0">
                <a:ea typeface="宋体" panose="02010600030101010101" pitchFamily="2" charset="-122"/>
              </a:rPr>
              <a:t>Any training tuples that fall on hyperplanes H</a:t>
            </a:r>
            <a:r>
              <a:rPr lang="en-US" altLang="zh-CN" sz="2000" baseline="-25000" dirty="0">
                <a:ea typeface="宋体" panose="02010600030101010101" pitchFamily="2" charset="-122"/>
              </a:rPr>
              <a:t>1</a:t>
            </a:r>
            <a:r>
              <a:rPr lang="en-US" altLang="zh-CN" sz="2000" dirty="0">
                <a:ea typeface="宋体" panose="02010600030101010101" pitchFamily="2" charset="-122"/>
              </a:rPr>
              <a:t> or H</a:t>
            </a:r>
            <a:r>
              <a:rPr lang="en-US" altLang="zh-CN" sz="2000" baseline="-25000" dirty="0">
                <a:ea typeface="宋体" panose="02010600030101010101" pitchFamily="2" charset="-122"/>
              </a:rPr>
              <a:t>2</a:t>
            </a:r>
            <a:r>
              <a:rPr lang="en-US" altLang="zh-CN" sz="2000" dirty="0">
                <a:ea typeface="宋体" panose="02010600030101010101" pitchFamily="2" charset="-122"/>
              </a:rPr>
              <a:t> (i.e., the </a:t>
            </a:r>
            <a:br>
              <a:rPr lang="en-US" altLang="zh-CN" sz="2000" dirty="0">
                <a:ea typeface="宋体" panose="02010600030101010101" pitchFamily="2" charset="-122"/>
              </a:rPr>
            </a:br>
            <a:r>
              <a:rPr lang="en-US" altLang="zh-CN" sz="2000" dirty="0">
                <a:ea typeface="宋体" panose="02010600030101010101" pitchFamily="2" charset="-122"/>
              </a:rPr>
              <a:t>sides defining the margin) are </a:t>
            </a:r>
            <a:r>
              <a:rPr lang="en-US" altLang="zh-CN" sz="2000" b="1" dirty="0">
                <a:solidFill>
                  <a:srgbClr val="0101F4"/>
                </a:solidFill>
                <a:ea typeface="宋体" panose="02010600030101010101" pitchFamily="2" charset="-122"/>
              </a:rPr>
              <a:t>support vectors</a:t>
            </a:r>
          </a:p>
          <a:p>
            <a:pPr eaLnBrk="1" hangingPunct="1">
              <a:lnSpc>
                <a:spcPct val="11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000" dirty="0">
                <a:ea typeface="宋体" panose="02010600030101010101" pitchFamily="2" charset="-122"/>
              </a:rPr>
              <a:t>This becomes a </a:t>
            </a:r>
            <a:r>
              <a:rPr lang="en-US" altLang="zh-CN" sz="2000" b="1" dirty="0">
                <a:solidFill>
                  <a:srgbClr val="0101F4"/>
                </a:solidFill>
                <a:ea typeface="宋体" panose="02010600030101010101" pitchFamily="2" charset="-122"/>
              </a:rPr>
              <a:t>constrained (convex) quadratic optimization</a:t>
            </a:r>
            <a:r>
              <a:rPr lang="en-US" altLang="zh-CN" sz="2000" dirty="0">
                <a:solidFill>
                  <a:srgbClr val="0101F4"/>
                </a:solidFill>
                <a:ea typeface="宋体" panose="02010600030101010101" pitchFamily="2" charset="-122"/>
              </a:rPr>
              <a:t> </a:t>
            </a:r>
            <a:r>
              <a:rPr lang="en-US" altLang="zh-CN" sz="2000" dirty="0">
                <a:ea typeface="宋体" panose="02010600030101010101" pitchFamily="2" charset="-122"/>
              </a:rPr>
              <a:t>problem: Quadratic objective function and linear constraints </a:t>
            </a:r>
            <a:r>
              <a:rPr lang="en-US" altLang="zh-CN" sz="2000" dirty="0">
                <a:ea typeface="宋体" panose="02010600030101010101" pitchFamily="2" charset="-122"/>
                <a:sym typeface="Wingdings" panose="05000000000000000000" pitchFamily="2" charset="2"/>
              </a:rPr>
              <a:t></a:t>
            </a:r>
            <a:r>
              <a:rPr lang="en-US" altLang="zh-CN" sz="2000" dirty="0">
                <a:ea typeface="宋体" panose="02010600030101010101" pitchFamily="2" charset="-122"/>
              </a:rPr>
              <a:t> </a:t>
            </a:r>
            <a:r>
              <a:rPr lang="en-US" altLang="zh-CN" sz="2000" i="1" dirty="0">
                <a:ea typeface="宋体" panose="02010600030101010101" pitchFamily="2" charset="-122"/>
              </a:rPr>
              <a:t>Quadratic Programming (QP) </a:t>
            </a:r>
            <a:r>
              <a:rPr lang="en-US" altLang="zh-CN" sz="2000" dirty="0">
                <a:ea typeface="宋体" panose="02010600030101010101" pitchFamily="2" charset="-122"/>
                <a:sym typeface="Wingdings" panose="05000000000000000000" pitchFamily="2" charset="2"/>
              </a:rPr>
              <a:t></a:t>
            </a:r>
            <a:r>
              <a:rPr lang="en-US" altLang="zh-CN" sz="2000" dirty="0">
                <a:ea typeface="宋体" panose="02010600030101010101" pitchFamily="2" charset="-122"/>
              </a:rPr>
              <a:t> </a:t>
            </a:r>
            <a:r>
              <a:rPr lang="en-US" altLang="zh-CN" sz="2000" dirty="0" err="1">
                <a:ea typeface="宋体" panose="02010600030101010101" pitchFamily="2" charset="-122"/>
              </a:rPr>
              <a:t>Lagrangian</a:t>
            </a:r>
            <a:r>
              <a:rPr lang="en-US" altLang="zh-CN" sz="2000" dirty="0">
                <a:ea typeface="宋体" panose="02010600030101010101" pitchFamily="2" charset="-122"/>
              </a:rPr>
              <a:t> multipliers</a:t>
            </a:r>
          </a:p>
        </p:txBody>
      </p:sp>
      <p:pic>
        <p:nvPicPr>
          <p:cNvPr id="4" name="图片 8" descr="1351141994_180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5445224"/>
            <a:ext cx="6300787" cy="785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2591964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81000"/>
            <a:ext cx="7391400" cy="609600"/>
          </a:xfrm>
        </p:spPr>
        <p:txBody>
          <a:bodyPr/>
          <a:lstStyle/>
          <a:p>
            <a:pPr eaLnBrk="1" hangingPunct="1"/>
            <a:r>
              <a:rPr lang="en-US" altLang="zh-CN">
                <a:ea typeface="宋体" panose="02010600030101010101" pitchFamily="2" charset="-122"/>
              </a:rPr>
              <a:t>SVM—Linearly Inseparable</a:t>
            </a:r>
          </a:p>
        </p:txBody>
      </p:sp>
      <p:sp>
        <p:nvSpPr>
          <p:cNvPr id="38919" name="Rectangle 3"/>
          <p:cNvSpPr>
            <a:spLocks noChangeArrowheads="1"/>
          </p:cNvSpPr>
          <p:nvPr/>
        </p:nvSpPr>
        <p:spPr bwMode="auto">
          <a:xfrm>
            <a:off x="304800" y="1524000"/>
            <a:ext cx="8458200" cy="50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lnSpc>
                <a:spcPct val="11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400" dirty="0">
                <a:ea typeface="宋体" panose="02010600030101010101" pitchFamily="2" charset="-122"/>
              </a:rPr>
              <a:t>Transform the original input data into a higher dimensional space</a:t>
            </a:r>
          </a:p>
          <a:p>
            <a:pPr eaLnBrk="1" hangingPunct="1">
              <a:lnSpc>
                <a:spcPct val="11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</a:pPr>
            <a:endParaRPr lang="en-US" altLang="zh-CN" sz="2400" dirty="0">
              <a:ea typeface="宋体" panose="02010600030101010101" pitchFamily="2" charset="-122"/>
            </a:endParaRPr>
          </a:p>
          <a:p>
            <a:pPr eaLnBrk="1" hangingPunct="1">
              <a:lnSpc>
                <a:spcPct val="11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</a:pPr>
            <a:endParaRPr lang="en-US" altLang="zh-CN" sz="2400" dirty="0">
              <a:ea typeface="宋体" panose="02010600030101010101" pitchFamily="2" charset="-122"/>
            </a:endParaRPr>
          </a:p>
          <a:p>
            <a:pPr eaLnBrk="1" hangingPunct="1">
              <a:lnSpc>
                <a:spcPct val="11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</a:pPr>
            <a:endParaRPr lang="en-US" altLang="zh-CN" sz="2400" dirty="0">
              <a:ea typeface="宋体" panose="02010600030101010101" pitchFamily="2" charset="-122"/>
            </a:endParaRPr>
          </a:p>
          <a:p>
            <a:pPr eaLnBrk="1" hangingPunct="1">
              <a:lnSpc>
                <a:spcPct val="11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</a:pPr>
            <a:endParaRPr lang="en-US" altLang="zh-CN" sz="2400" dirty="0">
              <a:ea typeface="宋体" panose="02010600030101010101" pitchFamily="2" charset="-122"/>
            </a:endParaRPr>
          </a:p>
          <a:p>
            <a:pPr eaLnBrk="1" hangingPunct="1">
              <a:lnSpc>
                <a:spcPct val="11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</a:pPr>
            <a:endParaRPr lang="en-US" altLang="zh-CN" sz="2400" dirty="0">
              <a:ea typeface="宋体" panose="02010600030101010101" pitchFamily="2" charset="-122"/>
            </a:endParaRPr>
          </a:p>
          <a:p>
            <a:pPr eaLnBrk="1" hangingPunct="1">
              <a:lnSpc>
                <a:spcPct val="11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</a:pPr>
            <a:endParaRPr lang="en-US" altLang="zh-CN" sz="2400" dirty="0">
              <a:ea typeface="宋体" panose="02010600030101010101" pitchFamily="2" charset="-122"/>
            </a:endParaRPr>
          </a:p>
          <a:p>
            <a:pPr marL="0" indent="0" eaLnBrk="1" hangingPunct="1">
              <a:lnSpc>
                <a:spcPct val="110000"/>
              </a:lnSpc>
              <a:spcBef>
                <a:spcPct val="20000"/>
              </a:spcBef>
              <a:buClr>
                <a:schemeClr val="folHlink"/>
              </a:buClr>
              <a:buSzPct val="60000"/>
            </a:pPr>
            <a:endParaRPr lang="en-US" altLang="zh-CN" sz="2400" dirty="0">
              <a:ea typeface="宋体" panose="02010600030101010101" pitchFamily="2" charset="-122"/>
            </a:endParaRPr>
          </a:p>
          <a:p>
            <a:pPr marL="0" indent="0" eaLnBrk="1" hangingPunct="1">
              <a:lnSpc>
                <a:spcPct val="110000"/>
              </a:lnSpc>
              <a:spcBef>
                <a:spcPct val="20000"/>
              </a:spcBef>
              <a:buClr>
                <a:schemeClr val="folHlink"/>
              </a:buClr>
              <a:buSzPct val="60000"/>
            </a:pPr>
            <a:r>
              <a:rPr lang="en-US" altLang="zh-CN" sz="2400" dirty="0">
                <a:solidFill>
                  <a:srgbClr val="0101F4"/>
                </a:solidFill>
                <a:ea typeface="宋体" panose="02010600030101010101" pitchFamily="2" charset="-122"/>
              </a:rPr>
              <a:t>Search for a linear separating hyperplane in the new space</a:t>
            </a:r>
          </a:p>
        </p:txBody>
      </p:sp>
      <p:pic>
        <p:nvPicPr>
          <p:cNvPr id="9" name="Picture 7" descr="http://my.csdn.net/uploads/201206/02/1338612063_163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4304" y="2260711"/>
            <a:ext cx="5456238" cy="3071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5329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4294967295"/>
          </p:nvPr>
        </p:nvSpPr>
        <p:spPr>
          <a:xfrm>
            <a:off x="395536" y="1412776"/>
            <a:ext cx="8208912" cy="936104"/>
          </a:xfrm>
          <a:prstGeom prst="rect">
            <a:avLst/>
          </a:prstGeom>
        </p:spPr>
        <p:txBody>
          <a:bodyPr/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Find the mapping function or model to answer whether one’s salary is more than 50k.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826461" y="260648"/>
            <a:ext cx="8286808" cy="476759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zh-CN" b="1" dirty="0">
                <a:solidFill>
                  <a:srgbClr val="0101F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Example: Payment Prediction Revisit</a:t>
            </a:r>
            <a:endParaRPr lang="zh-CN" altLang="en-US" b="1" dirty="0">
              <a:solidFill>
                <a:srgbClr val="0101F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1229920"/>
              </p:ext>
            </p:extLst>
          </p:nvPr>
        </p:nvGraphicFramePr>
        <p:xfrm>
          <a:off x="1763688" y="2636912"/>
          <a:ext cx="4968552" cy="2592288"/>
        </p:xfrm>
        <a:graphic>
          <a:graphicData uri="http://schemas.openxmlformats.org/drawingml/2006/table">
            <a:tbl>
              <a:tblPr firstRow="1" firstCol="1" bandRow="1">
                <a:tableStyleId>{46F890A9-2807-4EBB-B81D-B2AA78EC7F39}</a:tableStyleId>
              </a:tblPr>
              <a:tblGrid>
                <a:gridCol w="1022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054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440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9659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7784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Age</a:t>
                      </a:r>
                      <a:endParaRPr lang="zh-CN" sz="20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6583" marR="66583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Edu. year</a:t>
                      </a:r>
                      <a:endParaRPr lang="zh-CN" sz="20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6583" marR="66583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 err="1">
                          <a:effectLst/>
                        </a:rPr>
                        <a:t>HoursPerWeek</a:t>
                      </a:r>
                      <a:endParaRPr lang="zh-CN" sz="20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6583" marR="66583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Pay</a:t>
                      </a:r>
                      <a:endParaRPr lang="zh-CN" sz="20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6583" marR="66583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093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100" dirty="0">
                          <a:effectLst/>
                        </a:rPr>
                        <a:t>25</a:t>
                      </a:r>
                      <a:endParaRPr lang="zh-CN" sz="2000" b="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6583" marR="66583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7</a:t>
                      </a:r>
                      <a:endParaRPr lang="zh-CN" sz="20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6583" marR="66583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40</a:t>
                      </a:r>
                      <a:endParaRPr lang="zh-CN" sz="20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6583" marR="66583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&lt;50k</a:t>
                      </a:r>
                      <a:endParaRPr lang="zh-CN" sz="20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6583" marR="66583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536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100" dirty="0">
                          <a:effectLst/>
                        </a:rPr>
                        <a:t>38</a:t>
                      </a:r>
                      <a:endParaRPr lang="zh-CN" sz="2000" b="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6583" marR="66583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9</a:t>
                      </a:r>
                      <a:endParaRPr lang="zh-CN" sz="20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6583" marR="66583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50</a:t>
                      </a:r>
                      <a:endParaRPr lang="zh-CN" sz="20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6583" marR="66583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2000" kern="100" dirty="0">
                          <a:effectLst/>
                        </a:rPr>
                        <a:t>≥</a:t>
                      </a:r>
                      <a:r>
                        <a:rPr lang="en-US" altLang="zh-CN" sz="2000" kern="100" dirty="0">
                          <a:effectLst/>
                        </a:rPr>
                        <a:t>50k</a:t>
                      </a:r>
                      <a:endParaRPr lang="zh-CN" altLang="zh-CN" sz="2000" kern="100" dirty="0">
                        <a:effectLst/>
                        <a:latin typeface="Calibri" panose="020F0502020204030204" pitchFamily="34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6583" marR="66583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2186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100" dirty="0">
                          <a:effectLst/>
                        </a:rPr>
                        <a:t>28</a:t>
                      </a:r>
                      <a:endParaRPr lang="zh-CN" sz="2000" b="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6583" marR="66583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12</a:t>
                      </a:r>
                      <a:endParaRPr lang="zh-CN" sz="20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6583" marR="66583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40</a:t>
                      </a:r>
                      <a:endParaRPr lang="zh-CN" sz="20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6583" marR="66583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2000" kern="100" dirty="0">
                          <a:effectLst/>
                        </a:rPr>
                        <a:t>≥</a:t>
                      </a:r>
                      <a:r>
                        <a:rPr lang="en-US" sz="2000" kern="100" dirty="0">
                          <a:effectLst/>
                        </a:rPr>
                        <a:t>50k</a:t>
                      </a:r>
                      <a:endParaRPr lang="zh-CN" sz="20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6583" marR="66583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625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0" kern="100" dirty="0">
                          <a:effectLst/>
                        </a:rPr>
                        <a:t>24</a:t>
                      </a:r>
                      <a:endParaRPr lang="zh-CN" sz="2000" b="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6583" marR="66583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10</a:t>
                      </a:r>
                      <a:endParaRPr lang="zh-CN" sz="20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6583" marR="66583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40</a:t>
                      </a:r>
                      <a:endParaRPr lang="zh-CN" sz="20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6583" marR="66583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2000" kern="100" dirty="0">
                          <a:effectLst/>
                        </a:rPr>
                        <a:t>&lt;50k</a:t>
                      </a:r>
                      <a:endParaRPr lang="zh-CN" altLang="zh-CN" sz="2000" kern="100" dirty="0">
                        <a:effectLst/>
                        <a:latin typeface="Calibri" panose="020F0502020204030204" pitchFamily="34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6583" marR="66583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FF0000"/>
                          </a:solidFill>
                          <a:effectLst/>
                        </a:rPr>
                        <a:t>55</a:t>
                      </a:r>
                      <a:endParaRPr lang="zh-CN" sz="2000" b="1" kern="1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6583" marR="66583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FF0000"/>
                          </a:solidFill>
                          <a:effectLst/>
                        </a:rPr>
                        <a:t>4</a:t>
                      </a:r>
                      <a:endParaRPr lang="zh-CN" sz="2000" b="1" kern="1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6583" marR="66583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FF0000"/>
                          </a:solidFill>
                          <a:effectLst/>
                        </a:rPr>
                        <a:t>10</a:t>
                      </a:r>
                      <a:endParaRPr lang="zh-CN" sz="2000" b="1" kern="1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6583" marR="66583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FF0000"/>
                          </a:solidFill>
                          <a:effectLst/>
                        </a:rPr>
                        <a:t>?</a:t>
                      </a:r>
                      <a:endParaRPr lang="zh-CN" sz="2000" b="1" kern="1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6583" marR="66583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8615629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宋体" panose="02010600030101010101" pitchFamily="2" charset="-122"/>
              </a:rPr>
              <a:t>SVM—Kernel functions</a:t>
            </a:r>
          </a:p>
        </p:txBody>
      </p:sp>
      <p:sp>
        <p:nvSpPr>
          <p:cNvPr id="124934" name="Rectangle 3"/>
          <p:cNvSpPr>
            <a:spLocks noChangeArrowheads="1"/>
          </p:cNvSpPr>
          <p:nvPr/>
        </p:nvSpPr>
        <p:spPr bwMode="auto">
          <a:xfrm>
            <a:off x="381000" y="1295400"/>
            <a:ext cx="8458200" cy="50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lnSpc>
                <a:spcPct val="11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000" dirty="0">
                <a:ea typeface="宋体" panose="02010600030101010101" pitchFamily="2" charset="-122"/>
              </a:rPr>
              <a:t>Instead of computing the dot product on the transformed data tuples, it is mathematically equivalent to instead applying a kernel function K(</a:t>
            </a:r>
            <a:r>
              <a:rPr lang="en-US" altLang="zh-CN" sz="2000" b="1" dirty="0">
                <a:ea typeface="宋体" panose="02010600030101010101" pitchFamily="2" charset="-122"/>
              </a:rPr>
              <a:t>X</a:t>
            </a:r>
            <a:r>
              <a:rPr lang="en-US" altLang="zh-CN" sz="2000" b="1" baseline="-25000" dirty="0">
                <a:ea typeface="宋体" panose="02010600030101010101" pitchFamily="2" charset="-122"/>
              </a:rPr>
              <a:t>i</a:t>
            </a:r>
            <a:r>
              <a:rPr lang="en-US" altLang="zh-CN" sz="2000" dirty="0">
                <a:ea typeface="宋体" panose="02010600030101010101" pitchFamily="2" charset="-122"/>
              </a:rPr>
              <a:t>, </a:t>
            </a:r>
            <a:r>
              <a:rPr lang="en-US" altLang="zh-CN" sz="2000" b="1" dirty="0" err="1">
                <a:ea typeface="宋体" panose="02010600030101010101" pitchFamily="2" charset="-122"/>
              </a:rPr>
              <a:t>X</a:t>
            </a:r>
            <a:r>
              <a:rPr lang="en-US" altLang="zh-CN" sz="2000" b="1" baseline="-25000" dirty="0" err="1">
                <a:ea typeface="宋体" panose="02010600030101010101" pitchFamily="2" charset="-122"/>
              </a:rPr>
              <a:t>j</a:t>
            </a:r>
            <a:r>
              <a:rPr lang="en-US" altLang="zh-CN" sz="2000" dirty="0">
                <a:ea typeface="宋体" panose="02010600030101010101" pitchFamily="2" charset="-122"/>
              </a:rPr>
              <a:t>) to the original data, i.e., K(</a:t>
            </a:r>
            <a:r>
              <a:rPr lang="en-US" altLang="zh-CN" sz="2000" b="1" dirty="0">
                <a:ea typeface="宋体" panose="02010600030101010101" pitchFamily="2" charset="-122"/>
              </a:rPr>
              <a:t>X</a:t>
            </a:r>
            <a:r>
              <a:rPr lang="en-US" altLang="zh-CN" sz="2000" b="1" baseline="-25000" dirty="0">
                <a:ea typeface="宋体" panose="02010600030101010101" pitchFamily="2" charset="-122"/>
              </a:rPr>
              <a:t>i</a:t>
            </a:r>
            <a:r>
              <a:rPr lang="en-US" altLang="zh-CN" sz="2000" dirty="0">
                <a:ea typeface="宋体" panose="02010600030101010101" pitchFamily="2" charset="-122"/>
              </a:rPr>
              <a:t>, </a:t>
            </a:r>
            <a:r>
              <a:rPr lang="en-US" altLang="zh-CN" sz="2000" b="1" dirty="0" err="1">
                <a:ea typeface="宋体" panose="02010600030101010101" pitchFamily="2" charset="-122"/>
              </a:rPr>
              <a:t>X</a:t>
            </a:r>
            <a:r>
              <a:rPr lang="en-US" altLang="zh-CN" sz="2000" b="1" baseline="-25000" dirty="0" err="1">
                <a:ea typeface="宋体" panose="02010600030101010101" pitchFamily="2" charset="-122"/>
              </a:rPr>
              <a:t>j</a:t>
            </a:r>
            <a:r>
              <a:rPr lang="en-US" altLang="zh-CN" sz="2000" dirty="0">
                <a:ea typeface="宋体" panose="02010600030101010101" pitchFamily="2" charset="-122"/>
              </a:rPr>
              <a:t>) = </a:t>
            </a:r>
            <a:r>
              <a:rPr lang="el-GR" altLang="zh-CN" sz="2000" dirty="0"/>
              <a:t>Φ</a:t>
            </a:r>
            <a:r>
              <a:rPr lang="en-US" altLang="zh-CN" sz="2000" dirty="0">
                <a:ea typeface="宋体" panose="02010600030101010101" pitchFamily="2" charset="-122"/>
              </a:rPr>
              <a:t>(</a:t>
            </a:r>
            <a:r>
              <a:rPr lang="en-US" altLang="zh-CN" sz="2000" b="1" dirty="0">
                <a:ea typeface="宋体" panose="02010600030101010101" pitchFamily="2" charset="-122"/>
              </a:rPr>
              <a:t>X</a:t>
            </a:r>
            <a:r>
              <a:rPr lang="en-US" altLang="zh-CN" sz="2000" b="1" baseline="-25000" dirty="0">
                <a:ea typeface="宋体" panose="02010600030101010101" pitchFamily="2" charset="-122"/>
              </a:rPr>
              <a:t>i</a:t>
            </a:r>
            <a:r>
              <a:rPr lang="en-US" altLang="zh-CN" sz="2000" dirty="0">
                <a:ea typeface="宋体" panose="02010600030101010101" pitchFamily="2" charset="-122"/>
              </a:rPr>
              <a:t>) </a:t>
            </a:r>
            <a:r>
              <a:rPr lang="el-GR" altLang="zh-CN" sz="2000" dirty="0"/>
              <a:t>Φ</a:t>
            </a:r>
            <a:r>
              <a:rPr lang="en-US" altLang="zh-CN" sz="2000" dirty="0">
                <a:ea typeface="宋体" panose="02010600030101010101" pitchFamily="2" charset="-122"/>
              </a:rPr>
              <a:t>(</a:t>
            </a:r>
            <a:r>
              <a:rPr lang="en-US" altLang="zh-CN" sz="2000" b="1" dirty="0" err="1">
                <a:ea typeface="宋体" panose="02010600030101010101" pitchFamily="2" charset="-122"/>
              </a:rPr>
              <a:t>X</a:t>
            </a:r>
            <a:r>
              <a:rPr lang="en-US" altLang="zh-CN" sz="2000" b="1" baseline="-25000" dirty="0" err="1">
                <a:ea typeface="宋体" panose="02010600030101010101" pitchFamily="2" charset="-122"/>
              </a:rPr>
              <a:t>j</a:t>
            </a:r>
            <a:r>
              <a:rPr lang="en-US" altLang="zh-CN" sz="2000" dirty="0">
                <a:ea typeface="宋体" panose="02010600030101010101" pitchFamily="2" charset="-122"/>
              </a:rPr>
              <a:t>) </a:t>
            </a:r>
          </a:p>
          <a:p>
            <a:pPr eaLnBrk="1" hangingPunct="1">
              <a:lnSpc>
                <a:spcPct val="11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</a:pPr>
            <a:endParaRPr lang="el-GR" altLang="zh-CN" sz="2000" dirty="0"/>
          </a:p>
          <a:p>
            <a:pPr eaLnBrk="1" hangingPunct="1">
              <a:lnSpc>
                <a:spcPct val="11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000" dirty="0">
                <a:ea typeface="宋体" panose="02010600030101010101" pitchFamily="2" charset="-122"/>
              </a:rPr>
              <a:t>Typical Kernel Functions</a:t>
            </a:r>
          </a:p>
          <a:p>
            <a:pPr eaLnBrk="1" hangingPunct="1">
              <a:lnSpc>
                <a:spcPct val="11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</a:pPr>
            <a:endParaRPr lang="en-US" altLang="zh-CN" sz="2000" dirty="0">
              <a:ea typeface="宋体" panose="02010600030101010101" pitchFamily="2" charset="-122"/>
            </a:endParaRPr>
          </a:p>
          <a:p>
            <a:pPr eaLnBrk="1" hangingPunct="1">
              <a:lnSpc>
                <a:spcPct val="11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</a:pPr>
            <a:endParaRPr lang="en-US" altLang="zh-CN" sz="2000" dirty="0">
              <a:ea typeface="宋体" panose="02010600030101010101" pitchFamily="2" charset="-122"/>
            </a:endParaRPr>
          </a:p>
          <a:p>
            <a:pPr eaLnBrk="1" hangingPunct="1">
              <a:lnSpc>
                <a:spcPct val="11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</a:pPr>
            <a:endParaRPr lang="en-US" altLang="zh-CN" sz="2000" dirty="0">
              <a:ea typeface="宋体" panose="02010600030101010101" pitchFamily="2" charset="-122"/>
            </a:endParaRPr>
          </a:p>
          <a:p>
            <a:pPr eaLnBrk="1" hangingPunct="1">
              <a:lnSpc>
                <a:spcPct val="11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</a:pPr>
            <a:endParaRPr lang="en-US" altLang="zh-CN" sz="2000" dirty="0">
              <a:ea typeface="宋体" panose="02010600030101010101" pitchFamily="2" charset="-122"/>
            </a:endParaRPr>
          </a:p>
          <a:p>
            <a:pPr eaLnBrk="1" hangingPunct="1">
              <a:lnSpc>
                <a:spcPct val="11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</a:pPr>
            <a:endParaRPr lang="en-US" altLang="zh-CN" sz="2000" dirty="0">
              <a:ea typeface="宋体" panose="02010600030101010101" pitchFamily="2" charset="-122"/>
            </a:endParaRPr>
          </a:p>
        </p:txBody>
      </p:sp>
      <p:pic>
        <p:nvPicPr>
          <p:cNvPr id="124935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103" y="3717032"/>
            <a:ext cx="7747571" cy="16561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0082410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" y="1785938"/>
            <a:ext cx="7475538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13517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文本框 1"/>
          <p:cNvSpPr txBox="1">
            <a:spLocks noChangeArrowheads="1"/>
          </p:cNvSpPr>
          <p:nvPr/>
        </p:nvSpPr>
        <p:spPr bwMode="auto">
          <a:xfrm>
            <a:off x="1331640" y="1196752"/>
            <a:ext cx="7272808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r>
              <a:rPr lang="en-US" altLang="zh-CN" sz="4800" b="1" dirty="0">
                <a:solidFill>
                  <a:srgbClr val="0000FF"/>
                </a:solidFill>
              </a:rPr>
              <a:t>Ensemble Learning</a:t>
            </a:r>
            <a:endParaRPr lang="zh-CN" altLang="en-US" sz="4800" b="1" dirty="0">
              <a:solidFill>
                <a:srgbClr val="0000FF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301451" y="2564904"/>
            <a:ext cx="5976664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Criteria: Good performance + Diversity</a:t>
            </a:r>
          </a:p>
          <a:p>
            <a:endParaRPr lang="en-US" altLang="zh-CN" sz="2800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  <a:p>
            <a:r>
              <a:rPr lang="en-US" altLang="zh-CN" sz="28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Strategies: </a:t>
            </a:r>
          </a:p>
          <a:p>
            <a:endParaRPr lang="en-US" altLang="zh-CN" sz="2800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  <a:p>
            <a:pPr marL="971550" lvl="1" indent="-514350">
              <a:buFont typeface="+mj-lt"/>
              <a:buAutoNum type="arabicPeriod"/>
            </a:pPr>
            <a:r>
              <a:rPr lang="en-US" altLang="zh-CN" sz="28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Bagging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altLang="zh-CN" sz="28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Boosting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altLang="zh-CN" sz="28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Stacking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240731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>
          <a:xfrm>
            <a:off x="827584" y="332656"/>
            <a:ext cx="7772400" cy="838200"/>
          </a:xfrm>
        </p:spPr>
        <p:txBody>
          <a:bodyPr/>
          <a:lstStyle/>
          <a:p>
            <a:r>
              <a:rPr lang="tr-TR" altLang="zh-CN" sz="3600">
                <a:latin typeface="Comic Sans MS" panose="030F0702030302020204" pitchFamily="66" charset="0"/>
              </a:rPr>
              <a:t>Rationale</a:t>
            </a:r>
            <a:r>
              <a:rPr lang="en-US" altLang="zh-CN" sz="3600">
                <a:latin typeface="Comic Sans MS" panose="030F0702030302020204" pitchFamily="66" charset="0"/>
              </a:rPr>
              <a:t> for Ensemble Learning</a:t>
            </a:r>
            <a:endParaRPr lang="tr-TR" altLang="zh-CN" sz="3600">
              <a:latin typeface="Comic Sans MS" panose="030F0702030302020204" pitchFamily="66" charset="0"/>
            </a:endParaRP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2000" y="1600200"/>
            <a:ext cx="7696200" cy="4572000"/>
          </a:xfrm>
        </p:spPr>
        <p:txBody>
          <a:bodyPr/>
          <a:lstStyle/>
          <a:p>
            <a:r>
              <a:rPr lang="tr-TR" altLang="zh-CN" dirty="0"/>
              <a:t>No Free Lunch thm: There is no algorithm that is always the most accurate</a:t>
            </a:r>
          </a:p>
          <a:p>
            <a:r>
              <a:rPr lang="tr-TR" altLang="zh-CN" dirty="0"/>
              <a:t>Generate a group of </a:t>
            </a:r>
            <a:r>
              <a:rPr lang="tr-TR" altLang="zh-CN" dirty="0">
                <a:solidFill>
                  <a:srgbClr val="FF0000"/>
                </a:solidFill>
              </a:rPr>
              <a:t>base-learners </a:t>
            </a:r>
            <a:r>
              <a:rPr lang="tr-TR" altLang="zh-CN" dirty="0"/>
              <a:t>which when combined have higher accuracy</a:t>
            </a:r>
          </a:p>
          <a:p>
            <a:r>
              <a:rPr lang="tr-TR" altLang="zh-CN" dirty="0"/>
              <a:t>Different learners use different</a:t>
            </a:r>
          </a:p>
          <a:p>
            <a:pPr lvl="1"/>
            <a:r>
              <a:rPr lang="tr-TR" altLang="zh-CN" sz="2400" dirty="0"/>
              <a:t>Algorithms</a:t>
            </a:r>
          </a:p>
          <a:p>
            <a:pPr lvl="1"/>
            <a:r>
              <a:rPr lang="tr-TR" altLang="zh-CN" sz="2400" dirty="0"/>
              <a:t>Parameters</a:t>
            </a:r>
          </a:p>
          <a:p>
            <a:pPr lvl="1"/>
            <a:r>
              <a:rPr lang="tr-TR" altLang="zh-CN" sz="2400" dirty="0"/>
              <a:t>Representations (Modalities)</a:t>
            </a:r>
          </a:p>
          <a:p>
            <a:pPr lvl="1"/>
            <a:r>
              <a:rPr lang="tr-TR" altLang="zh-CN" sz="2400" dirty="0"/>
              <a:t>Training sets</a:t>
            </a:r>
          </a:p>
          <a:p>
            <a:pPr lvl="1"/>
            <a:r>
              <a:rPr lang="tr-TR" altLang="zh-CN" sz="2400" dirty="0"/>
              <a:t>Subproblems</a:t>
            </a:r>
          </a:p>
          <a:p>
            <a:pPr>
              <a:buFont typeface="Wingdings" panose="05000000000000000000" pitchFamily="2" charset="2"/>
              <a:buNone/>
            </a:pPr>
            <a:endParaRPr lang="tr-TR" altLang="zh-CN" dirty="0"/>
          </a:p>
        </p:txBody>
      </p:sp>
    </p:spTree>
    <p:extLst>
      <p:ext uri="{BB962C8B-B14F-4D97-AF65-F5344CB8AC3E}">
        <p14:creationId xmlns:p14="http://schemas.microsoft.com/office/powerpoint/2010/main" val="65186639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5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>
                <a:ea typeface="SimSun" panose="02010600030101010101" pitchFamily="2" charset="-122"/>
              </a:rPr>
              <a:t>1. Bagging - Aggregate Bootstrapping </a:t>
            </a:r>
          </a:p>
        </p:txBody>
      </p:sp>
      <p:sp>
        <p:nvSpPr>
          <p:cNvPr id="8755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>
              <a:ea typeface="SimSun" panose="02010600030101010101" pitchFamily="2" charset="-122"/>
            </a:endParaRPr>
          </a:p>
          <a:p>
            <a:r>
              <a:rPr lang="en-US" altLang="zh-CN">
                <a:ea typeface="SimSun" panose="02010600030101010101" pitchFamily="2" charset="-122"/>
              </a:rPr>
              <a:t>Given a standard training set </a:t>
            </a:r>
            <a:r>
              <a:rPr lang="en-US" altLang="zh-CN" i="1">
                <a:ea typeface="SimSun" panose="02010600030101010101" pitchFamily="2" charset="-122"/>
              </a:rPr>
              <a:t>D</a:t>
            </a:r>
            <a:r>
              <a:rPr lang="en-US" altLang="zh-CN">
                <a:ea typeface="SimSun" panose="02010600030101010101" pitchFamily="2" charset="-122"/>
              </a:rPr>
              <a:t> of size </a:t>
            </a:r>
            <a:r>
              <a:rPr lang="en-US" altLang="zh-CN" i="1">
                <a:ea typeface="SimSun" panose="02010600030101010101" pitchFamily="2" charset="-122"/>
              </a:rPr>
              <a:t>n</a:t>
            </a:r>
            <a:r>
              <a:rPr lang="en-US" altLang="zh-CN">
                <a:ea typeface="SimSun" panose="02010600030101010101" pitchFamily="2" charset="-122"/>
              </a:rPr>
              <a:t> </a:t>
            </a:r>
          </a:p>
          <a:p>
            <a:endParaRPr lang="en-US" altLang="zh-CN">
              <a:ea typeface="SimSun" panose="02010600030101010101" pitchFamily="2" charset="-122"/>
            </a:endParaRPr>
          </a:p>
          <a:p>
            <a:r>
              <a:rPr lang="en-US" altLang="zh-CN">
                <a:ea typeface="SimSun" panose="02010600030101010101" pitchFamily="2" charset="-122"/>
              </a:rPr>
              <a:t>For i = 1 .. M</a:t>
            </a:r>
          </a:p>
          <a:p>
            <a:pPr lvl="1"/>
            <a:r>
              <a:rPr lang="en-US" altLang="zh-CN">
                <a:ea typeface="SimSun" panose="02010600030101010101" pitchFamily="2" charset="-122"/>
              </a:rPr>
              <a:t>Draw a sample of size </a:t>
            </a:r>
            <a:r>
              <a:rPr lang="en-US" altLang="zh-CN" i="1">
                <a:ea typeface="SimSun" panose="02010600030101010101" pitchFamily="2" charset="-122"/>
              </a:rPr>
              <a:t>n</a:t>
            </a:r>
            <a:r>
              <a:rPr lang="en-US" altLang="zh-CN" i="1" baseline="30000">
                <a:ea typeface="SimSun" panose="02010600030101010101" pitchFamily="2" charset="-122"/>
              </a:rPr>
              <a:t>*</a:t>
            </a:r>
            <a:r>
              <a:rPr lang="en-US" altLang="zh-CN" i="1">
                <a:ea typeface="SimSun" panose="02010600030101010101" pitchFamily="2" charset="-122"/>
              </a:rPr>
              <a:t>&lt;n</a:t>
            </a:r>
            <a:r>
              <a:rPr lang="en-US" altLang="zh-CN">
                <a:ea typeface="SimSun" panose="02010600030101010101" pitchFamily="2" charset="-122"/>
              </a:rPr>
              <a:t>  from </a:t>
            </a:r>
            <a:r>
              <a:rPr lang="en-US" altLang="zh-CN" i="1">
                <a:ea typeface="SimSun" panose="02010600030101010101" pitchFamily="2" charset="-122"/>
              </a:rPr>
              <a:t>D </a:t>
            </a:r>
            <a:r>
              <a:rPr lang="en-US" altLang="zh-CN">
                <a:solidFill>
                  <a:schemeClr val="accent2"/>
                </a:solidFill>
                <a:ea typeface="SimSun" panose="02010600030101010101" pitchFamily="2" charset="-122"/>
              </a:rPr>
              <a:t>uniformly and with replacement</a:t>
            </a:r>
          </a:p>
          <a:p>
            <a:pPr lvl="1"/>
            <a:r>
              <a:rPr lang="en-US" altLang="zh-CN">
                <a:ea typeface="SimSun" panose="02010600030101010101" pitchFamily="2" charset="-122"/>
              </a:rPr>
              <a:t>Learn classifier </a:t>
            </a:r>
            <a:r>
              <a:rPr lang="en-US" altLang="zh-CN" i="1">
                <a:ea typeface="SimSun" panose="02010600030101010101" pitchFamily="2" charset="-122"/>
              </a:rPr>
              <a:t>C</a:t>
            </a:r>
            <a:r>
              <a:rPr lang="en-US" altLang="zh-CN" i="1" baseline="-25000">
                <a:ea typeface="SimSun" panose="02010600030101010101" pitchFamily="2" charset="-122"/>
              </a:rPr>
              <a:t>i</a:t>
            </a:r>
            <a:endParaRPr lang="en-US" altLang="zh-CN" baseline="-25000">
              <a:ea typeface="SimSun" panose="02010600030101010101" pitchFamily="2" charset="-122"/>
            </a:endParaRPr>
          </a:p>
          <a:p>
            <a:r>
              <a:rPr lang="en-US" altLang="zh-CN">
                <a:ea typeface="SimSun" panose="02010600030101010101" pitchFamily="2" charset="-122"/>
              </a:rPr>
              <a:t>Final classifier is a </a:t>
            </a:r>
            <a:r>
              <a:rPr lang="en-US" altLang="zh-CN">
                <a:solidFill>
                  <a:schemeClr val="accent2"/>
                </a:solidFill>
                <a:ea typeface="SimSun" panose="02010600030101010101" pitchFamily="2" charset="-122"/>
              </a:rPr>
              <a:t>vote </a:t>
            </a:r>
            <a:r>
              <a:rPr lang="en-US" altLang="zh-CN">
                <a:ea typeface="SimSun" panose="02010600030101010101" pitchFamily="2" charset="-122"/>
              </a:rPr>
              <a:t>of </a:t>
            </a:r>
            <a:r>
              <a:rPr lang="en-US" altLang="zh-CN" i="1">
                <a:ea typeface="SimSun" panose="02010600030101010101" pitchFamily="2" charset="-122"/>
              </a:rPr>
              <a:t>C</a:t>
            </a:r>
            <a:r>
              <a:rPr lang="en-US" altLang="zh-CN" i="1" baseline="-25000">
                <a:ea typeface="SimSun" panose="02010600030101010101" pitchFamily="2" charset="-122"/>
              </a:rPr>
              <a:t>1 </a:t>
            </a:r>
            <a:r>
              <a:rPr lang="en-US" altLang="zh-CN">
                <a:ea typeface="SimSun" panose="02010600030101010101" pitchFamily="2" charset="-122"/>
              </a:rPr>
              <a:t>.. </a:t>
            </a:r>
            <a:r>
              <a:rPr lang="en-US" altLang="zh-CN" i="1">
                <a:ea typeface="SimSun" panose="02010600030101010101" pitchFamily="2" charset="-122"/>
              </a:rPr>
              <a:t>C</a:t>
            </a:r>
            <a:r>
              <a:rPr lang="en-US" altLang="zh-CN" i="1" baseline="-25000">
                <a:ea typeface="SimSun" panose="02010600030101010101" pitchFamily="2" charset="-122"/>
              </a:rPr>
              <a:t>M</a:t>
            </a:r>
          </a:p>
          <a:p>
            <a:r>
              <a:rPr lang="en-US" altLang="zh-CN">
                <a:ea typeface="SimSun" panose="02010600030101010101" pitchFamily="2" charset="-122"/>
              </a:rPr>
              <a:t>Increases classifier stability/reduces variance</a:t>
            </a:r>
          </a:p>
        </p:txBody>
      </p:sp>
    </p:spTree>
    <p:extLst>
      <p:ext uri="{BB962C8B-B14F-4D97-AF65-F5344CB8AC3E}">
        <p14:creationId xmlns:p14="http://schemas.microsoft.com/office/powerpoint/2010/main" val="395304822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>
                <a:latin typeface="Comic Sans MS" panose="030F0702030302020204" pitchFamily="66" charset="0"/>
              </a:rPr>
              <a:t>Random Forest</a:t>
            </a:r>
          </a:p>
        </p:txBody>
      </p:sp>
      <p:sp>
        <p:nvSpPr>
          <p:cNvPr id="24579" name="Text Box 5"/>
          <p:cNvSpPr txBox="1">
            <a:spLocks noChangeArrowheads="1"/>
          </p:cNvSpPr>
          <p:nvPr/>
        </p:nvSpPr>
        <p:spPr bwMode="auto">
          <a:xfrm>
            <a:off x="762000" y="838200"/>
            <a:ext cx="7467600" cy="5632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 b="1" dirty="0">
              <a:solidFill>
                <a:srgbClr val="000000"/>
              </a:solidFill>
              <a:ea typeface="MS PGothic" panose="020B0600070205080204" pitchFamily="34" charset="-128"/>
              <a:cs typeface="Arial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en-US" sz="2400" dirty="0">
                <a:solidFill>
                  <a:srgbClr val="000000"/>
                </a:solidFill>
                <a:ea typeface="MS PGothic" panose="020B0600070205080204" pitchFamily="34" charset="-128"/>
                <a:cs typeface="Arial" charset="0"/>
              </a:rPr>
              <a:t> Ensemble consisting of a bagging of un-pruned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dirty="0">
                <a:solidFill>
                  <a:srgbClr val="000000"/>
                </a:solidFill>
                <a:ea typeface="MS PGothic" panose="020B0600070205080204" pitchFamily="34" charset="-128"/>
                <a:cs typeface="Arial" charset="0"/>
              </a:rPr>
              <a:t>decision tree learners with a randomized selection of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dirty="0">
                <a:solidFill>
                  <a:srgbClr val="000000"/>
                </a:solidFill>
                <a:ea typeface="MS PGothic" panose="020B0600070205080204" pitchFamily="34" charset="-128"/>
                <a:cs typeface="Arial" charset="0"/>
              </a:rPr>
              <a:t>features at each split.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 dirty="0">
              <a:solidFill>
                <a:srgbClr val="000000"/>
              </a:solidFill>
              <a:ea typeface="MS PGothic" panose="020B0600070205080204" pitchFamily="34" charset="-128"/>
              <a:cs typeface="Arial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en-US" sz="2400" dirty="0">
                <a:solidFill>
                  <a:srgbClr val="000000"/>
                </a:solidFill>
                <a:ea typeface="MS PGothic" panose="020B0600070205080204" pitchFamily="34" charset="-128"/>
                <a:cs typeface="Arial" charset="0"/>
              </a:rPr>
              <a:t> Grow many trees on datasets sampled from the original dataset with replacement (a bootstrap sample). </a:t>
            </a:r>
          </a:p>
          <a:p>
            <a:pPr lvl="1" fontAlgn="base">
              <a:spcBef>
                <a:spcPct val="0"/>
              </a:spcBef>
              <a:spcAft>
                <a:spcPct val="0"/>
              </a:spcAft>
              <a:buFontTx/>
              <a:buChar char="•"/>
              <a:defRPr/>
            </a:pPr>
            <a:r>
              <a:rPr lang="en-US" sz="2400" dirty="0">
                <a:solidFill>
                  <a:srgbClr val="000000"/>
                </a:solidFill>
                <a:ea typeface="MS PGothic" panose="020B0600070205080204" pitchFamily="34" charset="-128"/>
                <a:cs typeface="Arial" charset="0"/>
              </a:rPr>
              <a:t> Draw K bootstrap samples of a fixed size</a:t>
            </a:r>
          </a:p>
          <a:p>
            <a:pPr lvl="1" fontAlgn="base">
              <a:spcBef>
                <a:spcPct val="0"/>
              </a:spcBef>
              <a:spcAft>
                <a:spcPct val="0"/>
              </a:spcAft>
              <a:buFontTx/>
              <a:buChar char="•"/>
              <a:defRPr/>
            </a:pPr>
            <a:r>
              <a:rPr lang="en-US" sz="2400" dirty="0">
                <a:solidFill>
                  <a:srgbClr val="000000"/>
                </a:solidFill>
                <a:ea typeface="MS PGothic" panose="020B0600070205080204" pitchFamily="34" charset="-128"/>
                <a:cs typeface="Arial" charset="0"/>
              </a:rPr>
              <a:t> Grow a DT, randomly sampling a few attributes/dimensions to split on at each internal node</a:t>
            </a:r>
          </a:p>
          <a:p>
            <a:pPr lvl="1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 dirty="0">
              <a:solidFill>
                <a:srgbClr val="000000"/>
              </a:solidFill>
              <a:ea typeface="MS PGothic" panose="020B0600070205080204" pitchFamily="34" charset="-128"/>
              <a:cs typeface="Arial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buFontTx/>
              <a:buChar char="•"/>
              <a:defRPr/>
            </a:pPr>
            <a:r>
              <a:rPr lang="en-US" sz="2400" dirty="0">
                <a:solidFill>
                  <a:srgbClr val="000000"/>
                </a:solidFill>
                <a:ea typeface="MS PGothic" panose="020B0600070205080204" pitchFamily="34" charset="-128"/>
                <a:cs typeface="Arial" charset="0"/>
              </a:rPr>
              <a:t> Average the predictions of the trees for a new query (or take majority vote)</a:t>
            </a:r>
          </a:p>
          <a:p>
            <a:pPr lvl="1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 dirty="0">
              <a:solidFill>
                <a:srgbClr val="000000"/>
              </a:solidFill>
              <a:ea typeface="MS PGothic" panose="020B0600070205080204" pitchFamily="34" charset="-128"/>
              <a:cs typeface="Arial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buFontTx/>
              <a:buChar char="•"/>
              <a:defRPr/>
            </a:pPr>
            <a:r>
              <a:rPr lang="en-US" sz="2400" dirty="0">
                <a:solidFill>
                  <a:srgbClr val="FF3300"/>
                </a:solidFill>
                <a:ea typeface="MS PGothic" panose="020B0600070205080204" pitchFamily="34" charset="-128"/>
                <a:cs typeface="Arial" charset="0"/>
              </a:rPr>
              <a:t> Random Forests</a:t>
            </a:r>
            <a:r>
              <a:rPr lang="en-US" sz="2400" dirty="0">
                <a:solidFill>
                  <a:srgbClr val="000000"/>
                </a:solidFill>
                <a:ea typeface="MS PGothic" panose="020B0600070205080204" pitchFamily="34" charset="-128"/>
                <a:cs typeface="Arial" charset="0"/>
              </a:rPr>
              <a:t> are state of the art classifiers!</a:t>
            </a:r>
          </a:p>
        </p:txBody>
      </p:sp>
      <p:sp>
        <p:nvSpPr>
          <p:cNvPr id="47107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808F1D60-1D1A-4DFE-B3CB-26C9307F7362}" type="slidenum">
              <a:rPr lang="en-US" altLang="zh-CN" sz="1400">
                <a:solidFill>
                  <a:srgbClr val="000000"/>
                </a:solidFill>
                <a:latin typeface="Times New Roman" panose="02020603050405020304" pitchFamily="18" charset="0"/>
              </a:rPr>
              <a:pPr eaLnBrk="1" hangingPunct="1"/>
              <a:t>45</a:t>
            </a:fld>
            <a:endParaRPr lang="en-US" altLang="zh-CN" sz="1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894809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1"/>
          <p:cNvSpPr>
            <a:spLocks noChangeArrowheads="1"/>
          </p:cNvSpPr>
          <p:nvPr/>
        </p:nvSpPr>
        <p:spPr bwMode="auto">
          <a:xfrm>
            <a:off x="251520" y="332656"/>
            <a:ext cx="8569325" cy="830997"/>
          </a:xfrm>
          <a:prstGeom prst="rect">
            <a:avLst/>
          </a:prstGeom>
          <a:noFill/>
          <a:ln>
            <a:noFill/>
          </a:ln>
          <a:effectLst>
            <a:prstShdw prst="shdw13" dist="53882" dir="13500000">
              <a:schemeClr val="bg2">
                <a:alpha val="50000"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r>
              <a:rPr lang="zh-CN" altLang="zh-CN" sz="2800" b="1" dirty="0">
                <a:solidFill>
                  <a:srgbClr val="0000FF"/>
                </a:solidFill>
              </a:rPr>
              <a:t>Boosting</a:t>
            </a:r>
            <a:endParaRPr lang="en-US" altLang="zh-CN" sz="2800" b="1" dirty="0">
              <a:solidFill>
                <a:srgbClr val="0000FF"/>
              </a:solidFill>
            </a:endParaRPr>
          </a:p>
          <a:p>
            <a:endParaRPr lang="zh-CN" altLang="zh-CN" sz="2000" b="1" dirty="0"/>
          </a:p>
        </p:txBody>
      </p:sp>
      <p:pic>
        <p:nvPicPr>
          <p:cNvPr id="41987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268760"/>
            <a:ext cx="7842250" cy="3702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6010622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 dirty="0">
                <a:latin typeface="Comic Sans MS" panose="030F0702030302020204" pitchFamily="66" charset="0"/>
              </a:rPr>
              <a:t>2.Boosting</a:t>
            </a:r>
          </a:p>
        </p:txBody>
      </p:sp>
      <p:sp>
        <p:nvSpPr>
          <p:cNvPr id="2662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05897" y="1600200"/>
            <a:ext cx="8763000" cy="5257800"/>
          </a:xfrm>
        </p:spPr>
        <p:txBody>
          <a:bodyPr/>
          <a:lstStyle/>
          <a:p>
            <a:pPr eaLnBrk="1" hangingPunct="1">
              <a:buFontTx/>
              <a:buNone/>
            </a:pPr>
            <a:endParaRPr lang="en-US" altLang="zh-CN" sz="2800" dirty="0"/>
          </a:p>
          <a:p>
            <a:pPr eaLnBrk="1" hangingPunct="1"/>
            <a:r>
              <a:rPr lang="en-US" altLang="zh-CN" sz="2800" dirty="0"/>
              <a:t>Train classifiers (e.g. decision trees) in a sequence.</a:t>
            </a:r>
          </a:p>
          <a:p>
            <a:pPr eaLnBrk="1" hangingPunct="1"/>
            <a:r>
              <a:rPr lang="en-US" altLang="zh-CN" sz="2800" dirty="0"/>
              <a:t>A new classifier should focus on those cases which were incorrectly classified in the last round.</a:t>
            </a:r>
          </a:p>
          <a:p>
            <a:pPr eaLnBrk="1" hangingPunct="1"/>
            <a:r>
              <a:rPr lang="en-US" altLang="zh-CN" sz="2800" dirty="0"/>
              <a:t>Combine the classifiers by letting them vote on the final prediction (like bagging).</a:t>
            </a:r>
          </a:p>
          <a:p>
            <a:pPr eaLnBrk="1" hangingPunct="1"/>
            <a:r>
              <a:rPr lang="en-US" altLang="zh-CN" sz="2800" dirty="0"/>
              <a:t>Each classifier is </a:t>
            </a:r>
            <a:r>
              <a:rPr lang="ja-JP" altLang="en-US" sz="2800" dirty="0"/>
              <a:t>“</a:t>
            </a:r>
            <a:r>
              <a:rPr lang="en-US" altLang="ja-JP" sz="2800" dirty="0"/>
              <a:t>weak</a:t>
            </a:r>
            <a:r>
              <a:rPr lang="ja-JP" altLang="en-US" sz="2800" dirty="0"/>
              <a:t>”</a:t>
            </a:r>
            <a:r>
              <a:rPr lang="en-US" altLang="ja-JP" sz="2800" dirty="0"/>
              <a:t> but the ensemble is </a:t>
            </a:r>
            <a:r>
              <a:rPr lang="ja-JP" altLang="en-US" sz="2800" dirty="0"/>
              <a:t>“</a:t>
            </a:r>
            <a:r>
              <a:rPr lang="en-US" altLang="ja-JP" sz="2800" dirty="0"/>
              <a:t>strong.</a:t>
            </a:r>
            <a:r>
              <a:rPr lang="ja-JP" altLang="en-US" sz="2800" dirty="0"/>
              <a:t>”</a:t>
            </a:r>
            <a:endParaRPr lang="en-US" altLang="ja-JP" sz="2800" dirty="0"/>
          </a:p>
          <a:p>
            <a:pPr eaLnBrk="1" hangingPunct="1"/>
            <a:r>
              <a:rPr lang="en-US" altLang="zh-CN" sz="2800" dirty="0" err="1">
                <a:solidFill>
                  <a:srgbClr val="FF0000"/>
                </a:solidFill>
              </a:rPr>
              <a:t>AdaBoost</a:t>
            </a:r>
            <a:r>
              <a:rPr lang="en-US" altLang="zh-CN" sz="2800" dirty="0"/>
              <a:t> is a specific boosting method.</a:t>
            </a:r>
          </a:p>
        </p:txBody>
      </p:sp>
    </p:spTree>
    <p:extLst>
      <p:ext uri="{BB962C8B-B14F-4D97-AF65-F5344CB8AC3E}">
        <p14:creationId xmlns:p14="http://schemas.microsoft.com/office/powerpoint/2010/main" val="3516793128"/>
      </p:ext>
    </p:extLst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>
                <a:latin typeface="Comic Sans MS" panose="030F0702030302020204" pitchFamily="66" charset="0"/>
              </a:rPr>
              <a:t>Boosting in a Picture</a:t>
            </a:r>
          </a:p>
        </p:txBody>
      </p:sp>
      <p:pic>
        <p:nvPicPr>
          <p:cNvPr id="43011" name="Picture 3" descr="BoostingFi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2" t="5302" r="37254" b="59091"/>
          <a:stretch>
            <a:fillRect/>
          </a:stretch>
        </p:blipFill>
        <p:spPr bwMode="auto">
          <a:xfrm>
            <a:off x="1066800" y="1485900"/>
            <a:ext cx="6858000" cy="537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2" name="Line 4"/>
          <p:cNvSpPr>
            <a:spLocks noChangeShapeType="1"/>
          </p:cNvSpPr>
          <p:nvPr/>
        </p:nvSpPr>
        <p:spPr bwMode="auto">
          <a:xfrm>
            <a:off x="1143000" y="2209800"/>
            <a:ext cx="0" cy="914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3013" name="Text Box 5"/>
          <p:cNvSpPr txBox="1">
            <a:spLocks noChangeArrowheads="1"/>
          </p:cNvSpPr>
          <p:nvPr/>
        </p:nvSpPr>
        <p:spPr bwMode="auto">
          <a:xfrm>
            <a:off x="0" y="1828800"/>
            <a:ext cx="15938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zh-CN">
                <a:ea typeface="MS PGothic" panose="020B0600070205080204" pitchFamily="34" charset="-128"/>
              </a:rPr>
              <a:t>training cases</a:t>
            </a:r>
          </a:p>
        </p:txBody>
      </p:sp>
      <p:sp>
        <p:nvSpPr>
          <p:cNvPr id="43014" name="Line 6"/>
          <p:cNvSpPr>
            <a:spLocks noChangeShapeType="1"/>
          </p:cNvSpPr>
          <p:nvPr/>
        </p:nvSpPr>
        <p:spPr bwMode="auto">
          <a:xfrm flipH="1">
            <a:off x="7162800" y="1905000"/>
            <a:ext cx="990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3015" name="Text Box 7"/>
          <p:cNvSpPr txBox="1">
            <a:spLocks noChangeArrowheads="1"/>
          </p:cNvSpPr>
          <p:nvPr/>
        </p:nvSpPr>
        <p:spPr bwMode="auto">
          <a:xfrm>
            <a:off x="7731125" y="1905000"/>
            <a:ext cx="1412875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zh-CN">
                <a:ea typeface="MS PGothic" panose="020B0600070205080204" pitchFamily="34" charset="-128"/>
              </a:rPr>
              <a:t>Correctly</a:t>
            </a:r>
          </a:p>
          <a:p>
            <a:pPr eaLnBrk="1" hangingPunct="1"/>
            <a:r>
              <a:rPr lang="en-US" altLang="zh-CN">
                <a:ea typeface="MS PGothic" panose="020B0600070205080204" pitchFamily="34" charset="-128"/>
              </a:rPr>
              <a:t>classified</a:t>
            </a:r>
          </a:p>
        </p:txBody>
      </p:sp>
      <p:sp>
        <p:nvSpPr>
          <p:cNvPr id="43016" name="Line 8"/>
          <p:cNvSpPr>
            <a:spLocks noChangeShapeType="1"/>
          </p:cNvSpPr>
          <p:nvPr/>
        </p:nvSpPr>
        <p:spPr bwMode="auto">
          <a:xfrm flipH="1">
            <a:off x="6477000" y="2895600"/>
            <a:ext cx="10668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3017" name="Text Box 9"/>
          <p:cNvSpPr txBox="1">
            <a:spLocks noChangeArrowheads="1"/>
          </p:cNvSpPr>
          <p:nvPr/>
        </p:nvSpPr>
        <p:spPr bwMode="auto">
          <a:xfrm>
            <a:off x="7296150" y="2971800"/>
            <a:ext cx="205740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zh-CN">
                <a:ea typeface="MS PGothic" panose="020B0600070205080204" pitchFamily="34" charset="-128"/>
              </a:rPr>
              <a:t>This example</a:t>
            </a:r>
          </a:p>
          <a:p>
            <a:pPr eaLnBrk="1" hangingPunct="1"/>
            <a:r>
              <a:rPr lang="en-US" altLang="zh-CN">
                <a:ea typeface="MS PGothic" panose="020B0600070205080204" pitchFamily="34" charset="-128"/>
              </a:rPr>
              <a:t>has a large weight</a:t>
            </a:r>
          </a:p>
          <a:p>
            <a:pPr eaLnBrk="1" hangingPunct="1"/>
            <a:r>
              <a:rPr lang="en-US" altLang="zh-CN">
                <a:ea typeface="MS PGothic" panose="020B0600070205080204" pitchFamily="34" charset="-128"/>
              </a:rPr>
              <a:t>in this round</a:t>
            </a:r>
          </a:p>
        </p:txBody>
      </p:sp>
      <p:sp>
        <p:nvSpPr>
          <p:cNvPr id="43018" name="Line 10"/>
          <p:cNvSpPr>
            <a:spLocks noChangeShapeType="1"/>
          </p:cNvSpPr>
          <p:nvPr/>
        </p:nvSpPr>
        <p:spPr bwMode="auto">
          <a:xfrm flipH="1">
            <a:off x="7467600" y="4724400"/>
            <a:ext cx="7620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3019" name="Text Box 11"/>
          <p:cNvSpPr txBox="1">
            <a:spLocks noChangeArrowheads="1"/>
          </p:cNvSpPr>
          <p:nvPr/>
        </p:nvSpPr>
        <p:spPr bwMode="auto">
          <a:xfrm>
            <a:off x="7680325" y="4913313"/>
            <a:ext cx="15684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zh-CN">
                <a:ea typeface="MS PGothic" panose="020B0600070205080204" pitchFamily="34" charset="-128"/>
              </a:rPr>
              <a:t>This DT has </a:t>
            </a:r>
          </a:p>
          <a:p>
            <a:pPr eaLnBrk="1" hangingPunct="1"/>
            <a:r>
              <a:rPr lang="en-US" altLang="zh-CN">
                <a:ea typeface="MS PGothic" panose="020B0600070205080204" pitchFamily="34" charset="-128"/>
              </a:rPr>
              <a:t>a strong vote.</a:t>
            </a:r>
          </a:p>
        </p:txBody>
      </p:sp>
      <p:sp>
        <p:nvSpPr>
          <p:cNvPr id="43020" name="Text Box 12"/>
          <p:cNvSpPr txBox="1">
            <a:spLocks noChangeArrowheads="1"/>
          </p:cNvSpPr>
          <p:nvPr/>
        </p:nvSpPr>
        <p:spPr bwMode="auto">
          <a:xfrm>
            <a:off x="1676400" y="1143000"/>
            <a:ext cx="18097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zh-CN">
                <a:ea typeface="MS PGothic" panose="020B0600070205080204" pitchFamily="34" charset="-128"/>
              </a:rPr>
              <a:t>boosting rounds</a:t>
            </a:r>
          </a:p>
        </p:txBody>
      </p:sp>
      <p:sp>
        <p:nvSpPr>
          <p:cNvPr id="43021" name="Line 13"/>
          <p:cNvSpPr>
            <a:spLocks noChangeShapeType="1"/>
          </p:cNvSpPr>
          <p:nvPr/>
        </p:nvSpPr>
        <p:spPr bwMode="auto">
          <a:xfrm>
            <a:off x="3505200" y="1371600"/>
            <a:ext cx="1447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3022" name="Slide Number Placeholder 1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fld id="{2F9E0E7A-EAA1-4950-A114-1E02E28D42F4}" type="slidenum">
              <a:rPr lang="en-US" altLang="zh-CN" sz="1400">
                <a:latin typeface="Times New Roman" panose="02020603050405020304" pitchFamily="18" charset="0"/>
                <a:ea typeface="MS PGothic" panose="020B0600070205080204" pitchFamily="34" charset="-128"/>
              </a:rPr>
              <a:pPr/>
              <a:t>48</a:t>
            </a:fld>
            <a:endParaRPr lang="en-US" altLang="zh-CN" sz="1400"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3973338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>
                <a:latin typeface="Comic Sans MS" panose="030F0702030302020204" pitchFamily="66" charset="0"/>
              </a:rPr>
              <a:t>And in animation</a:t>
            </a:r>
          </a:p>
        </p:txBody>
      </p:sp>
      <p:pic>
        <p:nvPicPr>
          <p:cNvPr id="44035" name="Picture 3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95400" y="1676400"/>
            <a:ext cx="6248400" cy="3652838"/>
          </a:xfrm>
        </p:spPr>
      </p:pic>
      <p:sp>
        <p:nvSpPr>
          <p:cNvPr id="44036" name="Text Box 4"/>
          <p:cNvSpPr txBox="1">
            <a:spLocks noChangeArrowheads="1"/>
          </p:cNvSpPr>
          <p:nvPr/>
        </p:nvSpPr>
        <p:spPr bwMode="auto">
          <a:xfrm>
            <a:off x="990600" y="5410200"/>
            <a:ext cx="7772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400">
                <a:solidFill>
                  <a:srgbClr val="FF0000"/>
                </a:solidFill>
                <a:latin typeface="Times New Roman" panose="02020603050405020304" pitchFamily="18" charset="0"/>
                <a:ea typeface="MS PGothic" panose="020B0600070205080204" pitchFamily="34" charset="-128"/>
              </a:rPr>
              <a:t>Original training set: equal weights to all training samples</a:t>
            </a:r>
          </a:p>
        </p:txBody>
      </p:sp>
      <p:sp>
        <p:nvSpPr>
          <p:cNvPr id="44037" name="Text Box 5"/>
          <p:cNvSpPr txBox="1">
            <a:spLocks noChangeArrowheads="1"/>
          </p:cNvSpPr>
          <p:nvPr/>
        </p:nvSpPr>
        <p:spPr bwMode="auto">
          <a:xfrm>
            <a:off x="838200" y="6096000"/>
            <a:ext cx="8001000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lang="zh-CN" altLang="zh-CN" sz="2600"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  <p:sp>
        <p:nvSpPr>
          <p:cNvPr id="44038" name="Text Box 6"/>
          <p:cNvSpPr txBox="1">
            <a:spLocks noChangeArrowheads="1"/>
          </p:cNvSpPr>
          <p:nvPr/>
        </p:nvSpPr>
        <p:spPr bwMode="auto">
          <a:xfrm>
            <a:off x="1219200" y="6248400"/>
            <a:ext cx="7467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algn="r" eaLnBrk="1" hangingPunct="1">
              <a:spcBef>
                <a:spcPct val="50000"/>
              </a:spcBef>
            </a:pPr>
            <a:r>
              <a:rPr lang="en-US" altLang="zh-CN" sz="1400">
                <a:latin typeface="Times New Roman" panose="02020603050405020304" pitchFamily="18" charset="0"/>
                <a:ea typeface="MS PGothic" panose="020B0600070205080204" pitchFamily="34" charset="-128"/>
              </a:rPr>
              <a:t>Taken from </a:t>
            </a:r>
            <a:r>
              <a:rPr lang="ja-JP" altLang="en-US" sz="1400">
                <a:latin typeface="Times New Roman" panose="02020603050405020304" pitchFamily="18" charset="0"/>
                <a:ea typeface="MS PGothic" panose="020B0600070205080204" pitchFamily="34" charset="-128"/>
              </a:rPr>
              <a:t>“</a:t>
            </a:r>
            <a:r>
              <a:rPr lang="en-US" altLang="ja-JP" sz="1400" b="1">
                <a:latin typeface="Times New Roman" panose="02020603050405020304" pitchFamily="18" charset="0"/>
                <a:ea typeface="MS PGothic" panose="020B0600070205080204" pitchFamily="34" charset="-128"/>
              </a:rPr>
              <a:t>A Tutorial on Boosting</a:t>
            </a:r>
            <a:r>
              <a:rPr lang="ja-JP" altLang="en-US" sz="1400" b="1">
                <a:latin typeface="Times New Roman" panose="02020603050405020304" pitchFamily="18" charset="0"/>
                <a:ea typeface="MS PGothic" panose="020B0600070205080204" pitchFamily="34" charset="-128"/>
              </a:rPr>
              <a:t>”</a:t>
            </a:r>
            <a:r>
              <a:rPr lang="en-US" altLang="ja-JP" sz="1400" b="1">
                <a:latin typeface="Times New Roman" panose="02020603050405020304" pitchFamily="18" charset="0"/>
                <a:ea typeface="MS PGothic" panose="020B0600070205080204" pitchFamily="34" charset="-128"/>
              </a:rPr>
              <a:t> by </a:t>
            </a:r>
            <a:r>
              <a:rPr lang="en-US" altLang="ja-JP" sz="1400">
                <a:latin typeface="Times New Roman" panose="02020603050405020304" pitchFamily="18" charset="0"/>
                <a:ea typeface="MS PGothic" panose="020B0600070205080204" pitchFamily="34" charset="-128"/>
              </a:rPr>
              <a:t>Yoav Freund and Rob Schapire</a:t>
            </a:r>
            <a:endParaRPr lang="en-US" altLang="zh-CN" sz="2600"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032597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4294967295"/>
          </p:nvPr>
        </p:nvSpPr>
        <p:spPr>
          <a:xfrm>
            <a:off x="323528" y="548680"/>
            <a:ext cx="8712968" cy="540271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the solid points represent “salary &lt; 50k” and hollow ones for “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≥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50k”, we can use the line to separate those points</a:t>
            </a:r>
          </a:p>
          <a:p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Which one is better?</a:t>
            </a:r>
          </a:p>
          <a:p>
            <a:pPr lvl="1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Blue one</a:t>
            </a:r>
          </a:p>
          <a:p>
            <a:pPr lvl="1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Why? 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en-US" altLang="zh-CN" sz="2400" dirty="0">
                <a:solidFill>
                  <a:srgbClr val="0101F4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minimum error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on predicted result (separate results)</a:t>
            </a:r>
          </a:p>
          <a:p>
            <a:pPr lvl="1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good model should minimize the loss on training data 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9872" y="1628800"/>
            <a:ext cx="3171825" cy="258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83906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>
                <a:latin typeface="Comic Sans MS" panose="030F0702030302020204" pitchFamily="66" charset="0"/>
              </a:rPr>
              <a:t>AdaBoost example</a:t>
            </a:r>
          </a:p>
        </p:txBody>
      </p:sp>
      <p:pic>
        <p:nvPicPr>
          <p:cNvPr id="4505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514600"/>
            <a:ext cx="4572000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060" name="Text Box 4"/>
          <p:cNvSpPr txBox="1">
            <a:spLocks noChangeArrowheads="1"/>
          </p:cNvSpPr>
          <p:nvPr/>
        </p:nvSpPr>
        <p:spPr bwMode="auto">
          <a:xfrm>
            <a:off x="2057400" y="2133600"/>
            <a:ext cx="1676400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600">
                <a:solidFill>
                  <a:srgbClr val="FF0000"/>
                </a:solidFill>
                <a:latin typeface="Times New Roman" panose="02020603050405020304" pitchFamily="18" charset="0"/>
                <a:ea typeface="MS PGothic" panose="020B0600070205080204" pitchFamily="34" charset="-128"/>
              </a:rPr>
              <a:t>ROUND 1</a:t>
            </a:r>
          </a:p>
        </p:txBody>
      </p:sp>
      <p:pic>
        <p:nvPicPr>
          <p:cNvPr id="4506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2743200"/>
            <a:ext cx="3124200" cy="297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062" name="AutoShape 6"/>
          <p:cNvSpPr>
            <a:spLocks noChangeArrowheads="1"/>
          </p:cNvSpPr>
          <p:nvPr/>
        </p:nvSpPr>
        <p:spPr bwMode="auto">
          <a:xfrm>
            <a:off x="4800600" y="3505200"/>
            <a:ext cx="609600" cy="228600"/>
          </a:xfrm>
          <a:prstGeom prst="rightArrow">
            <a:avLst>
              <a:gd name="adj1" fmla="val 50000"/>
              <a:gd name="adj2" fmla="val 666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endParaRPr lang="zh-CN" altLang="zh-CN">
              <a:ea typeface="MS PGothic" panose="020B0600070205080204" pitchFamily="34" charset="-128"/>
            </a:endParaRPr>
          </a:p>
        </p:txBody>
      </p:sp>
      <p:sp>
        <p:nvSpPr>
          <p:cNvPr id="45063" name="TextBox 7"/>
          <p:cNvSpPr txBox="1">
            <a:spLocks noChangeArrowheads="1"/>
          </p:cNvSpPr>
          <p:nvPr/>
        </p:nvSpPr>
        <p:spPr bwMode="auto">
          <a:xfrm>
            <a:off x="4800600" y="1219200"/>
            <a:ext cx="3997325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l-GR" altLang="zh-CN" sz="2400">
                <a:ea typeface="MS PGothic" panose="020B0600070205080204" pitchFamily="34" charset="-128"/>
              </a:rPr>
              <a:t>ε</a:t>
            </a:r>
            <a:r>
              <a:rPr lang="en-US" altLang="zh-CN" sz="2400">
                <a:ea typeface="MS PGothic" panose="020B0600070205080204" pitchFamily="34" charset="-128"/>
              </a:rPr>
              <a:t> = error rate of classifier</a:t>
            </a:r>
          </a:p>
          <a:p>
            <a:pPr eaLnBrk="1" hangingPunct="1"/>
            <a:r>
              <a:rPr lang="el-GR" altLang="zh-CN" sz="2400">
                <a:ea typeface="MS PGothic" panose="020B0600070205080204" pitchFamily="34" charset="-128"/>
              </a:rPr>
              <a:t>α</a:t>
            </a:r>
            <a:r>
              <a:rPr lang="en-US" altLang="zh-CN" sz="2400">
                <a:ea typeface="MS PGothic" panose="020B0600070205080204" pitchFamily="34" charset="-128"/>
              </a:rPr>
              <a:t> = weight of classifier</a:t>
            </a:r>
          </a:p>
        </p:txBody>
      </p:sp>
      <p:sp>
        <p:nvSpPr>
          <p:cNvPr id="45064" name="Slide Number Placeholder 8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fld id="{2117E6EC-1A93-4F3D-85E1-4DE2689D4003}" type="slidenum">
              <a:rPr lang="en-US" altLang="zh-CN" sz="1400">
                <a:latin typeface="Times New Roman" panose="02020603050405020304" pitchFamily="18" charset="0"/>
                <a:ea typeface="MS PGothic" panose="020B0600070205080204" pitchFamily="34" charset="-128"/>
              </a:rPr>
              <a:pPr/>
              <a:t>50</a:t>
            </a:fld>
            <a:endParaRPr lang="en-US" altLang="zh-CN" sz="1400"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1887971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>
                <a:latin typeface="Comic Sans MS" panose="030F0702030302020204" pitchFamily="66" charset="0"/>
              </a:rPr>
              <a:t>AdaBoost example</a:t>
            </a:r>
          </a:p>
        </p:txBody>
      </p:sp>
      <p:sp>
        <p:nvSpPr>
          <p:cNvPr id="46083" name="Text Box 3"/>
          <p:cNvSpPr txBox="1">
            <a:spLocks noChangeArrowheads="1"/>
          </p:cNvSpPr>
          <p:nvPr/>
        </p:nvSpPr>
        <p:spPr bwMode="auto">
          <a:xfrm>
            <a:off x="2057400" y="2133600"/>
            <a:ext cx="1676400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600">
                <a:solidFill>
                  <a:srgbClr val="FF0000"/>
                </a:solidFill>
                <a:latin typeface="Times New Roman" panose="02020603050405020304" pitchFamily="18" charset="0"/>
                <a:ea typeface="MS PGothic" panose="020B0600070205080204" pitchFamily="34" charset="-128"/>
              </a:rPr>
              <a:t>ROUND 2</a:t>
            </a:r>
          </a:p>
        </p:txBody>
      </p:sp>
      <p:pic>
        <p:nvPicPr>
          <p:cNvPr id="4608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743200"/>
            <a:ext cx="4343400" cy="3581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085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2733675"/>
            <a:ext cx="3124200" cy="3514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086" name="AutoShape 6"/>
          <p:cNvSpPr>
            <a:spLocks noChangeArrowheads="1"/>
          </p:cNvSpPr>
          <p:nvPr/>
        </p:nvSpPr>
        <p:spPr bwMode="auto">
          <a:xfrm>
            <a:off x="4800600" y="3505200"/>
            <a:ext cx="609600" cy="228600"/>
          </a:xfrm>
          <a:prstGeom prst="rightArrow">
            <a:avLst>
              <a:gd name="adj1" fmla="val 50000"/>
              <a:gd name="adj2" fmla="val 666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endParaRPr lang="zh-CN" altLang="zh-CN">
              <a:ea typeface="MS PGothic" panose="020B0600070205080204" pitchFamily="34" charset="-128"/>
            </a:endParaRPr>
          </a:p>
        </p:txBody>
      </p:sp>
      <p:sp>
        <p:nvSpPr>
          <p:cNvPr id="46087" name="Slide Number Placeholder 6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fld id="{6001CBD5-BC55-4AA5-9E0F-B9F998C0069E}" type="slidenum">
              <a:rPr lang="en-US" altLang="zh-CN" sz="1400">
                <a:latin typeface="Times New Roman" panose="02020603050405020304" pitchFamily="18" charset="0"/>
                <a:ea typeface="MS PGothic" panose="020B0600070205080204" pitchFamily="34" charset="-128"/>
              </a:rPr>
              <a:pPr/>
              <a:t>51</a:t>
            </a:fld>
            <a:endParaRPr lang="en-US" altLang="zh-CN" sz="1400"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9281137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>
                <a:latin typeface="Comic Sans MS" panose="030F0702030302020204" pitchFamily="66" charset="0"/>
              </a:rPr>
              <a:t>AdaBoost example</a:t>
            </a:r>
          </a:p>
        </p:txBody>
      </p:sp>
      <p:sp>
        <p:nvSpPr>
          <p:cNvPr id="47107" name="Text Box 3"/>
          <p:cNvSpPr txBox="1">
            <a:spLocks noChangeArrowheads="1"/>
          </p:cNvSpPr>
          <p:nvPr/>
        </p:nvSpPr>
        <p:spPr bwMode="auto">
          <a:xfrm>
            <a:off x="2057400" y="2133600"/>
            <a:ext cx="1676400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600">
                <a:solidFill>
                  <a:srgbClr val="FF0000"/>
                </a:solidFill>
                <a:latin typeface="Times New Roman" panose="02020603050405020304" pitchFamily="18" charset="0"/>
                <a:ea typeface="MS PGothic" panose="020B0600070205080204" pitchFamily="34" charset="-128"/>
              </a:rPr>
              <a:t>ROUND 3</a:t>
            </a:r>
          </a:p>
        </p:txBody>
      </p:sp>
      <p:pic>
        <p:nvPicPr>
          <p:cNvPr id="4710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2819400"/>
            <a:ext cx="457200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109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fld id="{FE426AC1-34E8-4944-8545-D50D8D6E8B41}" type="slidenum">
              <a:rPr lang="en-US" altLang="zh-CN" sz="1400">
                <a:latin typeface="Times New Roman" panose="02020603050405020304" pitchFamily="18" charset="0"/>
                <a:ea typeface="MS PGothic" panose="020B0600070205080204" pitchFamily="34" charset="-128"/>
              </a:rPr>
              <a:pPr/>
              <a:t>52</a:t>
            </a:fld>
            <a:endParaRPr lang="en-US" altLang="zh-CN" sz="1400"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5859928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>
                <a:latin typeface="Comic Sans MS" panose="030F0702030302020204" pitchFamily="66" charset="0"/>
              </a:rPr>
              <a:t>AdaBoost example</a:t>
            </a:r>
          </a:p>
        </p:txBody>
      </p:sp>
      <p:pic>
        <p:nvPicPr>
          <p:cNvPr id="4813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667000"/>
            <a:ext cx="8077200" cy="323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132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fld id="{5310D074-A801-4ACA-9715-4185016440AF}" type="slidenum">
              <a:rPr lang="en-US" altLang="zh-CN" sz="1400">
                <a:latin typeface="Times New Roman" panose="02020603050405020304" pitchFamily="18" charset="0"/>
                <a:ea typeface="MS PGothic" panose="020B0600070205080204" pitchFamily="34" charset="-128"/>
              </a:rPr>
              <a:pPr/>
              <a:t>53</a:t>
            </a:fld>
            <a:endParaRPr lang="en-US" altLang="zh-CN" sz="1400"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6973391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1465478"/>
            <a:ext cx="7850264" cy="5243252"/>
          </a:xfrm>
          <a:prstGeom prst="rect">
            <a:avLst/>
          </a:prstGeom>
        </p:spPr>
      </p:pic>
      <p:sp>
        <p:nvSpPr>
          <p:cNvPr id="4" name="矩形 2"/>
          <p:cNvSpPr>
            <a:spLocks noChangeArrowheads="1"/>
          </p:cNvSpPr>
          <p:nvPr/>
        </p:nvSpPr>
        <p:spPr bwMode="auto">
          <a:xfrm>
            <a:off x="6156176" y="425712"/>
            <a:ext cx="262123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r>
              <a:rPr lang="en-US" altLang="zh-CN" sz="3600" b="1" dirty="0"/>
              <a:t>3. Stacking</a:t>
            </a:r>
            <a:endParaRPr lang="zh-CN" altLang="en-US" sz="3600" b="1" dirty="0"/>
          </a:p>
        </p:txBody>
      </p:sp>
      <p:sp>
        <p:nvSpPr>
          <p:cNvPr id="5" name="文本框 4"/>
          <p:cNvSpPr txBox="1"/>
          <p:nvPr/>
        </p:nvSpPr>
        <p:spPr>
          <a:xfrm>
            <a:off x="539552" y="1700808"/>
            <a:ext cx="615553" cy="381642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en-US" altLang="zh-CN" sz="2800" b="1" dirty="0"/>
              <a:t>Framework</a:t>
            </a:r>
            <a:endParaRPr lang="zh-CN" altLang="en-US" sz="2800" b="1" dirty="0"/>
          </a:p>
        </p:txBody>
      </p:sp>
      <p:sp>
        <p:nvSpPr>
          <p:cNvPr id="6" name="Line 5"/>
          <p:cNvSpPr>
            <a:spLocks noChangeShapeType="1"/>
          </p:cNvSpPr>
          <p:nvPr/>
        </p:nvSpPr>
        <p:spPr bwMode="auto">
          <a:xfrm>
            <a:off x="1083097" y="1268760"/>
            <a:ext cx="78486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543542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5" name="矩形 2"/>
          <p:cNvSpPr>
            <a:spLocks noChangeArrowheads="1"/>
          </p:cNvSpPr>
          <p:nvPr/>
        </p:nvSpPr>
        <p:spPr bwMode="auto">
          <a:xfrm>
            <a:off x="539750" y="333375"/>
            <a:ext cx="1682750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r>
              <a:rPr lang="en-US" altLang="zh-CN" sz="2800" b="1" dirty="0">
                <a:solidFill>
                  <a:srgbClr val="0000FF"/>
                </a:solidFill>
              </a:rPr>
              <a:t>Stacking</a:t>
            </a:r>
            <a:endParaRPr lang="zh-CN" altLang="en-US" sz="2800" b="1" dirty="0">
              <a:solidFill>
                <a:srgbClr val="0000FF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052736"/>
            <a:ext cx="8397327" cy="5112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13680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75656" y="2636912"/>
            <a:ext cx="6072188" cy="92333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altLang="zh-CN" sz="5400" b="1" dirty="0">
                <a:solidFill>
                  <a:srgbClr val="0000FF"/>
                </a:solidFill>
                <a:latin typeface="Arial" charset="0"/>
              </a:rPr>
              <a:t>Clustering</a:t>
            </a:r>
            <a:endParaRPr lang="zh-CN" altLang="en-US" sz="5400" b="1" dirty="0">
              <a:solidFill>
                <a:srgbClr val="0000FF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8741443"/>
      </p:ext>
    </p:extLst>
  </p:cSld>
  <p:clrMapOvr>
    <a:masterClrMapping/>
  </p:clrMapOvr>
  <p:transition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Rectangle 2"/>
          <p:cNvSpPr>
            <a:spLocks noGrp="1" noChangeArrowheads="1"/>
          </p:cNvSpPr>
          <p:nvPr>
            <p:ph type="title"/>
          </p:nvPr>
        </p:nvSpPr>
        <p:spPr>
          <a:xfrm>
            <a:off x="251520" y="444753"/>
            <a:ext cx="8280400" cy="552450"/>
          </a:xfrm>
        </p:spPr>
        <p:txBody>
          <a:bodyPr/>
          <a:lstStyle/>
          <a:p>
            <a:pPr algn="l"/>
            <a:r>
              <a:rPr lang="en-US" altLang="zh-CN" sz="2800" dirty="0">
                <a:ea typeface="宋体" panose="02010600030101010101" pitchFamily="2" charset="-122"/>
              </a:rPr>
              <a:t>1. K-means Clustering</a:t>
            </a:r>
          </a:p>
        </p:txBody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80483" y="1533164"/>
            <a:ext cx="8001000" cy="2183868"/>
          </a:xfrm>
        </p:spPr>
        <p:txBody>
          <a:bodyPr/>
          <a:lstStyle/>
          <a:p>
            <a:pPr>
              <a:lnSpc>
                <a:spcPct val="90000"/>
              </a:lnSpc>
              <a:spcBef>
                <a:spcPct val="20000"/>
              </a:spcBef>
              <a:buFont typeface="Wingdings" panose="05000000000000000000" pitchFamily="2" charset="2"/>
              <a:buChar char="ü"/>
            </a:pPr>
            <a:r>
              <a:rPr lang="en-US" altLang="zh-CN" sz="2200" dirty="0">
                <a:ea typeface="宋体" panose="02010600030101010101" pitchFamily="2" charset="-122"/>
              </a:rPr>
              <a:t>Partitional clustering approach </a:t>
            </a:r>
          </a:p>
          <a:p>
            <a:pPr>
              <a:lnSpc>
                <a:spcPct val="90000"/>
              </a:lnSpc>
              <a:spcBef>
                <a:spcPct val="20000"/>
              </a:spcBef>
              <a:buFont typeface="Wingdings" panose="05000000000000000000" pitchFamily="2" charset="2"/>
              <a:buChar char="ü"/>
            </a:pPr>
            <a:r>
              <a:rPr lang="en-US" altLang="zh-CN" sz="2200" dirty="0">
                <a:ea typeface="宋体" panose="02010600030101010101" pitchFamily="2" charset="-122"/>
              </a:rPr>
              <a:t>Each cluster is associated with a </a:t>
            </a:r>
            <a:r>
              <a:rPr lang="en-US" altLang="zh-CN" sz="2200" dirty="0">
                <a:solidFill>
                  <a:srgbClr val="0101F4"/>
                </a:solidFill>
                <a:ea typeface="宋体" panose="02010600030101010101" pitchFamily="2" charset="-122"/>
              </a:rPr>
              <a:t>centroid </a:t>
            </a:r>
            <a:r>
              <a:rPr lang="en-US" altLang="zh-CN" sz="2200" dirty="0">
                <a:ea typeface="宋体" panose="02010600030101010101" pitchFamily="2" charset="-122"/>
              </a:rPr>
              <a:t>(center point) </a:t>
            </a:r>
          </a:p>
          <a:p>
            <a:pPr>
              <a:lnSpc>
                <a:spcPct val="90000"/>
              </a:lnSpc>
              <a:spcBef>
                <a:spcPct val="20000"/>
              </a:spcBef>
              <a:buFont typeface="Wingdings" panose="05000000000000000000" pitchFamily="2" charset="2"/>
              <a:buChar char="ü"/>
            </a:pPr>
            <a:r>
              <a:rPr lang="en-US" altLang="zh-CN" sz="2200" dirty="0">
                <a:ea typeface="宋体" panose="02010600030101010101" pitchFamily="2" charset="-122"/>
              </a:rPr>
              <a:t>Each point is assigned to the cluster with the closest centroid</a:t>
            </a:r>
          </a:p>
          <a:p>
            <a:pPr>
              <a:lnSpc>
                <a:spcPct val="90000"/>
              </a:lnSpc>
              <a:spcBef>
                <a:spcPct val="20000"/>
              </a:spcBef>
              <a:buFont typeface="Wingdings" panose="05000000000000000000" pitchFamily="2" charset="2"/>
              <a:buChar char="ü"/>
            </a:pPr>
            <a:r>
              <a:rPr lang="en-US" altLang="zh-CN" sz="2200" dirty="0">
                <a:ea typeface="宋体" panose="02010600030101010101" pitchFamily="2" charset="-122"/>
              </a:rPr>
              <a:t>Number of clusters, K, must be specified</a:t>
            </a:r>
          </a:p>
          <a:p>
            <a:pPr>
              <a:lnSpc>
                <a:spcPct val="90000"/>
              </a:lnSpc>
              <a:spcBef>
                <a:spcPct val="20000"/>
              </a:spcBef>
              <a:buFont typeface="Wingdings" panose="05000000000000000000" pitchFamily="2" charset="2"/>
              <a:buChar char="ü"/>
            </a:pPr>
            <a:r>
              <a:rPr lang="en-US" altLang="zh-CN" sz="2200" dirty="0">
                <a:ea typeface="宋体" panose="02010600030101010101" pitchFamily="2" charset="-122"/>
              </a:rPr>
              <a:t>The basic algorithm is very simple</a:t>
            </a:r>
          </a:p>
        </p:txBody>
      </p:sp>
      <p:graphicFrame>
        <p:nvGraphicFramePr>
          <p:cNvPr id="13314" name="Object 10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90247812"/>
              </p:ext>
            </p:extLst>
          </p:nvPr>
        </p:nvGraphicFramePr>
        <p:xfrm>
          <a:off x="428083" y="3861048"/>
          <a:ext cx="8153400" cy="2114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28" name="Bitmap Image" r:id="rId4" imgW="9784928" imgH="3177815" progId="Paint.Picture">
                  <p:embed/>
                </p:oleObj>
              </mc:Choice>
              <mc:Fallback>
                <p:oleObj name="Bitmap Image" r:id="rId4" imgW="9784928" imgH="3177815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t="20143"/>
                      <a:stretch>
                        <a:fillRect/>
                      </a:stretch>
                    </p:blipFill>
                    <p:spPr bwMode="auto">
                      <a:xfrm>
                        <a:off x="428083" y="3861048"/>
                        <a:ext cx="8153400" cy="2114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161173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152400"/>
            <a:ext cx="8280400" cy="552450"/>
          </a:xfrm>
        </p:spPr>
        <p:txBody>
          <a:bodyPr/>
          <a:lstStyle/>
          <a:p>
            <a:r>
              <a:rPr lang="en-US" altLang="zh-CN" sz="2800">
                <a:ea typeface="宋体" panose="02010600030101010101" pitchFamily="2" charset="-122"/>
              </a:rPr>
              <a:t>Two different K-means Clusterings</a:t>
            </a:r>
          </a:p>
        </p:txBody>
      </p:sp>
      <p:pic>
        <p:nvPicPr>
          <p:cNvPr id="378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4802" y="1196752"/>
            <a:ext cx="3043237" cy="2282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892" name="Text Box 4"/>
          <p:cNvSpPr txBox="1">
            <a:spLocks noChangeArrowheads="1"/>
          </p:cNvSpPr>
          <p:nvPr/>
        </p:nvSpPr>
        <p:spPr bwMode="auto">
          <a:xfrm>
            <a:off x="609600" y="4419600"/>
            <a:ext cx="80010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endParaRPr lang="zh-CN" altLang="en-US">
              <a:ea typeface="宋体" panose="02010600030101010101" pitchFamily="2" charset="-122"/>
            </a:endParaRP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5105400" y="3660775"/>
            <a:ext cx="3048000" cy="2587625"/>
            <a:chOff x="3216" y="2306"/>
            <a:chExt cx="1920" cy="1630"/>
          </a:xfrm>
        </p:grpSpPr>
        <p:pic>
          <p:nvPicPr>
            <p:cNvPr id="37898" name="Picture 6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16" y="2306"/>
              <a:ext cx="1917" cy="14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7899" name="Text Box 7"/>
            <p:cNvSpPr txBox="1">
              <a:spLocks noChangeArrowheads="1"/>
            </p:cNvSpPr>
            <p:nvPr/>
          </p:nvSpPr>
          <p:spPr bwMode="auto">
            <a:xfrm>
              <a:off x="3408" y="3705"/>
              <a:ext cx="1728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1800">
                  <a:ea typeface="宋体" panose="02010600030101010101" pitchFamily="2" charset="-122"/>
                </a:rPr>
                <a:t>Sub-optimal Clustering</a:t>
              </a:r>
            </a:p>
          </p:txBody>
        </p:sp>
      </p:grpSp>
      <p:grpSp>
        <p:nvGrpSpPr>
          <p:cNvPr id="3" name="Group 8"/>
          <p:cNvGrpSpPr>
            <a:grpSpLocks/>
          </p:cNvGrpSpPr>
          <p:nvPr/>
        </p:nvGrpSpPr>
        <p:grpSpPr bwMode="auto">
          <a:xfrm>
            <a:off x="990600" y="3660775"/>
            <a:ext cx="3043238" cy="2587625"/>
            <a:chOff x="624" y="2306"/>
            <a:chExt cx="1917" cy="1630"/>
          </a:xfrm>
        </p:grpSpPr>
        <p:pic>
          <p:nvPicPr>
            <p:cNvPr id="37896" name="Picture 9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4" y="2306"/>
              <a:ext cx="1917" cy="14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7897" name="Text Box 10"/>
            <p:cNvSpPr txBox="1">
              <a:spLocks noChangeArrowheads="1"/>
            </p:cNvSpPr>
            <p:nvPr/>
          </p:nvSpPr>
          <p:spPr bwMode="auto">
            <a:xfrm>
              <a:off x="912" y="3705"/>
              <a:ext cx="144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1800">
                  <a:ea typeface="宋体" panose="02010600030101010101" pitchFamily="2" charset="-122"/>
                </a:rPr>
                <a:t>Optimal Clustering</a:t>
              </a:r>
            </a:p>
          </p:txBody>
        </p:sp>
      </p:grpSp>
      <p:sp>
        <p:nvSpPr>
          <p:cNvPr id="37895" name="Text Box 11"/>
          <p:cNvSpPr txBox="1">
            <a:spLocks noChangeArrowheads="1"/>
          </p:cNvSpPr>
          <p:nvPr/>
        </p:nvSpPr>
        <p:spPr bwMode="auto">
          <a:xfrm>
            <a:off x="5292080" y="2074862"/>
            <a:ext cx="22098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1800" dirty="0">
                <a:ea typeface="宋体" panose="02010600030101010101" pitchFamily="2" charset="-122"/>
              </a:rPr>
              <a:t>Original Points</a:t>
            </a:r>
          </a:p>
        </p:txBody>
      </p:sp>
    </p:spTree>
    <p:extLst>
      <p:ext uri="{BB962C8B-B14F-4D97-AF65-F5344CB8AC3E}">
        <p14:creationId xmlns:p14="http://schemas.microsoft.com/office/powerpoint/2010/main" val="3159026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>
          <a:xfrm>
            <a:off x="330200" y="476672"/>
            <a:ext cx="8280400" cy="552450"/>
          </a:xfrm>
        </p:spPr>
        <p:txBody>
          <a:bodyPr/>
          <a:lstStyle/>
          <a:p>
            <a:r>
              <a:rPr lang="en-US" altLang="zh-CN" sz="2400" dirty="0">
                <a:ea typeface="宋体" panose="02010600030101010101" pitchFamily="2" charset="-122"/>
              </a:rPr>
              <a:t>Importance of Choosing Initial Centroids …</a:t>
            </a:r>
          </a:p>
        </p:txBody>
      </p:sp>
      <p:sp>
        <p:nvSpPr>
          <p:cNvPr id="40963" name="Text Box 3"/>
          <p:cNvSpPr txBox="1">
            <a:spLocks noChangeArrowheads="1"/>
          </p:cNvSpPr>
          <p:nvPr/>
        </p:nvSpPr>
        <p:spPr bwMode="auto">
          <a:xfrm>
            <a:off x="609600" y="4419600"/>
            <a:ext cx="80010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endParaRPr lang="zh-CN" altLang="en-US">
              <a:ea typeface="宋体" panose="02010600030101010101" pitchFamily="2" charset="-122"/>
            </a:endParaRPr>
          </a:p>
        </p:txBody>
      </p:sp>
      <p:pic>
        <p:nvPicPr>
          <p:cNvPr id="4096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1354138"/>
            <a:ext cx="5529263" cy="414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9846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1354138"/>
            <a:ext cx="5529263" cy="414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98470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1354138"/>
            <a:ext cx="5529263" cy="414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98471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1354138"/>
            <a:ext cx="5529263" cy="414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98472" name="Picture 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1354138"/>
            <a:ext cx="5529263" cy="414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50275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98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98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98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98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/>
              <p:cNvSpPr>
                <a:spLocks noGrp="1"/>
              </p:cNvSpPr>
              <p:nvPr>
                <p:ph idx="4294967295"/>
              </p:nvPr>
            </p:nvSpPr>
            <p:spPr>
              <a:xfrm>
                <a:off x="107504" y="940614"/>
                <a:ext cx="8784976" cy="5564652"/>
              </a:xfrm>
              <a:prstGeom prst="rect">
                <a:avLst/>
              </a:prstGeo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altLang="zh-CN" sz="2400" dirty="0"/>
                  <a:t>To measure the predicted results, we introduce the </a:t>
                </a:r>
                <a:r>
                  <a:rPr lang="en-US" altLang="zh-CN" sz="2400" b="1" dirty="0"/>
                  <a:t>loss function</a:t>
                </a:r>
                <a:r>
                  <a:rPr lang="en-US" altLang="zh-CN" sz="24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  <m:d>
                          <m:d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zh-CN" altLang="en-US" sz="24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e>
                    </m:d>
                  </m:oMath>
                </a14:m>
                <a:r>
                  <a:rPr lang="en-US" altLang="zh-CN" sz="2400" dirty="0"/>
                  <a:t>, which a non-negative function</a:t>
                </a:r>
              </a:p>
              <a:p>
                <a:pPr marL="0" indent="0">
                  <a:buNone/>
                </a:pPr>
                <a:endParaRPr lang="en-US" altLang="zh-CN" sz="2400" dirty="0"/>
              </a:p>
              <a:p>
                <a:pPr lvl="1"/>
                <a:r>
                  <a:rPr lang="en-US" altLang="zh-CN" sz="2200" dirty="0">
                    <a:solidFill>
                      <a:srgbClr val="FF0000"/>
                    </a:solidFill>
                  </a:rPr>
                  <a:t>0-1 loss</a:t>
                </a:r>
              </a:p>
              <a:p>
                <a:pPr lvl="1"/>
                <a:endParaRPr lang="en-US" altLang="zh-CN" sz="2200" dirty="0"/>
              </a:p>
              <a:p>
                <a:pPr marL="95250" lvl="1" indent="0">
                  <a:buNone/>
                </a:pPr>
                <a:endParaRPr lang="en-US" altLang="zh-CN" sz="2200" dirty="0"/>
              </a:p>
              <a:p>
                <a:pPr lvl="1"/>
                <a:r>
                  <a:rPr lang="en-US" altLang="zh-CN" sz="2200" dirty="0">
                    <a:solidFill>
                      <a:srgbClr val="FF0000"/>
                    </a:solidFill>
                  </a:rPr>
                  <a:t>Squared loss</a:t>
                </a:r>
              </a:p>
              <a:p>
                <a:pPr lvl="1"/>
                <a:endParaRPr lang="en-US" altLang="zh-CN" sz="2200" dirty="0"/>
              </a:p>
              <a:p>
                <a:pPr lvl="1"/>
                <a:endParaRPr lang="en-US" altLang="zh-CN" sz="2200" dirty="0"/>
              </a:p>
              <a:p>
                <a:pPr lvl="1"/>
                <a:r>
                  <a:rPr lang="en-US" altLang="zh-CN" sz="2200" dirty="0">
                    <a:solidFill>
                      <a:srgbClr val="FF0000"/>
                    </a:solidFill>
                  </a:rPr>
                  <a:t>Absolute loss</a:t>
                </a:r>
              </a:p>
              <a:p>
                <a:pPr marL="457200" lvl="1" indent="0">
                  <a:buNone/>
                </a:pPr>
                <a:endParaRPr lang="en-US" altLang="zh-CN" sz="2200" dirty="0"/>
              </a:p>
              <a:p>
                <a:pPr lvl="1"/>
                <a:endParaRPr lang="en-US" altLang="zh-CN" sz="2200" dirty="0"/>
              </a:p>
              <a:p>
                <a:pPr lvl="1"/>
                <a:r>
                  <a:rPr lang="en-US" altLang="zh-CN" sz="2200" dirty="0">
                    <a:solidFill>
                      <a:srgbClr val="FF0000"/>
                    </a:solidFill>
                  </a:rPr>
                  <a:t>Log loss</a:t>
                </a:r>
                <a:endParaRPr lang="zh-CN" altLang="en-US" sz="2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4294967295"/>
              </p:nvPr>
            </p:nvSpPr>
            <p:spPr>
              <a:xfrm>
                <a:off x="107504" y="940614"/>
                <a:ext cx="8784976" cy="5564652"/>
              </a:xfrm>
              <a:prstGeom prst="rect">
                <a:avLst/>
              </a:prstGeom>
              <a:blipFill rotWithShape="0">
                <a:blip r:embed="rId2"/>
                <a:stretch>
                  <a:fillRect l="-1110" t="-8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395535" y="264377"/>
            <a:ext cx="7914523" cy="642229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altLang="zh-CN" b="1" dirty="0">
                <a:solidFill>
                  <a:srgbClr val="0101F4"/>
                </a:solidFill>
              </a:rPr>
              <a:t>LOSS FUNCTION</a:t>
            </a:r>
            <a:endParaRPr lang="zh-CN" altLang="en-US" b="1" dirty="0">
              <a:solidFill>
                <a:srgbClr val="0101F4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2811889" y="2101217"/>
                <a:ext cx="3829190" cy="7788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zh-CN" altLang="en-US" sz="2000">
                          <a:latin typeface="Cambria Math" panose="02040503050406030204" pitchFamily="18" charset="0"/>
                        </a:rPr>
                        <m:t>L</m:t>
                      </m:r>
                      <m:d>
                        <m:dPr>
                          <m:ctrlPr>
                            <a:rPr lang="zh-CN" alt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zh-CN" altLang="en-US" sz="2000" i="0">
                              <a:latin typeface="Cambria Math" panose="02040503050406030204" pitchFamily="18" charset="0"/>
                            </a:rPr>
                            <m:t>y</m:t>
                          </m:r>
                          <m:r>
                            <a:rPr lang="zh-CN" altLang="en-US" sz="200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zh-CN" altLang="en-US" sz="2000" i="0">
                              <a:latin typeface="Cambria Math" panose="02040503050406030204" pitchFamily="18" charset="0"/>
                            </a:rPr>
                            <m:t>F</m:t>
                          </m:r>
                          <m:d>
                            <m:dPr>
                              <m:ctrlP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zh-CN" altLang="en-US" sz="2000" i="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d>
                        </m:e>
                      </m:d>
                      <m:r>
                        <a:rPr lang="zh-CN" altLang="en-US" sz="2000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zh-CN" alt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zh-CN" altLang="en-US" sz="2000" i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d>
                                <m:dPr>
                                  <m:begChr m:val=""/>
                                  <m:ctrlPr>
                                    <a:rPr lang="zh-CN" alt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sz="2000" i="0">
                                      <a:latin typeface="Cambria Math" panose="02040503050406030204" pitchFamily="18" charset="0"/>
                                    </a:rPr>
                                    <m:t>0,    </m:t>
                                  </m:r>
                                  <m:r>
                                    <a:rPr lang="zh-CN" altLang="en-US" sz="20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zh-CN" altLang="en-US" sz="2000" i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zh-CN" altLang="en-US" sz="2000" i="1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  <m:r>
                                    <a:rPr lang="zh-CN" altLang="en-US" sz="2000" i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zh-CN" alt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zh-CN" altLang="en-US" sz="20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</m:e>
                            <m:e>
                              <m:r>
                                <a:rPr lang="zh-CN" altLang="en-US" sz="2000" i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d>
                                <m:dPr>
                                  <m:begChr m:val=""/>
                                  <m:ctrlPr>
                                    <a:rPr lang="zh-CN" alt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sz="2000" i="0">
                                      <a:latin typeface="Cambria Math" panose="02040503050406030204" pitchFamily="18" charset="0"/>
                                    </a:rPr>
                                    <m:t>1,    </m:t>
                                  </m:r>
                                  <m:r>
                                    <a:rPr lang="zh-CN" altLang="en-US" sz="20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zh-CN" altLang="en-US" sz="2000" i="0">
                                      <a:latin typeface="Cambria Math" panose="02040503050406030204" pitchFamily="18" charset="0"/>
                                    </a:rPr>
                                    <m:t>≠</m:t>
                                  </m:r>
                                  <m:r>
                                    <a:rPr lang="zh-CN" altLang="en-US" sz="2000" i="1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  <m:r>
                                    <a:rPr lang="zh-CN" altLang="en-US" sz="2000" i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zh-CN" alt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zh-CN" altLang="en-US" sz="20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sz="2200" dirty="0"/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1889" y="2101217"/>
                <a:ext cx="3829190" cy="77886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2778800" y="3377161"/>
                <a:ext cx="3372718" cy="50052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zh-CN" altLang="en-US" sz="2000" smtClean="0">
                          <a:latin typeface="Cambria Math" panose="02040503050406030204" pitchFamily="18" charset="0"/>
                        </a:rPr>
                        <m:t>L</m:t>
                      </m:r>
                      <m:d>
                        <m:dPr>
                          <m:ctrlPr>
                            <a:rPr lang="zh-CN" alt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zh-CN" altLang="en-US" sz="2000" i="0">
                              <a:latin typeface="Cambria Math" panose="02040503050406030204" pitchFamily="18" charset="0"/>
                            </a:rPr>
                            <m:t>y</m:t>
                          </m:r>
                          <m:r>
                            <a:rPr lang="zh-CN" altLang="en-US" sz="200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zh-CN" altLang="en-US" sz="2000" i="0">
                              <a:latin typeface="Cambria Math" panose="02040503050406030204" pitchFamily="18" charset="0"/>
                            </a:rPr>
                            <m:t>F</m:t>
                          </m:r>
                          <m:d>
                            <m:dPr>
                              <m:ctrlP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zh-CN" altLang="en-US" sz="2000" i="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</m:d>
                      <m:r>
                        <a:rPr lang="zh-CN" altLang="en-US" sz="2000" i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zh-CN" alt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zh-CN" altLang="en-US" sz="2000" i="0"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  <m:r>
                                <a:rPr lang="zh-CN" altLang="en-US" sz="2000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zh-CN" altLang="en-US" sz="2000" i="0">
                                  <a:latin typeface="Cambria Math" panose="02040503050406030204" pitchFamily="18" charset="0"/>
                                </a:rPr>
                                <m:t>F</m:t>
                              </m:r>
                              <m:d>
                                <m:dPr>
                                  <m:ctrlPr>
                                    <a:rPr lang="zh-CN" alt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zh-CN" altLang="en-US" sz="2000" i="0"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zh-CN" altLang="en-US" sz="20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zh-CN" altLang="en-US" sz="2000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CN" altLang="en-US" sz="2200" dirty="0"/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8800" y="3377161"/>
                <a:ext cx="3372718" cy="50052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2841092" y="4667511"/>
                <a:ext cx="3248133" cy="4397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zh-CN" altLang="en-US" sz="2000">
                          <a:latin typeface="Cambria Math" panose="02040503050406030204" pitchFamily="18" charset="0"/>
                        </a:rPr>
                        <m:t>L</m:t>
                      </m:r>
                      <m:d>
                        <m:dPr>
                          <m:ctrlPr>
                            <a:rPr lang="zh-CN" alt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zh-CN" altLang="en-US" sz="2000" i="0">
                              <a:latin typeface="Cambria Math" panose="02040503050406030204" pitchFamily="18" charset="0"/>
                            </a:rPr>
                            <m:t>y</m:t>
                          </m:r>
                          <m:r>
                            <a:rPr lang="zh-CN" altLang="en-US" sz="200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zh-CN" altLang="en-US" sz="2000" i="0">
                              <a:latin typeface="Cambria Math" panose="02040503050406030204" pitchFamily="18" charset="0"/>
                            </a:rPr>
                            <m:t>F</m:t>
                          </m:r>
                          <m:d>
                            <m:dPr>
                              <m:ctrlP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zh-CN" altLang="en-US" sz="2000" i="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</m:d>
                      <m:r>
                        <a:rPr lang="zh-CN" altLang="en-US" sz="2000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zh-CN" alt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ctrlP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zh-CN" altLang="en-US" sz="2000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  <m:r>
                                <a:rPr lang="zh-CN" altLang="en-US" sz="2000" i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zh-CN" altLang="en-US" sz="2200" dirty="0"/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1092" y="4667511"/>
                <a:ext cx="3248133" cy="439736"/>
              </a:xfrm>
              <a:prstGeom prst="rect">
                <a:avLst/>
              </a:prstGeom>
              <a:blipFill rotWithShape="0">
                <a:blip r:embed="rId5"/>
                <a:stretch>
                  <a:fillRect t="-109722" r="-15572" b="-1708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2791981" y="5827260"/>
                <a:ext cx="3667542" cy="4397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ctrlPr>
                            <a:rPr lang="zh-CN" alt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zh-CN" altLang="en-US" sz="2000">
                              <a:latin typeface="Cambria Math" panose="02040503050406030204" pitchFamily="18" charset="0"/>
                            </a:rPr>
                            <m:t>L</m:t>
                          </m:r>
                          <m:d>
                            <m:dPr>
                              <m:ctrlP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zh-CN" altLang="en-US" sz="2000" i="0"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  <m:r>
                                <a:rPr lang="zh-CN" altLang="en-US" sz="2000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zh-CN" altLang="en-US" sz="2000" i="0">
                                  <a:latin typeface="Cambria Math" panose="02040503050406030204" pitchFamily="18" charset="0"/>
                                </a:rPr>
                                <m:t>P</m:t>
                              </m:r>
                              <m:d>
                                <m:dPr>
                                  <m:ctrlPr>
                                    <a:rPr lang="zh-CN" alt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zh-CN" altLang="en-US" sz="2000" i="0">
                                      <a:latin typeface="Cambria Math" panose="02040503050406030204" pitchFamily="18" charset="0"/>
                                    </a:rPr>
                                    <m:t>y</m:t>
                                  </m:r>
                                  <m:r>
                                    <a:rPr lang="zh-CN" altLang="en-US" sz="2000" i="0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zh-CN" altLang="en-US" sz="2000" i="0"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zh-CN" altLang="en-US" sz="20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</m:e>
                          </m:d>
                          <m:r>
                            <a:rPr lang="zh-CN" altLang="en-US" sz="2000" i="0">
                              <a:latin typeface="Cambria Math" panose="02040503050406030204" pitchFamily="18" charset="0"/>
                            </a:rPr>
                            <m:t>=−</m:t>
                          </m:r>
                          <m:r>
                            <m:rPr>
                              <m:sty m:val="p"/>
                            </m:rPr>
                            <a:rPr lang="zh-CN" altLang="en-US" sz="2000" i="0">
                              <a:latin typeface="Cambria Math" panose="02040503050406030204" pitchFamily="18" charset="0"/>
                            </a:rPr>
                            <m:t>logP</m:t>
                          </m:r>
                          <m:r>
                            <a:rPr lang="zh-CN" altLang="en-US" sz="2000" i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zh-CN" altLang="en-US" sz="2000" i="0">
                              <a:latin typeface="Cambria Math" panose="02040503050406030204" pitchFamily="18" charset="0"/>
                            </a:rPr>
                            <m:t>y</m:t>
                          </m:r>
                          <m:r>
                            <a:rPr lang="zh-CN" altLang="en-US" sz="2000" i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m:rPr>
                              <m:sty m:val="p"/>
                            </m:rPr>
                            <a:rPr lang="zh-CN" altLang="en-US" sz="2000" i="0"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zh-CN" altLang="en-US" sz="2200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1981" y="5827260"/>
                <a:ext cx="3667542" cy="439736"/>
              </a:xfrm>
              <a:prstGeom prst="rect">
                <a:avLst/>
              </a:prstGeom>
              <a:blipFill rotWithShape="0">
                <a:blip r:embed="rId6"/>
                <a:stretch>
                  <a:fillRect t="-156944" r="-18106" b="-2305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028695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>
          <a:xfrm>
            <a:off x="330200" y="344625"/>
            <a:ext cx="8280400" cy="552450"/>
          </a:xfrm>
        </p:spPr>
        <p:txBody>
          <a:bodyPr/>
          <a:lstStyle/>
          <a:p>
            <a:r>
              <a:rPr lang="en-US" altLang="zh-CN" sz="2400">
                <a:ea typeface="宋体" panose="02010600030101010101" pitchFamily="2" charset="-122"/>
              </a:rPr>
              <a:t>Importance of Choosing Initial Centroids …</a:t>
            </a:r>
          </a:p>
        </p:txBody>
      </p:sp>
      <p:sp>
        <p:nvSpPr>
          <p:cNvPr id="41987" name="Text Box 3"/>
          <p:cNvSpPr txBox="1">
            <a:spLocks noChangeArrowheads="1"/>
          </p:cNvSpPr>
          <p:nvPr/>
        </p:nvSpPr>
        <p:spPr bwMode="auto">
          <a:xfrm>
            <a:off x="609600" y="4419600"/>
            <a:ext cx="80010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endParaRPr lang="zh-CN" altLang="en-US">
              <a:ea typeface="宋体" panose="02010600030101010101" pitchFamily="2" charset="-122"/>
            </a:endParaRPr>
          </a:p>
        </p:txBody>
      </p:sp>
      <p:pic>
        <p:nvPicPr>
          <p:cNvPr id="4198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219200"/>
            <a:ext cx="3043238" cy="2282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8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1219200"/>
            <a:ext cx="3043238" cy="2282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90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3810000"/>
            <a:ext cx="3043238" cy="2282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91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3810000"/>
            <a:ext cx="3043238" cy="2282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92" name="Picture 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3810000"/>
            <a:ext cx="3043238" cy="2282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8873886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>
          <a:xfrm>
            <a:off x="107504" y="457200"/>
            <a:ext cx="8668072" cy="685800"/>
          </a:xfrm>
        </p:spPr>
        <p:txBody>
          <a:bodyPr/>
          <a:lstStyle/>
          <a:p>
            <a:pPr algn="l"/>
            <a:r>
              <a:rPr lang="en-US" altLang="zh-CN" sz="2800" dirty="0">
                <a:ea typeface="宋体" panose="02010600030101010101" pitchFamily="2" charset="-122"/>
              </a:rPr>
              <a:t>Solutions to Initial Centroids Problem</a:t>
            </a:r>
          </a:p>
        </p:txBody>
      </p:sp>
      <p:sp>
        <p:nvSpPr>
          <p:cNvPr id="471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41449" y="1484784"/>
            <a:ext cx="8334127" cy="3384376"/>
          </a:xfrm>
        </p:spPr>
        <p:txBody>
          <a:bodyPr/>
          <a:lstStyle/>
          <a:p>
            <a:pPr>
              <a:lnSpc>
                <a:spcPct val="90000"/>
              </a:lnSpc>
              <a:buSzPct val="70000"/>
            </a:pP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Multiple runs</a:t>
            </a:r>
          </a:p>
          <a:p>
            <a:pPr lvl="1">
              <a:lnSpc>
                <a:spcPct val="90000"/>
              </a:lnSpc>
              <a:buFont typeface="Wingdings" panose="05000000000000000000" pitchFamily="2" charset="2"/>
              <a:buChar char="ü"/>
            </a:pP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Helps, but probability is not on your side</a:t>
            </a:r>
          </a:p>
          <a:p>
            <a:pPr>
              <a:lnSpc>
                <a:spcPct val="90000"/>
              </a:lnSpc>
              <a:buSzPct val="70000"/>
            </a:pP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Sample and use hierarchical clustering to determine initial centroids</a:t>
            </a:r>
          </a:p>
          <a:p>
            <a:pPr>
              <a:lnSpc>
                <a:spcPct val="90000"/>
              </a:lnSpc>
              <a:buSzPct val="70000"/>
            </a:pP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Select more than </a:t>
            </a:r>
            <a:r>
              <a:rPr lang="en-US" altLang="zh-CN" sz="2800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k</a:t>
            </a: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initial centroids and then select among these initial centroids</a:t>
            </a:r>
          </a:p>
          <a:p>
            <a:pPr lvl="1">
              <a:lnSpc>
                <a:spcPct val="90000"/>
              </a:lnSpc>
              <a:buFont typeface="Wingdings" panose="05000000000000000000" pitchFamily="2" charset="2"/>
              <a:buChar char="ü"/>
            </a:pP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Select most widely separated</a:t>
            </a:r>
          </a:p>
        </p:txBody>
      </p:sp>
    </p:spTree>
    <p:extLst>
      <p:ext uri="{BB962C8B-B14F-4D97-AF65-F5344CB8AC3E}">
        <p14:creationId xmlns:p14="http://schemas.microsoft.com/office/powerpoint/2010/main" val="422396913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2"/>
          <p:cNvSpPr>
            <a:spLocks noGrp="1" noChangeArrowheads="1"/>
          </p:cNvSpPr>
          <p:nvPr>
            <p:ph type="title"/>
          </p:nvPr>
        </p:nvSpPr>
        <p:spPr>
          <a:xfrm>
            <a:off x="107504" y="260648"/>
            <a:ext cx="8280400" cy="685800"/>
          </a:xfrm>
        </p:spPr>
        <p:txBody>
          <a:bodyPr/>
          <a:lstStyle/>
          <a:p>
            <a:r>
              <a:rPr lang="en-US" altLang="zh-CN" sz="3200">
                <a:ea typeface="宋体" panose="02010600030101010101" pitchFamily="2" charset="-122"/>
              </a:rPr>
              <a:t>Evaluating K-means Clusters</a:t>
            </a:r>
          </a:p>
        </p:txBody>
      </p:sp>
      <p:sp>
        <p:nvSpPr>
          <p:cNvPr id="1434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90000"/>
              </a:lnSpc>
              <a:buNone/>
            </a:pPr>
            <a:r>
              <a:rPr lang="en-US" altLang="zh-CN" sz="2400" dirty="0">
                <a:ea typeface="宋体" panose="02010600030101010101" pitchFamily="2" charset="-122"/>
              </a:rPr>
              <a:t>Most common measure is </a:t>
            </a:r>
            <a:r>
              <a:rPr lang="en-US" altLang="zh-CN" sz="2400" b="1" dirty="0">
                <a:solidFill>
                  <a:srgbClr val="0101F4"/>
                </a:solidFill>
                <a:ea typeface="宋体" panose="02010600030101010101" pitchFamily="2" charset="-122"/>
              </a:rPr>
              <a:t>Sum of Squared Error (SSE)</a:t>
            </a:r>
          </a:p>
          <a:p>
            <a:pPr lvl="1">
              <a:lnSpc>
                <a:spcPct val="90000"/>
              </a:lnSpc>
              <a:spcBef>
                <a:spcPts val="1200"/>
              </a:spcBef>
            </a:pP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For each point, the error is the distance to the nearest cluster</a:t>
            </a:r>
          </a:p>
          <a:p>
            <a:pPr lvl="1">
              <a:lnSpc>
                <a:spcPct val="90000"/>
              </a:lnSpc>
            </a:pP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To get SSE, we square these errors and sum them.</a:t>
            </a:r>
          </a:p>
          <a:p>
            <a:pPr lvl="1">
              <a:lnSpc>
                <a:spcPct val="90000"/>
              </a:lnSpc>
            </a:pPr>
            <a:endParaRPr lang="en-US" altLang="zh-CN" sz="2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>
              <a:lnSpc>
                <a:spcPct val="90000"/>
              </a:lnSpc>
              <a:buFont typeface="Arial" panose="020B0604020202020204" pitchFamily="34" charset="0"/>
              <a:buNone/>
            </a:pPr>
            <a:endParaRPr lang="en-US" altLang="zh-CN" sz="2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>
              <a:lnSpc>
                <a:spcPct val="90000"/>
              </a:lnSpc>
            </a:pPr>
            <a:endParaRPr lang="en-US" altLang="zh-CN" sz="2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>
              <a:lnSpc>
                <a:spcPct val="90000"/>
              </a:lnSpc>
            </a:pPr>
            <a:r>
              <a:rPr lang="en-US" altLang="zh-CN" sz="2000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x 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is a data point in cluster </a:t>
            </a:r>
            <a:r>
              <a:rPr lang="en-US" altLang="zh-CN" sz="2000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</a:t>
            </a:r>
            <a:r>
              <a:rPr lang="en-US" altLang="zh-CN" sz="2000" baseline="-25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 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and </a:t>
            </a:r>
            <a:r>
              <a:rPr lang="en-US" altLang="zh-CN" sz="2000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</a:t>
            </a:r>
            <a:r>
              <a:rPr lang="en-US" altLang="zh-CN" sz="2000" i="1" baseline="-25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is the representative point for cluster </a:t>
            </a:r>
            <a:r>
              <a:rPr lang="en-US" altLang="zh-CN" sz="2000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</a:t>
            </a:r>
            <a:r>
              <a:rPr lang="en-US" altLang="zh-CN" sz="2000" baseline="-25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(can show that </a:t>
            </a:r>
            <a:r>
              <a:rPr lang="en-US" altLang="zh-CN" sz="2000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</a:t>
            </a:r>
            <a:r>
              <a:rPr lang="en-US" altLang="zh-CN" sz="2000" i="1" baseline="-25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000" baseline="-25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corresponds to the center (mean) of the cluster)</a:t>
            </a:r>
          </a:p>
          <a:p>
            <a:pPr lvl="1">
              <a:lnSpc>
                <a:spcPct val="90000"/>
              </a:lnSpc>
            </a:pP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Given two clusters, we can choose the one with the smallest error</a:t>
            </a:r>
          </a:p>
          <a:p>
            <a:pPr lvl="1">
              <a:lnSpc>
                <a:spcPct val="90000"/>
              </a:lnSpc>
            </a:pP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One easy way to reduce SSE is to increase K (the number of cluster)</a:t>
            </a:r>
          </a:p>
          <a:p>
            <a:pPr marL="457200" lvl="1" indent="0">
              <a:lnSpc>
                <a:spcPct val="90000"/>
              </a:lnSpc>
              <a:buNone/>
            </a:pPr>
            <a:endParaRPr lang="en-US" altLang="zh-CN" sz="2000" dirty="0">
              <a:ea typeface="宋体" panose="02010600030101010101" pitchFamily="2" charset="-122"/>
            </a:endParaRPr>
          </a:p>
          <a:p>
            <a:pPr marL="457200" lvl="1" indent="0">
              <a:lnSpc>
                <a:spcPct val="90000"/>
              </a:lnSpc>
              <a:buNone/>
            </a:pPr>
            <a:r>
              <a:rPr lang="en-US" altLang="zh-CN" sz="2400" dirty="0">
                <a:solidFill>
                  <a:srgbClr val="0101F4"/>
                </a:solidFill>
                <a:ea typeface="宋体" panose="02010600030101010101" pitchFamily="2" charset="-122"/>
              </a:rPr>
              <a:t>A good clustering with smaller K can have a lower SSE </a:t>
            </a:r>
            <a:r>
              <a:rPr lang="en-US" altLang="zh-CN" sz="2400" dirty="0">
                <a:ea typeface="宋体" panose="02010600030101010101" pitchFamily="2" charset="-122"/>
              </a:rPr>
              <a:t>than a poor clustering with higher K</a:t>
            </a:r>
          </a:p>
        </p:txBody>
      </p:sp>
      <p:graphicFrame>
        <p:nvGraphicFramePr>
          <p:cNvPr id="14338" name="Object 4"/>
          <p:cNvGraphicFramePr>
            <a:graphicFrameLocks noGrp="1" noChangeAspect="1"/>
          </p:cNvGraphicFramePr>
          <p:nvPr>
            <p:ph sz="half" idx="4294967295"/>
          </p:nvPr>
        </p:nvGraphicFramePr>
        <p:xfrm>
          <a:off x="2298700" y="2362200"/>
          <a:ext cx="3175000" cy="960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52" name="Equation" r:id="rId4" imgW="1511280" imgH="457200" progId="Equation.3">
                  <p:embed/>
                </p:oleObj>
              </mc:Choice>
              <mc:Fallback>
                <p:oleObj name="Equation" r:id="rId4" imgW="151128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98700" y="2362200"/>
                        <a:ext cx="3175000" cy="9604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9792999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304800"/>
            <a:ext cx="8566150" cy="609600"/>
          </a:xfrm>
        </p:spPr>
        <p:txBody>
          <a:bodyPr/>
          <a:lstStyle/>
          <a:p>
            <a:r>
              <a:rPr lang="en-US" altLang="ko-KR" sz="2800">
                <a:ea typeface="굴림" pitchFamily="50" charset="-127"/>
              </a:rPr>
              <a:t>What Is the Problem of the K-Means Method?</a:t>
            </a:r>
            <a:endParaRPr lang="en-US" altLang="zh-CN" sz="2800">
              <a:ea typeface="굴림" pitchFamily="50" charset="-127"/>
            </a:endParaRP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371600"/>
            <a:ext cx="8534400" cy="4572000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2400" b="1" dirty="0">
                <a:solidFill>
                  <a:srgbClr val="0101F4"/>
                </a:solidFill>
                <a:ea typeface="굴림" pitchFamily="50" charset="-127"/>
              </a:rPr>
              <a:t>Problem</a:t>
            </a:r>
            <a:r>
              <a:rPr lang="en-US" altLang="ko-KR" sz="2400" dirty="0">
                <a:ea typeface="굴림" pitchFamily="50" charset="-127"/>
              </a:rPr>
              <a:t>: The k-means algorithm is sensitive to outliers !</a:t>
            </a:r>
          </a:p>
          <a:p>
            <a:pPr>
              <a:lnSpc>
                <a:spcPct val="150000"/>
              </a:lnSpc>
            </a:pPr>
            <a:endParaRPr lang="en-US" altLang="ko-KR" sz="2000" dirty="0">
              <a:ea typeface="굴림" pitchFamily="50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2000" b="1" dirty="0">
                <a:solidFill>
                  <a:srgbClr val="0101F4"/>
                </a:solidFill>
                <a:ea typeface="굴림" pitchFamily="50" charset="-127"/>
              </a:rPr>
              <a:t>K-</a:t>
            </a:r>
            <a:r>
              <a:rPr lang="en-US" altLang="ko-KR" sz="2000" b="1" dirty="0" err="1">
                <a:solidFill>
                  <a:srgbClr val="0101F4"/>
                </a:solidFill>
                <a:ea typeface="굴림" pitchFamily="50" charset="-127"/>
              </a:rPr>
              <a:t>Medoids</a:t>
            </a:r>
            <a:r>
              <a:rPr lang="en-US" altLang="ko-KR" sz="2000" b="1" dirty="0">
                <a:solidFill>
                  <a:srgbClr val="0101F4"/>
                </a:solidFill>
                <a:ea typeface="굴림" pitchFamily="50" charset="-127"/>
              </a:rPr>
              <a:t>:  </a:t>
            </a:r>
            <a:r>
              <a:rPr lang="en-US" altLang="ko-KR" sz="2000" dirty="0">
                <a:ea typeface="굴림" pitchFamily="50" charset="-127"/>
              </a:rPr>
              <a:t>Instead of taking the </a:t>
            </a:r>
            <a:r>
              <a:rPr lang="en-US" altLang="ko-KR" sz="2000" b="1" dirty="0">
                <a:ea typeface="굴림" pitchFamily="50" charset="-127"/>
              </a:rPr>
              <a:t>mean</a:t>
            </a:r>
            <a:r>
              <a:rPr lang="en-US" altLang="ko-KR" sz="2000" dirty="0">
                <a:ea typeface="굴림" pitchFamily="50" charset="-127"/>
              </a:rPr>
              <a:t> value of the object in a cluster as a reference point, </a:t>
            </a:r>
            <a:r>
              <a:rPr lang="en-US" altLang="ko-KR" sz="2000" b="1" dirty="0" err="1">
                <a:ea typeface="굴림" pitchFamily="50" charset="-127"/>
              </a:rPr>
              <a:t>medoids</a:t>
            </a:r>
            <a:r>
              <a:rPr lang="en-US" altLang="ko-KR" sz="2000" dirty="0">
                <a:ea typeface="굴림" pitchFamily="50" charset="-127"/>
              </a:rPr>
              <a:t> can be used, which is the </a:t>
            </a:r>
            <a:r>
              <a:rPr lang="en-US" altLang="ko-KR" sz="2000" b="1" dirty="0">
                <a:ea typeface="굴림" pitchFamily="50" charset="-127"/>
              </a:rPr>
              <a:t>most centrally located</a:t>
            </a:r>
            <a:r>
              <a:rPr lang="en-US" altLang="ko-KR" sz="2000" dirty="0">
                <a:ea typeface="굴림" pitchFamily="50" charset="-127"/>
              </a:rPr>
              <a:t> object in a cluster. 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2057400" y="4724400"/>
            <a:ext cx="5257800" cy="1765300"/>
            <a:chOff x="1344" y="3072"/>
            <a:chExt cx="3312" cy="1112"/>
          </a:xfrm>
        </p:grpSpPr>
        <p:grpSp>
          <p:nvGrpSpPr>
            <p:cNvPr id="17413" name="Group 5"/>
            <p:cNvGrpSpPr>
              <a:grpSpLocks/>
            </p:cNvGrpSpPr>
            <p:nvPr/>
          </p:nvGrpSpPr>
          <p:grpSpPr bwMode="auto">
            <a:xfrm>
              <a:off x="1344" y="3072"/>
              <a:ext cx="1248" cy="1112"/>
              <a:chOff x="1728" y="864"/>
              <a:chExt cx="1396" cy="1208"/>
            </a:xfrm>
          </p:grpSpPr>
          <p:sp>
            <p:nvSpPr>
              <p:cNvPr id="17500" name="Rectangle 6"/>
              <p:cNvSpPr>
                <a:spLocks noChangeArrowheads="1"/>
              </p:cNvSpPr>
              <p:nvPr/>
            </p:nvSpPr>
            <p:spPr bwMode="auto">
              <a:xfrm>
                <a:off x="1728" y="864"/>
                <a:ext cx="1396" cy="1208"/>
              </a:xfrm>
              <a:prstGeom prst="rect">
                <a:avLst/>
              </a:prstGeom>
              <a:solidFill>
                <a:srgbClr val="FFFFFF"/>
              </a:solidFill>
              <a:ln w="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zh-CN" altLang="zh-CN"/>
              </a:p>
            </p:txBody>
          </p:sp>
          <p:sp>
            <p:nvSpPr>
              <p:cNvPr id="17501" name="Rectangle 7"/>
              <p:cNvSpPr>
                <a:spLocks noChangeArrowheads="1"/>
              </p:cNvSpPr>
              <p:nvPr/>
            </p:nvSpPr>
            <p:spPr bwMode="auto">
              <a:xfrm>
                <a:off x="1861" y="950"/>
                <a:ext cx="1198" cy="97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zh-CN" altLang="zh-CN"/>
              </a:p>
            </p:txBody>
          </p:sp>
          <p:sp>
            <p:nvSpPr>
              <p:cNvPr id="17502" name="Line 8"/>
              <p:cNvSpPr>
                <a:spLocks noChangeShapeType="1"/>
              </p:cNvSpPr>
              <p:nvPr/>
            </p:nvSpPr>
            <p:spPr bwMode="auto">
              <a:xfrm>
                <a:off x="1861" y="1828"/>
                <a:ext cx="1198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7503" name="Line 9"/>
              <p:cNvSpPr>
                <a:spLocks noChangeShapeType="1"/>
              </p:cNvSpPr>
              <p:nvPr/>
            </p:nvSpPr>
            <p:spPr bwMode="auto">
              <a:xfrm>
                <a:off x="1861" y="1730"/>
                <a:ext cx="1198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7504" name="Line 10"/>
              <p:cNvSpPr>
                <a:spLocks noChangeShapeType="1"/>
              </p:cNvSpPr>
              <p:nvPr/>
            </p:nvSpPr>
            <p:spPr bwMode="auto">
              <a:xfrm>
                <a:off x="1861" y="1633"/>
                <a:ext cx="1198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7505" name="Line 11"/>
              <p:cNvSpPr>
                <a:spLocks noChangeShapeType="1"/>
              </p:cNvSpPr>
              <p:nvPr/>
            </p:nvSpPr>
            <p:spPr bwMode="auto">
              <a:xfrm>
                <a:off x="1861" y="1535"/>
                <a:ext cx="1198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7506" name="Line 12"/>
              <p:cNvSpPr>
                <a:spLocks noChangeShapeType="1"/>
              </p:cNvSpPr>
              <p:nvPr/>
            </p:nvSpPr>
            <p:spPr bwMode="auto">
              <a:xfrm>
                <a:off x="1861" y="1437"/>
                <a:ext cx="1198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7507" name="Line 13"/>
              <p:cNvSpPr>
                <a:spLocks noChangeShapeType="1"/>
              </p:cNvSpPr>
              <p:nvPr/>
            </p:nvSpPr>
            <p:spPr bwMode="auto">
              <a:xfrm>
                <a:off x="1861" y="1340"/>
                <a:ext cx="1198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7508" name="Line 14"/>
              <p:cNvSpPr>
                <a:spLocks noChangeShapeType="1"/>
              </p:cNvSpPr>
              <p:nvPr/>
            </p:nvSpPr>
            <p:spPr bwMode="auto">
              <a:xfrm>
                <a:off x="1861" y="1242"/>
                <a:ext cx="1198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7509" name="Line 15"/>
              <p:cNvSpPr>
                <a:spLocks noChangeShapeType="1"/>
              </p:cNvSpPr>
              <p:nvPr/>
            </p:nvSpPr>
            <p:spPr bwMode="auto">
              <a:xfrm>
                <a:off x="1861" y="1145"/>
                <a:ext cx="1198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7510" name="Line 16"/>
              <p:cNvSpPr>
                <a:spLocks noChangeShapeType="1"/>
              </p:cNvSpPr>
              <p:nvPr/>
            </p:nvSpPr>
            <p:spPr bwMode="auto">
              <a:xfrm>
                <a:off x="1861" y="1047"/>
                <a:ext cx="1198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7511" name="Line 17"/>
              <p:cNvSpPr>
                <a:spLocks noChangeShapeType="1"/>
              </p:cNvSpPr>
              <p:nvPr/>
            </p:nvSpPr>
            <p:spPr bwMode="auto">
              <a:xfrm>
                <a:off x="1861" y="950"/>
                <a:ext cx="1198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7512" name="Line 18"/>
              <p:cNvSpPr>
                <a:spLocks noChangeShapeType="1"/>
              </p:cNvSpPr>
              <p:nvPr/>
            </p:nvSpPr>
            <p:spPr bwMode="auto">
              <a:xfrm>
                <a:off x="1981" y="950"/>
                <a:ext cx="1" cy="975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7513" name="Line 19"/>
              <p:cNvSpPr>
                <a:spLocks noChangeShapeType="1"/>
              </p:cNvSpPr>
              <p:nvPr/>
            </p:nvSpPr>
            <p:spPr bwMode="auto">
              <a:xfrm>
                <a:off x="2102" y="950"/>
                <a:ext cx="1" cy="975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7514" name="Line 20"/>
              <p:cNvSpPr>
                <a:spLocks noChangeShapeType="1"/>
              </p:cNvSpPr>
              <p:nvPr/>
            </p:nvSpPr>
            <p:spPr bwMode="auto">
              <a:xfrm>
                <a:off x="2219" y="950"/>
                <a:ext cx="1" cy="975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7515" name="Line 21"/>
              <p:cNvSpPr>
                <a:spLocks noChangeShapeType="1"/>
              </p:cNvSpPr>
              <p:nvPr/>
            </p:nvSpPr>
            <p:spPr bwMode="auto">
              <a:xfrm>
                <a:off x="2339" y="950"/>
                <a:ext cx="1" cy="975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7516" name="Line 22"/>
              <p:cNvSpPr>
                <a:spLocks noChangeShapeType="1"/>
              </p:cNvSpPr>
              <p:nvPr/>
            </p:nvSpPr>
            <p:spPr bwMode="auto">
              <a:xfrm>
                <a:off x="2460" y="950"/>
                <a:ext cx="1" cy="975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7517" name="Line 23"/>
              <p:cNvSpPr>
                <a:spLocks noChangeShapeType="1"/>
              </p:cNvSpPr>
              <p:nvPr/>
            </p:nvSpPr>
            <p:spPr bwMode="auto">
              <a:xfrm>
                <a:off x="2581" y="950"/>
                <a:ext cx="1" cy="975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7518" name="Line 24"/>
              <p:cNvSpPr>
                <a:spLocks noChangeShapeType="1"/>
              </p:cNvSpPr>
              <p:nvPr/>
            </p:nvSpPr>
            <p:spPr bwMode="auto">
              <a:xfrm>
                <a:off x="2701" y="950"/>
                <a:ext cx="1" cy="975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7519" name="Line 25"/>
              <p:cNvSpPr>
                <a:spLocks noChangeShapeType="1"/>
              </p:cNvSpPr>
              <p:nvPr/>
            </p:nvSpPr>
            <p:spPr bwMode="auto">
              <a:xfrm>
                <a:off x="2818" y="950"/>
                <a:ext cx="1" cy="975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7520" name="Line 26"/>
              <p:cNvSpPr>
                <a:spLocks noChangeShapeType="1"/>
              </p:cNvSpPr>
              <p:nvPr/>
            </p:nvSpPr>
            <p:spPr bwMode="auto">
              <a:xfrm>
                <a:off x="2939" y="950"/>
                <a:ext cx="1" cy="975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7521" name="Line 27"/>
              <p:cNvSpPr>
                <a:spLocks noChangeShapeType="1"/>
              </p:cNvSpPr>
              <p:nvPr/>
            </p:nvSpPr>
            <p:spPr bwMode="auto">
              <a:xfrm>
                <a:off x="3059" y="950"/>
                <a:ext cx="1" cy="975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7522" name="Rectangle 28"/>
              <p:cNvSpPr>
                <a:spLocks noChangeArrowheads="1"/>
              </p:cNvSpPr>
              <p:nvPr/>
            </p:nvSpPr>
            <p:spPr bwMode="auto">
              <a:xfrm>
                <a:off x="1861" y="950"/>
                <a:ext cx="1198" cy="975"/>
              </a:xfrm>
              <a:prstGeom prst="rect">
                <a:avLst/>
              </a:prstGeom>
              <a:noFill/>
              <a:ln w="635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zh-CN" altLang="zh-CN"/>
              </a:p>
            </p:txBody>
          </p:sp>
          <p:sp>
            <p:nvSpPr>
              <p:cNvPr id="17523" name="Line 29"/>
              <p:cNvSpPr>
                <a:spLocks noChangeShapeType="1"/>
              </p:cNvSpPr>
              <p:nvPr/>
            </p:nvSpPr>
            <p:spPr bwMode="auto">
              <a:xfrm>
                <a:off x="1861" y="950"/>
                <a:ext cx="1" cy="975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7524" name="Line 30"/>
              <p:cNvSpPr>
                <a:spLocks noChangeShapeType="1"/>
              </p:cNvSpPr>
              <p:nvPr/>
            </p:nvSpPr>
            <p:spPr bwMode="auto">
              <a:xfrm>
                <a:off x="1849" y="1925"/>
                <a:ext cx="12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7525" name="Line 31"/>
              <p:cNvSpPr>
                <a:spLocks noChangeShapeType="1"/>
              </p:cNvSpPr>
              <p:nvPr/>
            </p:nvSpPr>
            <p:spPr bwMode="auto">
              <a:xfrm>
                <a:off x="1849" y="1828"/>
                <a:ext cx="12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7526" name="Line 32"/>
              <p:cNvSpPr>
                <a:spLocks noChangeShapeType="1"/>
              </p:cNvSpPr>
              <p:nvPr/>
            </p:nvSpPr>
            <p:spPr bwMode="auto">
              <a:xfrm>
                <a:off x="1849" y="1730"/>
                <a:ext cx="12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7527" name="Line 33"/>
              <p:cNvSpPr>
                <a:spLocks noChangeShapeType="1"/>
              </p:cNvSpPr>
              <p:nvPr/>
            </p:nvSpPr>
            <p:spPr bwMode="auto">
              <a:xfrm>
                <a:off x="1849" y="1633"/>
                <a:ext cx="12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7528" name="Line 34"/>
              <p:cNvSpPr>
                <a:spLocks noChangeShapeType="1"/>
              </p:cNvSpPr>
              <p:nvPr/>
            </p:nvSpPr>
            <p:spPr bwMode="auto">
              <a:xfrm>
                <a:off x="1849" y="1535"/>
                <a:ext cx="12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7529" name="Line 35"/>
              <p:cNvSpPr>
                <a:spLocks noChangeShapeType="1"/>
              </p:cNvSpPr>
              <p:nvPr/>
            </p:nvSpPr>
            <p:spPr bwMode="auto">
              <a:xfrm>
                <a:off x="1849" y="1437"/>
                <a:ext cx="12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7530" name="Line 36"/>
              <p:cNvSpPr>
                <a:spLocks noChangeShapeType="1"/>
              </p:cNvSpPr>
              <p:nvPr/>
            </p:nvSpPr>
            <p:spPr bwMode="auto">
              <a:xfrm>
                <a:off x="1849" y="1340"/>
                <a:ext cx="12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7531" name="Line 37"/>
              <p:cNvSpPr>
                <a:spLocks noChangeShapeType="1"/>
              </p:cNvSpPr>
              <p:nvPr/>
            </p:nvSpPr>
            <p:spPr bwMode="auto">
              <a:xfrm>
                <a:off x="1849" y="1242"/>
                <a:ext cx="12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7532" name="Line 38"/>
              <p:cNvSpPr>
                <a:spLocks noChangeShapeType="1"/>
              </p:cNvSpPr>
              <p:nvPr/>
            </p:nvSpPr>
            <p:spPr bwMode="auto">
              <a:xfrm>
                <a:off x="1849" y="1145"/>
                <a:ext cx="12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7533" name="Line 39"/>
              <p:cNvSpPr>
                <a:spLocks noChangeShapeType="1"/>
              </p:cNvSpPr>
              <p:nvPr/>
            </p:nvSpPr>
            <p:spPr bwMode="auto">
              <a:xfrm>
                <a:off x="1849" y="1047"/>
                <a:ext cx="12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7534" name="Line 40"/>
              <p:cNvSpPr>
                <a:spLocks noChangeShapeType="1"/>
              </p:cNvSpPr>
              <p:nvPr/>
            </p:nvSpPr>
            <p:spPr bwMode="auto">
              <a:xfrm>
                <a:off x="1849" y="950"/>
                <a:ext cx="12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7535" name="Line 41"/>
              <p:cNvSpPr>
                <a:spLocks noChangeShapeType="1"/>
              </p:cNvSpPr>
              <p:nvPr/>
            </p:nvSpPr>
            <p:spPr bwMode="auto">
              <a:xfrm>
                <a:off x="1861" y="1925"/>
                <a:ext cx="1198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7536" name="Line 42"/>
              <p:cNvSpPr>
                <a:spLocks noChangeShapeType="1"/>
              </p:cNvSpPr>
              <p:nvPr/>
            </p:nvSpPr>
            <p:spPr bwMode="auto">
              <a:xfrm flipV="1">
                <a:off x="1861" y="1925"/>
                <a:ext cx="1" cy="12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7537" name="Line 43"/>
              <p:cNvSpPr>
                <a:spLocks noChangeShapeType="1"/>
              </p:cNvSpPr>
              <p:nvPr/>
            </p:nvSpPr>
            <p:spPr bwMode="auto">
              <a:xfrm flipV="1">
                <a:off x="1981" y="1925"/>
                <a:ext cx="1" cy="12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7538" name="Line 44"/>
              <p:cNvSpPr>
                <a:spLocks noChangeShapeType="1"/>
              </p:cNvSpPr>
              <p:nvPr/>
            </p:nvSpPr>
            <p:spPr bwMode="auto">
              <a:xfrm flipV="1">
                <a:off x="2102" y="1925"/>
                <a:ext cx="1" cy="12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7539" name="Line 45"/>
              <p:cNvSpPr>
                <a:spLocks noChangeShapeType="1"/>
              </p:cNvSpPr>
              <p:nvPr/>
            </p:nvSpPr>
            <p:spPr bwMode="auto">
              <a:xfrm flipV="1">
                <a:off x="2219" y="1925"/>
                <a:ext cx="1" cy="12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7540" name="Line 46"/>
              <p:cNvSpPr>
                <a:spLocks noChangeShapeType="1"/>
              </p:cNvSpPr>
              <p:nvPr/>
            </p:nvSpPr>
            <p:spPr bwMode="auto">
              <a:xfrm flipV="1">
                <a:off x="2339" y="1925"/>
                <a:ext cx="1" cy="12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7541" name="Line 47"/>
              <p:cNvSpPr>
                <a:spLocks noChangeShapeType="1"/>
              </p:cNvSpPr>
              <p:nvPr/>
            </p:nvSpPr>
            <p:spPr bwMode="auto">
              <a:xfrm flipV="1">
                <a:off x="2460" y="1925"/>
                <a:ext cx="1" cy="12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7542" name="Line 48"/>
              <p:cNvSpPr>
                <a:spLocks noChangeShapeType="1"/>
              </p:cNvSpPr>
              <p:nvPr/>
            </p:nvSpPr>
            <p:spPr bwMode="auto">
              <a:xfrm flipV="1">
                <a:off x="2581" y="1925"/>
                <a:ext cx="1" cy="12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7543" name="Line 49"/>
              <p:cNvSpPr>
                <a:spLocks noChangeShapeType="1"/>
              </p:cNvSpPr>
              <p:nvPr/>
            </p:nvSpPr>
            <p:spPr bwMode="auto">
              <a:xfrm flipV="1">
                <a:off x="2701" y="1925"/>
                <a:ext cx="1" cy="12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7544" name="Line 50"/>
              <p:cNvSpPr>
                <a:spLocks noChangeShapeType="1"/>
              </p:cNvSpPr>
              <p:nvPr/>
            </p:nvSpPr>
            <p:spPr bwMode="auto">
              <a:xfrm flipV="1">
                <a:off x="2818" y="1925"/>
                <a:ext cx="1" cy="12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7545" name="Line 51"/>
              <p:cNvSpPr>
                <a:spLocks noChangeShapeType="1"/>
              </p:cNvSpPr>
              <p:nvPr/>
            </p:nvSpPr>
            <p:spPr bwMode="auto">
              <a:xfrm flipV="1">
                <a:off x="2939" y="1925"/>
                <a:ext cx="1" cy="12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7546" name="Line 52"/>
              <p:cNvSpPr>
                <a:spLocks noChangeShapeType="1"/>
              </p:cNvSpPr>
              <p:nvPr/>
            </p:nvSpPr>
            <p:spPr bwMode="auto">
              <a:xfrm flipV="1">
                <a:off x="3059" y="1925"/>
                <a:ext cx="1" cy="12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7547" name="Freeform 53"/>
              <p:cNvSpPr>
                <a:spLocks/>
              </p:cNvSpPr>
              <p:nvPr/>
            </p:nvSpPr>
            <p:spPr bwMode="auto">
              <a:xfrm>
                <a:off x="2191" y="1507"/>
                <a:ext cx="56" cy="56"/>
              </a:xfrm>
              <a:custGeom>
                <a:avLst/>
                <a:gdLst>
                  <a:gd name="T0" fmla="*/ 28 w 56"/>
                  <a:gd name="T1" fmla="*/ 0 h 56"/>
                  <a:gd name="T2" fmla="*/ 56 w 56"/>
                  <a:gd name="T3" fmla="*/ 28 h 56"/>
                  <a:gd name="T4" fmla="*/ 28 w 56"/>
                  <a:gd name="T5" fmla="*/ 56 h 56"/>
                  <a:gd name="T6" fmla="*/ 0 w 56"/>
                  <a:gd name="T7" fmla="*/ 28 h 56"/>
                  <a:gd name="T8" fmla="*/ 28 w 56"/>
                  <a:gd name="T9" fmla="*/ 0 h 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6"/>
                  <a:gd name="T16" fmla="*/ 0 h 56"/>
                  <a:gd name="T17" fmla="*/ 56 w 56"/>
                  <a:gd name="T18" fmla="*/ 56 h 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6" h="56">
                    <a:moveTo>
                      <a:pt x="28" y="0"/>
                    </a:moveTo>
                    <a:lnTo>
                      <a:pt x="56" y="28"/>
                    </a:lnTo>
                    <a:lnTo>
                      <a:pt x="28" y="56"/>
                    </a:lnTo>
                    <a:lnTo>
                      <a:pt x="0" y="28"/>
                    </a:lnTo>
                    <a:lnTo>
                      <a:pt x="28" y="0"/>
                    </a:lnTo>
                    <a:close/>
                  </a:path>
                </a:pathLst>
              </a:custGeom>
              <a:solidFill>
                <a:srgbClr val="00FFFF"/>
              </a:solidFill>
              <a:ln w="6350">
                <a:solidFill>
                  <a:srgbClr val="00008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7548" name="Freeform 54"/>
              <p:cNvSpPr>
                <a:spLocks/>
              </p:cNvSpPr>
              <p:nvPr/>
            </p:nvSpPr>
            <p:spPr bwMode="auto">
              <a:xfrm>
                <a:off x="2191" y="1311"/>
                <a:ext cx="56" cy="57"/>
              </a:xfrm>
              <a:custGeom>
                <a:avLst/>
                <a:gdLst>
                  <a:gd name="T0" fmla="*/ 28 w 56"/>
                  <a:gd name="T1" fmla="*/ 0 h 57"/>
                  <a:gd name="T2" fmla="*/ 56 w 56"/>
                  <a:gd name="T3" fmla="*/ 29 h 57"/>
                  <a:gd name="T4" fmla="*/ 28 w 56"/>
                  <a:gd name="T5" fmla="*/ 57 h 57"/>
                  <a:gd name="T6" fmla="*/ 0 w 56"/>
                  <a:gd name="T7" fmla="*/ 29 h 57"/>
                  <a:gd name="T8" fmla="*/ 28 w 56"/>
                  <a:gd name="T9" fmla="*/ 0 h 5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6"/>
                  <a:gd name="T16" fmla="*/ 0 h 57"/>
                  <a:gd name="T17" fmla="*/ 56 w 56"/>
                  <a:gd name="T18" fmla="*/ 57 h 5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6" h="57">
                    <a:moveTo>
                      <a:pt x="28" y="0"/>
                    </a:moveTo>
                    <a:lnTo>
                      <a:pt x="56" y="29"/>
                    </a:lnTo>
                    <a:lnTo>
                      <a:pt x="28" y="57"/>
                    </a:lnTo>
                    <a:lnTo>
                      <a:pt x="0" y="29"/>
                    </a:lnTo>
                    <a:lnTo>
                      <a:pt x="28" y="0"/>
                    </a:lnTo>
                    <a:close/>
                  </a:path>
                </a:pathLst>
              </a:custGeom>
              <a:solidFill>
                <a:srgbClr val="00FFFF"/>
              </a:solidFill>
              <a:ln w="6350">
                <a:solidFill>
                  <a:srgbClr val="00008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7549" name="Freeform 55"/>
              <p:cNvSpPr>
                <a:spLocks/>
              </p:cNvSpPr>
              <p:nvPr/>
            </p:nvSpPr>
            <p:spPr bwMode="auto">
              <a:xfrm>
                <a:off x="2673" y="1604"/>
                <a:ext cx="57" cy="57"/>
              </a:xfrm>
              <a:custGeom>
                <a:avLst/>
                <a:gdLst>
                  <a:gd name="T0" fmla="*/ 28 w 57"/>
                  <a:gd name="T1" fmla="*/ 0 h 57"/>
                  <a:gd name="T2" fmla="*/ 57 w 57"/>
                  <a:gd name="T3" fmla="*/ 29 h 57"/>
                  <a:gd name="T4" fmla="*/ 28 w 57"/>
                  <a:gd name="T5" fmla="*/ 57 h 57"/>
                  <a:gd name="T6" fmla="*/ 0 w 57"/>
                  <a:gd name="T7" fmla="*/ 29 h 57"/>
                  <a:gd name="T8" fmla="*/ 28 w 57"/>
                  <a:gd name="T9" fmla="*/ 0 h 5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7"/>
                  <a:gd name="T16" fmla="*/ 0 h 57"/>
                  <a:gd name="T17" fmla="*/ 57 w 57"/>
                  <a:gd name="T18" fmla="*/ 57 h 5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7" h="57">
                    <a:moveTo>
                      <a:pt x="28" y="0"/>
                    </a:moveTo>
                    <a:lnTo>
                      <a:pt x="57" y="29"/>
                    </a:lnTo>
                    <a:lnTo>
                      <a:pt x="28" y="57"/>
                    </a:lnTo>
                    <a:lnTo>
                      <a:pt x="0" y="29"/>
                    </a:lnTo>
                    <a:lnTo>
                      <a:pt x="28" y="0"/>
                    </a:lnTo>
                    <a:close/>
                  </a:path>
                </a:pathLst>
              </a:custGeom>
              <a:solidFill>
                <a:srgbClr val="000080"/>
              </a:solidFill>
              <a:ln w="6350">
                <a:solidFill>
                  <a:srgbClr val="00008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7550" name="Freeform 56"/>
              <p:cNvSpPr>
                <a:spLocks/>
              </p:cNvSpPr>
              <p:nvPr/>
            </p:nvSpPr>
            <p:spPr bwMode="auto">
              <a:xfrm>
                <a:off x="2311" y="1214"/>
                <a:ext cx="57" cy="57"/>
              </a:xfrm>
              <a:custGeom>
                <a:avLst/>
                <a:gdLst>
                  <a:gd name="T0" fmla="*/ 28 w 57"/>
                  <a:gd name="T1" fmla="*/ 0 h 57"/>
                  <a:gd name="T2" fmla="*/ 57 w 57"/>
                  <a:gd name="T3" fmla="*/ 28 h 57"/>
                  <a:gd name="T4" fmla="*/ 28 w 57"/>
                  <a:gd name="T5" fmla="*/ 57 h 57"/>
                  <a:gd name="T6" fmla="*/ 0 w 57"/>
                  <a:gd name="T7" fmla="*/ 28 h 57"/>
                  <a:gd name="T8" fmla="*/ 28 w 57"/>
                  <a:gd name="T9" fmla="*/ 0 h 5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7"/>
                  <a:gd name="T16" fmla="*/ 0 h 57"/>
                  <a:gd name="T17" fmla="*/ 57 w 57"/>
                  <a:gd name="T18" fmla="*/ 57 h 5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7" h="57">
                    <a:moveTo>
                      <a:pt x="28" y="0"/>
                    </a:moveTo>
                    <a:lnTo>
                      <a:pt x="57" y="28"/>
                    </a:lnTo>
                    <a:lnTo>
                      <a:pt x="28" y="57"/>
                    </a:lnTo>
                    <a:lnTo>
                      <a:pt x="0" y="28"/>
                    </a:lnTo>
                    <a:lnTo>
                      <a:pt x="28" y="0"/>
                    </a:lnTo>
                    <a:close/>
                  </a:path>
                </a:pathLst>
              </a:custGeom>
              <a:solidFill>
                <a:srgbClr val="00FFFF"/>
              </a:solidFill>
              <a:ln w="6350">
                <a:solidFill>
                  <a:srgbClr val="00008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7551" name="Freeform 57"/>
              <p:cNvSpPr>
                <a:spLocks/>
              </p:cNvSpPr>
              <p:nvPr/>
            </p:nvSpPr>
            <p:spPr bwMode="auto">
              <a:xfrm>
                <a:off x="2191" y="1116"/>
                <a:ext cx="56" cy="57"/>
              </a:xfrm>
              <a:custGeom>
                <a:avLst/>
                <a:gdLst>
                  <a:gd name="T0" fmla="*/ 28 w 56"/>
                  <a:gd name="T1" fmla="*/ 0 h 57"/>
                  <a:gd name="T2" fmla="*/ 56 w 56"/>
                  <a:gd name="T3" fmla="*/ 29 h 57"/>
                  <a:gd name="T4" fmla="*/ 28 w 56"/>
                  <a:gd name="T5" fmla="*/ 57 h 57"/>
                  <a:gd name="T6" fmla="*/ 0 w 56"/>
                  <a:gd name="T7" fmla="*/ 29 h 57"/>
                  <a:gd name="T8" fmla="*/ 28 w 56"/>
                  <a:gd name="T9" fmla="*/ 0 h 5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6"/>
                  <a:gd name="T16" fmla="*/ 0 h 57"/>
                  <a:gd name="T17" fmla="*/ 56 w 56"/>
                  <a:gd name="T18" fmla="*/ 57 h 5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6" h="57">
                    <a:moveTo>
                      <a:pt x="28" y="0"/>
                    </a:moveTo>
                    <a:lnTo>
                      <a:pt x="56" y="29"/>
                    </a:lnTo>
                    <a:lnTo>
                      <a:pt x="28" y="57"/>
                    </a:lnTo>
                    <a:lnTo>
                      <a:pt x="0" y="29"/>
                    </a:lnTo>
                    <a:lnTo>
                      <a:pt x="28" y="0"/>
                    </a:lnTo>
                    <a:close/>
                  </a:path>
                </a:pathLst>
              </a:custGeom>
              <a:solidFill>
                <a:srgbClr val="00FFFF"/>
              </a:solidFill>
              <a:ln w="6350">
                <a:solidFill>
                  <a:srgbClr val="00008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7552" name="Freeform 58"/>
              <p:cNvSpPr>
                <a:spLocks/>
              </p:cNvSpPr>
              <p:nvPr/>
            </p:nvSpPr>
            <p:spPr bwMode="auto">
              <a:xfrm>
                <a:off x="2790" y="1409"/>
                <a:ext cx="56" cy="57"/>
              </a:xfrm>
              <a:custGeom>
                <a:avLst/>
                <a:gdLst>
                  <a:gd name="T0" fmla="*/ 28 w 56"/>
                  <a:gd name="T1" fmla="*/ 0 h 57"/>
                  <a:gd name="T2" fmla="*/ 56 w 56"/>
                  <a:gd name="T3" fmla="*/ 28 h 57"/>
                  <a:gd name="T4" fmla="*/ 28 w 56"/>
                  <a:gd name="T5" fmla="*/ 57 h 57"/>
                  <a:gd name="T6" fmla="*/ 0 w 56"/>
                  <a:gd name="T7" fmla="*/ 28 h 57"/>
                  <a:gd name="T8" fmla="*/ 28 w 56"/>
                  <a:gd name="T9" fmla="*/ 0 h 5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6"/>
                  <a:gd name="T16" fmla="*/ 0 h 57"/>
                  <a:gd name="T17" fmla="*/ 56 w 56"/>
                  <a:gd name="T18" fmla="*/ 57 h 5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6" h="57">
                    <a:moveTo>
                      <a:pt x="28" y="0"/>
                    </a:moveTo>
                    <a:lnTo>
                      <a:pt x="56" y="28"/>
                    </a:lnTo>
                    <a:lnTo>
                      <a:pt x="28" y="57"/>
                    </a:lnTo>
                    <a:lnTo>
                      <a:pt x="0" y="28"/>
                    </a:lnTo>
                    <a:lnTo>
                      <a:pt x="28" y="0"/>
                    </a:lnTo>
                    <a:close/>
                  </a:path>
                </a:pathLst>
              </a:custGeom>
              <a:solidFill>
                <a:srgbClr val="000080"/>
              </a:solidFill>
              <a:ln w="6350">
                <a:solidFill>
                  <a:srgbClr val="00008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7553" name="Freeform 59"/>
              <p:cNvSpPr>
                <a:spLocks/>
              </p:cNvSpPr>
              <p:nvPr/>
            </p:nvSpPr>
            <p:spPr bwMode="auto">
              <a:xfrm>
                <a:off x="2311" y="1409"/>
                <a:ext cx="57" cy="57"/>
              </a:xfrm>
              <a:custGeom>
                <a:avLst/>
                <a:gdLst>
                  <a:gd name="T0" fmla="*/ 28 w 57"/>
                  <a:gd name="T1" fmla="*/ 0 h 57"/>
                  <a:gd name="T2" fmla="*/ 57 w 57"/>
                  <a:gd name="T3" fmla="*/ 28 h 57"/>
                  <a:gd name="T4" fmla="*/ 28 w 57"/>
                  <a:gd name="T5" fmla="*/ 57 h 57"/>
                  <a:gd name="T6" fmla="*/ 0 w 57"/>
                  <a:gd name="T7" fmla="*/ 28 h 57"/>
                  <a:gd name="T8" fmla="*/ 28 w 57"/>
                  <a:gd name="T9" fmla="*/ 0 h 5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7"/>
                  <a:gd name="T16" fmla="*/ 0 h 57"/>
                  <a:gd name="T17" fmla="*/ 57 w 57"/>
                  <a:gd name="T18" fmla="*/ 57 h 5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7" h="57">
                    <a:moveTo>
                      <a:pt x="28" y="0"/>
                    </a:moveTo>
                    <a:lnTo>
                      <a:pt x="57" y="28"/>
                    </a:lnTo>
                    <a:lnTo>
                      <a:pt x="28" y="57"/>
                    </a:lnTo>
                    <a:lnTo>
                      <a:pt x="0" y="28"/>
                    </a:lnTo>
                    <a:lnTo>
                      <a:pt x="28" y="0"/>
                    </a:lnTo>
                    <a:close/>
                  </a:path>
                </a:pathLst>
              </a:custGeom>
              <a:solidFill>
                <a:srgbClr val="00FFFF"/>
              </a:solidFill>
              <a:ln w="6350">
                <a:solidFill>
                  <a:srgbClr val="00008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7554" name="Freeform 60"/>
              <p:cNvSpPr>
                <a:spLocks/>
              </p:cNvSpPr>
              <p:nvPr/>
            </p:nvSpPr>
            <p:spPr bwMode="auto">
              <a:xfrm>
                <a:off x="2432" y="1799"/>
                <a:ext cx="56" cy="57"/>
              </a:xfrm>
              <a:custGeom>
                <a:avLst/>
                <a:gdLst>
                  <a:gd name="T0" fmla="*/ 28 w 56"/>
                  <a:gd name="T1" fmla="*/ 0 h 57"/>
                  <a:gd name="T2" fmla="*/ 56 w 56"/>
                  <a:gd name="T3" fmla="*/ 29 h 57"/>
                  <a:gd name="T4" fmla="*/ 28 w 56"/>
                  <a:gd name="T5" fmla="*/ 57 h 57"/>
                  <a:gd name="T6" fmla="*/ 0 w 56"/>
                  <a:gd name="T7" fmla="*/ 29 h 57"/>
                  <a:gd name="T8" fmla="*/ 28 w 56"/>
                  <a:gd name="T9" fmla="*/ 0 h 5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6"/>
                  <a:gd name="T16" fmla="*/ 0 h 57"/>
                  <a:gd name="T17" fmla="*/ 56 w 56"/>
                  <a:gd name="T18" fmla="*/ 57 h 5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6" h="57">
                    <a:moveTo>
                      <a:pt x="28" y="0"/>
                    </a:moveTo>
                    <a:lnTo>
                      <a:pt x="56" y="29"/>
                    </a:lnTo>
                    <a:lnTo>
                      <a:pt x="28" y="57"/>
                    </a:lnTo>
                    <a:lnTo>
                      <a:pt x="0" y="29"/>
                    </a:lnTo>
                    <a:lnTo>
                      <a:pt x="28" y="0"/>
                    </a:lnTo>
                    <a:close/>
                  </a:path>
                </a:pathLst>
              </a:custGeom>
              <a:solidFill>
                <a:srgbClr val="000080"/>
              </a:solidFill>
              <a:ln w="6350">
                <a:solidFill>
                  <a:srgbClr val="00008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7555" name="Freeform 61"/>
              <p:cNvSpPr>
                <a:spLocks/>
              </p:cNvSpPr>
              <p:nvPr/>
            </p:nvSpPr>
            <p:spPr bwMode="auto">
              <a:xfrm>
                <a:off x="2673" y="1507"/>
                <a:ext cx="57" cy="56"/>
              </a:xfrm>
              <a:custGeom>
                <a:avLst/>
                <a:gdLst>
                  <a:gd name="T0" fmla="*/ 28 w 57"/>
                  <a:gd name="T1" fmla="*/ 0 h 56"/>
                  <a:gd name="T2" fmla="*/ 57 w 57"/>
                  <a:gd name="T3" fmla="*/ 28 h 56"/>
                  <a:gd name="T4" fmla="*/ 28 w 57"/>
                  <a:gd name="T5" fmla="*/ 56 h 56"/>
                  <a:gd name="T6" fmla="*/ 0 w 57"/>
                  <a:gd name="T7" fmla="*/ 28 h 56"/>
                  <a:gd name="T8" fmla="*/ 28 w 57"/>
                  <a:gd name="T9" fmla="*/ 0 h 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7"/>
                  <a:gd name="T16" fmla="*/ 0 h 56"/>
                  <a:gd name="T17" fmla="*/ 57 w 57"/>
                  <a:gd name="T18" fmla="*/ 56 h 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7" h="56">
                    <a:moveTo>
                      <a:pt x="28" y="0"/>
                    </a:moveTo>
                    <a:lnTo>
                      <a:pt x="57" y="28"/>
                    </a:lnTo>
                    <a:lnTo>
                      <a:pt x="28" y="56"/>
                    </a:lnTo>
                    <a:lnTo>
                      <a:pt x="0" y="28"/>
                    </a:lnTo>
                    <a:lnTo>
                      <a:pt x="28" y="0"/>
                    </a:lnTo>
                    <a:close/>
                  </a:path>
                </a:pathLst>
              </a:custGeom>
              <a:solidFill>
                <a:srgbClr val="000080"/>
              </a:solidFill>
              <a:ln w="6350">
                <a:solidFill>
                  <a:srgbClr val="00008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7556" name="Freeform 62"/>
              <p:cNvSpPr>
                <a:spLocks/>
              </p:cNvSpPr>
              <p:nvPr/>
            </p:nvSpPr>
            <p:spPr bwMode="auto">
              <a:xfrm>
                <a:off x="2432" y="1409"/>
                <a:ext cx="56" cy="57"/>
              </a:xfrm>
              <a:custGeom>
                <a:avLst/>
                <a:gdLst>
                  <a:gd name="T0" fmla="*/ 28 w 56"/>
                  <a:gd name="T1" fmla="*/ 0 h 57"/>
                  <a:gd name="T2" fmla="*/ 56 w 56"/>
                  <a:gd name="T3" fmla="*/ 28 h 57"/>
                  <a:gd name="T4" fmla="*/ 28 w 56"/>
                  <a:gd name="T5" fmla="*/ 57 h 57"/>
                  <a:gd name="T6" fmla="*/ 0 w 56"/>
                  <a:gd name="T7" fmla="*/ 28 h 57"/>
                  <a:gd name="T8" fmla="*/ 28 w 56"/>
                  <a:gd name="T9" fmla="*/ 0 h 5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6"/>
                  <a:gd name="T16" fmla="*/ 0 h 57"/>
                  <a:gd name="T17" fmla="*/ 56 w 56"/>
                  <a:gd name="T18" fmla="*/ 57 h 5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6" h="57">
                    <a:moveTo>
                      <a:pt x="28" y="0"/>
                    </a:moveTo>
                    <a:lnTo>
                      <a:pt x="56" y="28"/>
                    </a:lnTo>
                    <a:lnTo>
                      <a:pt x="28" y="57"/>
                    </a:lnTo>
                    <a:lnTo>
                      <a:pt x="0" y="28"/>
                    </a:lnTo>
                    <a:lnTo>
                      <a:pt x="28" y="0"/>
                    </a:lnTo>
                    <a:close/>
                  </a:path>
                </a:pathLst>
              </a:custGeom>
              <a:solidFill>
                <a:srgbClr val="00FFFF"/>
              </a:solidFill>
              <a:ln w="6350">
                <a:solidFill>
                  <a:srgbClr val="00008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7557" name="Rectangle 63"/>
              <p:cNvSpPr>
                <a:spLocks noChangeArrowheads="1"/>
              </p:cNvSpPr>
              <p:nvPr/>
            </p:nvSpPr>
            <p:spPr bwMode="auto">
              <a:xfrm>
                <a:off x="1805" y="1897"/>
                <a:ext cx="30" cy="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r>
                  <a:rPr lang="ko-KR" altLang="en-US" sz="600" b="0">
                    <a:solidFill>
                      <a:srgbClr val="000000"/>
                    </a:solidFill>
                    <a:ea typeface="굴림" pitchFamily="50" charset="-127"/>
                  </a:rPr>
                  <a:t>0</a:t>
                </a:r>
                <a:endParaRPr lang="ko-KR" altLang="en-US" sz="2400" b="0">
                  <a:latin typeface="Tahoma" panose="020B0604030504040204" pitchFamily="34" charset="0"/>
                  <a:ea typeface="굴림" pitchFamily="50" charset="-127"/>
                </a:endParaRPr>
              </a:p>
            </p:txBody>
          </p:sp>
          <p:sp>
            <p:nvSpPr>
              <p:cNvPr id="17558" name="Rectangle 64"/>
              <p:cNvSpPr>
                <a:spLocks noChangeArrowheads="1"/>
              </p:cNvSpPr>
              <p:nvPr/>
            </p:nvSpPr>
            <p:spPr bwMode="auto">
              <a:xfrm>
                <a:off x="1805" y="1799"/>
                <a:ext cx="30" cy="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r>
                  <a:rPr lang="ko-KR" altLang="en-US" sz="600" b="0">
                    <a:solidFill>
                      <a:srgbClr val="000000"/>
                    </a:solidFill>
                    <a:ea typeface="굴림" pitchFamily="50" charset="-127"/>
                  </a:rPr>
                  <a:t>1</a:t>
                </a:r>
                <a:endParaRPr lang="ko-KR" altLang="en-US" sz="2400" b="0">
                  <a:latin typeface="Tahoma" panose="020B0604030504040204" pitchFamily="34" charset="0"/>
                  <a:ea typeface="굴림" pitchFamily="50" charset="-127"/>
                </a:endParaRPr>
              </a:p>
            </p:txBody>
          </p:sp>
          <p:sp>
            <p:nvSpPr>
              <p:cNvPr id="17559" name="Rectangle 65"/>
              <p:cNvSpPr>
                <a:spLocks noChangeArrowheads="1"/>
              </p:cNvSpPr>
              <p:nvPr/>
            </p:nvSpPr>
            <p:spPr bwMode="auto">
              <a:xfrm>
                <a:off x="1805" y="1702"/>
                <a:ext cx="30" cy="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r>
                  <a:rPr lang="ko-KR" altLang="en-US" sz="600" b="0">
                    <a:solidFill>
                      <a:srgbClr val="000000"/>
                    </a:solidFill>
                    <a:ea typeface="굴림" pitchFamily="50" charset="-127"/>
                  </a:rPr>
                  <a:t>2</a:t>
                </a:r>
                <a:endParaRPr lang="ko-KR" altLang="en-US" sz="2400" b="0">
                  <a:latin typeface="Tahoma" panose="020B0604030504040204" pitchFamily="34" charset="0"/>
                  <a:ea typeface="굴림" pitchFamily="50" charset="-127"/>
                </a:endParaRPr>
              </a:p>
            </p:txBody>
          </p:sp>
          <p:sp>
            <p:nvSpPr>
              <p:cNvPr id="17560" name="Rectangle 66"/>
              <p:cNvSpPr>
                <a:spLocks noChangeArrowheads="1"/>
              </p:cNvSpPr>
              <p:nvPr/>
            </p:nvSpPr>
            <p:spPr bwMode="auto">
              <a:xfrm>
                <a:off x="1805" y="1604"/>
                <a:ext cx="30" cy="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r>
                  <a:rPr lang="ko-KR" altLang="en-US" sz="600" b="0">
                    <a:solidFill>
                      <a:srgbClr val="000000"/>
                    </a:solidFill>
                    <a:ea typeface="굴림" pitchFamily="50" charset="-127"/>
                  </a:rPr>
                  <a:t>3</a:t>
                </a:r>
                <a:endParaRPr lang="ko-KR" altLang="en-US" sz="2400" b="0">
                  <a:latin typeface="Tahoma" panose="020B0604030504040204" pitchFamily="34" charset="0"/>
                  <a:ea typeface="굴림" pitchFamily="50" charset="-127"/>
                </a:endParaRPr>
              </a:p>
            </p:txBody>
          </p:sp>
          <p:sp>
            <p:nvSpPr>
              <p:cNvPr id="17561" name="Rectangle 67"/>
              <p:cNvSpPr>
                <a:spLocks noChangeArrowheads="1"/>
              </p:cNvSpPr>
              <p:nvPr/>
            </p:nvSpPr>
            <p:spPr bwMode="auto">
              <a:xfrm>
                <a:off x="1805" y="1507"/>
                <a:ext cx="30" cy="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r>
                  <a:rPr lang="ko-KR" altLang="en-US" sz="600" b="0">
                    <a:solidFill>
                      <a:srgbClr val="000000"/>
                    </a:solidFill>
                    <a:ea typeface="굴림" pitchFamily="50" charset="-127"/>
                  </a:rPr>
                  <a:t>4</a:t>
                </a:r>
                <a:endParaRPr lang="ko-KR" altLang="en-US" sz="2400" b="0">
                  <a:latin typeface="Tahoma" panose="020B0604030504040204" pitchFamily="34" charset="0"/>
                  <a:ea typeface="굴림" pitchFamily="50" charset="-127"/>
                </a:endParaRPr>
              </a:p>
            </p:txBody>
          </p:sp>
          <p:sp>
            <p:nvSpPr>
              <p:cNvPr id="17562" name="Rectangle 68"/>
              <p:cNvSpPr>
                <a:spLocks noChangeArrowheads="1"/>
              </p:cNvSpPr>
              <p:nvPr/>
            </p:nvSpPr>
            <p:spPr bwMode="auto">
              <a:xfrm>
                <a:off x="1805" y="1409"/>
                <a:ext cx="30" cy="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r>
                  <a:rPr lang="ko-KR" altLang="en-US" sz="600" b="0">
                    <a:solidFill>
                      <a:srgbClr val="000000"/>
                    </a:solidFill>
                    <a:ea typeface="굴림" pitchFamily="50" charset="-127"/>
                  </a:rPr>
                  <a:t>5</a:t>
                </a:r>
                <a:endParaRPr lang="ko-KR" altLang="en-US" sz="2400" b="0">
                  <a:latin typeface="Tahoma" panose="020B0604030504040204" pitchFamily="34" charset="0"/>
                  <a:ea typeface="굴림" pitchFamily="50" charset="-127"/>
                </a:endParaRPr>
              </a:p>
            </p:txBody>
          </p:sp>
          <p:sp>
            <p:nvSpPr>
              <p:cNvPr id="17563" name="Rectangle 69"/>
              <p:cNvSpPr>
                <a:spLocks noChangeArrowheads="1"/>
              </p:cNvSpPr>
              <p:nvPr/>
            </p:nvSpPr>
            <p:spPr bwMode="auto">
              <a:xfrm>
                <a:off x="1805" y="1310"/>
                <a:ext cx="30" cy="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r>
                  <a:rPr lang="ko-KR" altLang="en-US" sz="600" b="0">
                    <a:solidFill>
                      <a:srgbClr val="000000"/>
                    </a:solidFill>
                    <a:ea typeface="굴림" pitchFamily="50" charset="-127"/>
                  </a:rPr>
                  <a:t>6</a:t>
                </a:r>
                <a:endParaRPr lang="ko-KR" altLang="en-US" sz="2400" b="0">
                  <a:latin typeface="Tahoma" panose="020B0604030504040204" pitchFamily="34" charset="0"/>
                  <a:ea typeface="굴림" pitchFamily="50" charset="-127"/>
                </a:endParaRPr>
              </a:p>
            </p:txBody>
          </p:sp>
          <p:sp>
            <p:nvSpPr>
              <p:cNvPr id="17564" name="Rectangle 70"/>
              <p:cNvSpPr>
                <a:spLocks noChangeArrowheads="1"/>
              </p:cNvSpPr>
              <p:nvPr/>
            </p:nvSpPr>
            <p:spPr bwMode="auto">
              <a:xfrm>
                <a:off x="1805" y="1214"/>
                <a:ext cx="30" cy="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r>
                  <a:rPr lang="ko-KR" altLang="en-US" sz="600" b="0">
                    <a:solidFill>
                      <a:srgbClr val="000000"/>
                    </a:solidFill>
                    <a:ea typeface="굴림" pitchFamily="50" charset="-127"/>
                  </a:rPr>
                  <a:t>7</a:t>
                </a:r>
                <a:endParaRPr lang="ko-KR" altLang="en-US" sz="2400" b="0">
                  <a:latin typeface="Tahoma" panose="020B0604030504040204" pitchFamily="34" charset="0"/>
                  <a:ea typeface="굴림" pitchFamily="50" charset="-127"/>
                </a:endParaRPr>
              </a:p>
            </p:txBody>
          </p:sp>
          <p:sp>
            <p:nvSpPr>
              <p:cNvPr id="17565" name="Rectangle 71"/>
              <p:cNvSpPr>
                <a:spLocks noChangeArrowheads="1"/>
              </p:cNvSpPr>
              <p:nvPr/>
            </p:nvSpPr>
            <p:spPr bwMode="auto">
              <a:xfrm>
                <a:off x="1805" y="1116"/>
                <a:ext cx="30" cy="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r>
                  <a:rPr lang="ko-KR" altLang="en-US" sz="600" b="0">
                    <a:solidFill>
                      <a:srgbClr val="000000"/>
                    </a:solidFill>
                    <a:ea typeface="굴림" pitchFamily="50" charset="-127"/>
                  </a:rPr>
                  <a:t>8</a:t>
                </a:r>
                <a:endParaRPr lang="ko-KR" altLang="en-US" sz="2400" b="0">
                  <a:latin typeface="Tahoma" panose="020B0604030504040204" pitchFamily="34" charset="0"/>
                  <a:ea typeface="굴림" pitchFamily="50" charset="-127"/>
                </a:endParaRPr>
              </a:p>
            </p:txBody>
          </p:sp>
          <p:sp>
            <p:nvSpPr>
              <p:cNvPr id="17566" name="Rectangle 72"/>
              <p:cNvSpPr>
                <a:spLocks noChangeArrowheads="1"/>
              </p:cNvSpPr>
              <p:nvPr/>
            </p:nvSpPr>
            <p:spPr bwMode="auto">
              <a:xfrm>
                <a:off x="1805" y="1019"/>
                <a:ext cx="30" cy="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r>
                  <a:rPr lang="ko-KR" altLang="en-US" sz="600" b="0">
                    <a:solidFill>
                      <a:srgbClr val="000000"/>
                    </a:solidFill>
                    <a:ea typeface="굴림" pitchFamily="50" charset="-127"/>
                  </a:rPr>
                  <a:t>9</a:t>
                </a:r>
                <a:endParaRPr lang="ko-KR" altLang="en-US" sz="2400" b="0">
                  <a:latin typeface="Tahoma" panose="020B0604030504040204" pitchFamily="34" charset="0"/>
                  <a:ea typeface="굴림" pitchFamily="50" charset="-127"/>
                </a:endParaRPr>
              </a:p>
            </p:txBody>
          </p:sp>
          <p:sp>
            <p:nvSpPr>
              <p:cNvPr id="17567" name="Rectangle 73"/>
              <p:cNvSpPr>
                <a:spLocks noChangeArrowheads="1"/>
              </p:cNvSpPr>
              <p:nvPr/>
            </p:nvSpPr>
            <p:spPr bwMode="auto">
              <a:xfrm>
                <a:off x="1779" y="920"/>
                <a:ext cx="61" cy="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r>
                  <a:rPr lang="ko-KR" altLang="en-US" sz="600" b="0">
                    <a:solidFill>
                      <a:srgbClr val="000000"/>
                    </a:solidFill>
                    <a:ea typeface="굴림" pitchFamily="50" charset="-127"/>
                  </a:rPr>
                  <a:t>10</a:t>
                </a:r>
                <a:endParaRPr lang="ko-KR" altLang="en-US" sz="2400" b="0">
                  <a:latin typeface="Tahoma" panose="020B0604030504040204" pitchFamily="34" charset="0"/>
                  <a:ea typeface="굴림" pitchFamily="50" charset="-127"/>
                </a:endParaRPr>
              </a:p>
            </p:txBody>
          </p:sp>
          <p:sp>
            <p:nvSpPr>
              <p:cNvPr id="17568" name="Rectangle 74"/>
              <p:cNvSpPr>
                <a:spLocks noChangeArrowheads="1"/>
              </p:cNvSpPr>
              <p:nvPr/>
            </p:nvSpPr>
            <p:spPr bwMode="auto">
              <a:xfrm>
                <a:off x="1849" y="1962"/>
                <a:ext cx="30" cy="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r>
                  <a:rPr lang="ko-KR" altLang="en-US" sz="600" b="0">
                    <a:solidFill>
                      <a:srgbClr val="000000"/>
                    </a:solidFill>
                    <a:ea typeface="굴림" pitchFamily="50" charset="-127"/>
                  </a:rPr>
                  <a:t>0</a:t>
                </a:r>
                <a:endParaRPr lang="ko-KR" altLang="en-US" sz="2400" b="0">
                  <a:latin typeface="Tahoma" panose="020B0604030504040204" pitchFamily="34" charset="0"/>
                  <a:ea typeface="굴림" pitchFamily="50" charset="-127"/>
                </a:endParaRPr>
              </a:p>
            </p:txBody>
          </p:sp>
          <p:sp>
            <p:nvSpPr>
              <p:cNvPr id="17569" name="Rectangle 75"/>
              <p:cNvSpPr>
                <a:spLocks noChangeArrowheads="1"/>
              </p:cNvSpPr>
              <p:nvPr/>
            </p:nvSpPr>
            <p:spPr bwMode="auto">
              <a:xfrm>
                <a:off x="1968" y="1962"/>
                <a:ext cx="31" cy="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r>
                  <a:rPr lang="ko-KR" altLang="en-US" sz="600" b="0">
                    <a:solidFill>
                      <a:srgbClr val="000000"/>
                    </a:solidFill>
                    <a:ea typeface="굴림" pitchFamily="50" charset="-127"/>
                  </a:rPr>
                  <a:t>1</a:t>
                </a:r>
                <a:endParaRPr lang="ko-KR" altLang="en-US" sz="2400" b="0">
                  <a:latin typeface="Tahoma" panose="020B0604030504040204" pitchFamily="34" charset="0"/>
                  <a:ea typeface="굴림" pitchFamily="50" charset="-127"/>
                </a:endParaRPr>
              </a:p>
            </p:txBody>
          </p:sp>
          <p:sp>
            <p:nvSpPr>
              <p:cNvPr id="17570" name="Rectangle 76"/>
              <p:cNvSpPr>
                <a:spLocks noChangeArrowheads="1"/>
              </p:cNvSpPr>
              <p:nvPr/>
            </p:nvSpPr>
            <p:spPr bwMode="auto">
              <a:xfrm>
                <a:off x="2090" y="1962"/>
                <a:ext cx="31" cy="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r>
                  <a:rPr lang="ko-KR" altLang="en-US" sz="600" b="0">
                    <a:solidFill>
                      <a:srgbClr val="000000"/>
                    </a:solidFill>
                    <a:ea typeface="굴림" pitchFamily="50" charset="-127"/>
                  </a:rPr>
                  <a:t>2</a:t>
                </a:r>
                <a:endParaRPr lang="ko-KR" altLang="en-US" sz="2400" b="0">
                  <a:latin typeface="Tahoma" panose="020B0604030504040204" pitchFamily="34" charset="0"/>
                  <a:ea typeface="굴림" pitchFamily="50" charset="-127"/>
                </a:endParaRPr>
              </a:p>
            </p:txBody>
          </p:sp>
          <p:sp>
            <p:nvSpPr>
              <p:cNvPr id="17571" name="Rectangle 77"/>
              <p:cNvSpPr>
                <a:spLocks noChangeArrowheads="1"/>
              </p:cNvSpPr>
              <p:nvPr/>
            </p:nvSpPr>
            <p:spPr bwMode="auto">
              <a:xfrm>
                <a:off x="2207" y="1962"/>
                <a:ext cx="30" cy="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r>
                  <a:rPr lang="ko-KR" altLang="en-US" sz="600" b="0">
                    <a:solidFill>
                      <a:srgbClr val="000000"/>
                    </a:solidFill>
                    <a:ea typeface="굴림" pitchFamily="50" charset="-127"/>
                  </a:rPr>
                  <a:t>3</a:t>
                </a:r>
                <a:endParaRPr lang="ko-KR" altLang="en-US" sz="2400" b="0">
                  <a:latin typeface="Tahoma" panose="020B0604030504040204" pitchFamily="34" charset="0"/>
                  <a:ea typeface="굴림" pitchFamily="50" charset="-127"/>
                </a:endParaRPr>
              </a:p>
            </p:txBody>
          </p:sp>
          <p:sp>
            <p:nvSpPr>
              <p:cNvPr id="17572" name="Rectangle 78"/>
              <p:cNvSpPr>
                <a:spLocks noChangeArrowheads="1"/>
              </p:cNvSpPr>
              <p:nvPr/>
            </p:nvSpPr>
            <p:spPr bwMode="auto">
              <a:xfrm>
                <a:off x="2326" y="1962"/>
                <a:ext cx="31" cy="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r>
                  <a:rPr lang="ko-KR" altLang="en-US" sz="600" b="0">
                    <a:solidFill>
                      <a:srgbClr val="000000"/>
                    </a:solidFill>
                    <a:ea typeface="굴림" pitchFamily="50" charset="-127"/>
                  </a:rPr>
                  <a:t>4</a:t>
                </a:r>
                <a:endParaRPr lang="ko-KR" altLang="en-US" sz="2400" b="0">
                  <a:latin typeface="Tahoma" panose="020B0604030504040204" pitchFamily="34" charset="0"/>
                  <a:ea typeface="굴림" pitchFamily="50" charset="-127"/>
                </a:endParaRPr>
              </a:p>
            </p:txBody>
          </p:sp>
          <p:sp>
            <p:nvSpPr>
              <p:cNvPr id="17573" name="Rectangle 79"/>
              <p:cNvSpPr>
                <a:spLocks noChangeArrowheads="1"/>
              </p:cNvSpPr>
              <p:nvPr/>
            </p:nvSpPr>
            <p:spPr bwMode="auto">
              <a:xfrm>
                <a:off x="2448" y="1962"/>
                <a:ext cx="31" cy="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r>
                  <a:rPr lang="ko-KR" altLang="en-US" sz="600" b="0">
                    <a:solidFill>
                      <a:srgbClr val="000000"/>
                    </a:solidFill>
                    <a:ea typeface="굴림" pitchFamily="50" charset="-127"/>
                  </a:rPr>
                  <a:t>5</a:t>
                </a:r>
                <a:endParaRPr lang="ko-KR" altLang="en-US" sz="2400" b="0">
                  <a:latin typeface="Tahoma" panose="020B0604030504040204" pitchFamily="34" charset="0"/>
                  <a:ea typeface="굴림" pitchFamily="50" charset="-127"/>
                </a:endParaRPr>
              </a:p>
            </p:txBody>
          </p:sp>
          <p:sp>
            <p:nvSpPr>
              <p:cNvPr id="17574" name="Rectangle 80"/>
              <p:cNvSpPr>
                <a:spLocks noChangeArrowheads="1"/>
              </p:cNvSpPr>
              <p:nvPr/>
            </p:nvSpPr>
            <p:spPr bwMode="auto">
              <a:xfrm>
                <a:off x="2569" y="1962"/>
                <a:ext cx="30" cy="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r>
                  <a:rPr lang="ko-KR" altLang="en-US" sz="600" b="0">
                    <a:solidFill>
                      <a:srgbClr val="000000"/>
                    </a:solidFill>
                    <a:ea typeface="굴림" pitchFamily="50" charset="-127"/>
                  </a:rPr>
                  <a:t>6</a:t>
                </a:r>
                <a:endParaRPr lang="ko-KR" altLang="en-US" sz="2400" b="0">
                  <a:latin typeface="Tahoma" panose="020B0604030504040204" pitchFamily="34" charset="0"/>
                  <a:ea typeface="굴림" pitchFamily="50" charset="-127"/>
                </a:endParaRPr>
              </a:p>
            </p:txBody>
          </p:sp>
          <p:sp>
            <p:nvSpPr>
              <p:cNvPr id="17575" name="Rectangle 81"/>
              <p:cNvSpPr>
                <a:spLocks noChangeArrowheads="1"/>
              </p:cNvSpPr>
              <p:nvPr/>
            </p:nvSpPr>
            <p:spPr bwMode="auto">
              <a:xfrm>
                <a:off x="2689" y="1962"/>
                <a:ext cx="30" cy="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r>
                  <a:rPr lang="ko-KR" altLang="en-US" sz="600" b="0">
                    <a:solidFill>
                      <a:srgbClr val="000000"/>
                    </a:solidFill>
                    <a:ea typeface="굴림" pitchFamily="50" charset="-127"/>
                  </a:rPr>
                  <a:t>7</a:t>
                </a:r>
                <a:endParaRPr lang="ko-KR" altLang="en-US" sz="2400" b="0">
                  <a:latin typeface="Tahoma" panose="020B0604030504040204" pitchFamily="34" charset="0"/>
                  <a:ea typeface="굴림" pitchFamily="50" charset="-127"/>
                </a:endParaRPr>
              </a:p>
            </p:txBody>
          </p:sp>
          <p:sp>
            <p:nvSpPr>
              <p:cNvPr id="17576" name="Rectangle 82"/>
              <p:cNvSpPr>
                <a:spLocks noChangeArrowheads="1"/>
              </p:cNvSpPr>
              <p:nvPr/>
            </p:nvSpPr>
            <p:spPr bwMode="auto">
              <a:xfrm>
                <a:off x="2806" y="1962"/>
                <a:ext cx="31" cy="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r>
                  <a:rPr lang="ko-KR" altLang="en-US" sz="600" b="0">
                    <a:solidFill>
                      <a:srgbClr val="000000"/>
                    </a:solidFill>
                    <a:ea typeface="굴림" pitchFamily="50" charset="-127"/>
                  </a:rPr>
                  <a:t>8</a:t>
                </a:r>
                <a:endParaRPr lang="ko-KR" altLang="en-US" sz="2400" b="0">
                  <a:latin typeface="Tahoma" panose="020B0604030504040204" pitchFamily="34" charset="0"/>
                  <a:ea typeface="굴림" pitchFamily="50" charset="-127"/>
                </a:endParaRPr>
              </a:p>
            </p:txBody>
          </p:sp>
          <p:sp>
            <p:nvSpPr>
              <p:cNvPr id="17577" name="Rectangle 83"/>
              <p:cNvSpPr>
                <a:spLocks noChangeArrowheads="1"/>
              </p:cNvSpPr>
              <p:nvPr/>
            </p:nvSpPr>
            <p:spPr bwMode="auto">
              <a:xfrm>
                <a:off x="2927" y="1962"/>
                <a:ext cx="30" cy="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r>
                  <a:rPr lang="ko-KR" altLang="en-US" sz="600" b="0">
                    <a:solidFill>
                      <a:srgbClr val="000000"/>
                    </a:solidFill>
                    <a:ea typeface="굴림" pitchFamily="50" charset="-127"/>
                  </a:rPr>
                  <a:t>9</a:t>
                </a:r>
                <a:endParaRPr lang="ko-KR" altLang="en-US" sz="2400" b="0">
                  <a:latin typeface="Tahoma" panose="020B0604030504040204" pitchFamily="34" charset="0"/>
                  <a:ea typeface="굴림" pitchFamily="50" charset="-127"/>
                </a:endParaRPr>
              </a:p>
            </p:txBody>
          </p:sp>
          <p:sp>
            <p:nvSpPr>
              <p:cNvPr id="17578" name="Rectangle 84"/>
              <p:cNvSpPr>
                <a:spLocks noChangeArrowheads="1"/>
              </p:cNvSpPr>
              <p:nvPr/>
            </p:nvSpPr>
            <p:spPr bwMode="auto">
              <a:xfrm>
                <a:off x="3035" y="1962"/>
                <a:ext cx="60" cy="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r>
                  <a:rPr lang="ko-KR" altLang="en-US" sz="600" b="0">
                    <a:solidFill>
                      <a:srgbClr val="000000"/>
                    </a:solidFill>
                    <a:ea typeface="굴림" pitchFamily="50" charset="-127"/>
                  </a:rPr>
                  <a:t>10</a:t>
                </a:r>
                <a:endParaRPr lang="ko-KR" altLang="en-US" sz="2400" b="0">
                  <a:latin typeface="Tahoma" panose="020B0604030504040204" pitchFamily="34" charset="0"/>
                  <a:ea typeface="굴림" pitchFamily="50" charset="-127"/>
                </a:endParaRPr>
              </a:p>
            </p:txBody>
          </p:sp>
          <p:sp>
            <p:nvSpPr>
              <p:cNvPr id="17579" name="Rectangle 85"/>
              <p:cNvSpPr>
                <a:spLocks noChangeArrowheads="1"/>
              </p:cNvSpPr>
              <p:nvPr/>
            </p:nvSpPr>
            <p:spPr bwMode="auto">
              <a:xfrm>
                <a:off x="1728" y="864"/>
                <a:ext cx="1396" cy="1208"/>
              </a:xfrm>
              <a:prstGeom prst="rect">
                <a:avLst/>
              </a:prstGeom>
              <a:noFill/>
              <a:ln w="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zh-CN" altLang="zh-CN"/>
              </a:p>
            </p:txBody>
          </p:sp>
        </p:grpSp>
        <p:grpSp>
          <p:nvGrpSpPr>
            <p:cNvPr id="17414" name="Group 86"/>
            <p:cNvGrpSpPr>
              <a:grpSpLocks/>
            </p:cNvGrpSpPr>
            <p:nvPr/>
          </p:nvGrpSpPr>
          <p:grpSpPr bwMode="auto">
            <a:xfrm>
              <a:off x="3408" y="3072"/>
              <a:ext cx="1248" cy="1112"/>
              <a:chOff x="3616" y="2464"/>
              <a:chExt cx="1396" cy="1208"/>
            </a:xfrm>
          </p:grpSpPr>
          <p:sp>
            <p:nvSpPr>
              <p:cNvPr id="17416" name="Rectangle 87"/>
              <p:cNvSpPr>
                <a:spLocks noChangeArrowheads="1"/>
              </p:cNvSpPr>
              <p:nvPr/>
            </p:nvSpPr>
            <p:spPr bwMode="auto">
              <a:xfrm>
                <a:off x="3616" y="2464"/>
                <a:ext cx="1396" cy="1208"/>
              </a:xfrm>
              <a:prstGeom prst="rect">
                <a:avLst/>
              </a:prstGeom>
              <a:solidFill>
                <a:srgbClr val="FFFFFF"/>
              </a:solidFill>
              <a:ln w="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zh-CN" altLang="zh-CN"/>
              </a:p>
            </p:txBody>
          </p:sp>
          <p:sp>
            <p:nvSpPr>
              <p:cNvPr id="17417" name="Rectangle 88"/>
              <p:cNvSpPr>
                <a:spLocks noChangeArrowheads="1"/>
              </p:cNvSpPr>
              <p:nvPr/>
            </p:nvSpPr>
            <p:spPr bwMode="auto">
              <a:xfrm>
                <a:off x="3749" y="2550"/>
                <a:ext cx="1198" cy="97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zh-CN" altLang="zh-CN"/>
              </a:p>
            </p:txBody>
          </p:sp>
          <p:sp>
            <p:nvSpPr>
              <p:cNvPr id="17418" name="Line 89"/>
              <p:cNvSpPr>
                <a:spLocks noChangeShapeType="1"/>
              </p:cNvSpPr>
              <p:nvPr/>
            </p:nvSpPr>
            <p:spPr bwMode="auto">
              <a:xfrm>
                <a:off x="3749" y="3428"/>
                <a:ext cx="1198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7419" name="Line 90"/>
              <p:cNvSpPr>
                <a:spLocks noChangeShapeType="1"/>
              </p:cNvSpPr>
              <p:nvPr/>
            </p:nvSpPr>
            <p:spPr bwMode="auto">
              <a:xfrm>
                <a:off x="3749" y="3330"/>
                <a:ext cx="1198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7420" name="Line 91"/>
              <p:cNvSpPr>
                <a:spLocks noChangeShapeType="1"/>
              </p:cNvSpPr>
              <p:nvPr/>
            </p:nvSpPr>
            <p:spPr bwMode="auto">
              <a:xfrm>
                <a:off x="3749" y="3233"/>
                <a:ext cx="1198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7421" name="Line 92"/>
              <p:cNvSpPr>
                <a:spLocks noChangeShapeType="1"/>
              </p:cNvSpPr>
              <p:nvPr/>
            </p:nvSpPr>
            <p:spPr bwMode="auto">
              <a:xfrm>
                <a:off x="3749" y="3135"/>
                <a:ext cx="1198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7422" name="Line 93"/>
              <p:cNvSpPr>
                <a:spLocks noChangeShapeType="1"/>
              </p:cNvSpPr>
              <p:nvPr/>
            </p:nvSpPr>
            <p:spPr bwMode="auto">
              <a:xfrm>
                <a:off x="3749" y="3037"/>
                <a:ext cx="1198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7423" name="Line 94"/>
              <p:cNvSpPr>
                <a:spLocks noChangeShapeType="1"/>
              </p:cNvSpPr>
              <p:nvPr/>
            </p:nvSpPr>
            <p:spPr bwMode="auto">
              <a:xfrm>
                <a:off x="3749" y="2940"/>
                <a:ext cx="1198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7424" name="Line 95"/>
              <p:cNvSpPr>
                <a:spLocks noChangeShapeType="1"/>
              </p:cNvSpPr>
              <p:nvPr/>
            </p:nvSpPr>
            <p:spPr bwMode="auto">
              <a:xfrm>
                <a:off x="3749" y="2842"/>
                <a:ext cx="1198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7425" name="Line 96"/>
              <p:cNvSpPr>
                <a:spLocks noChangeShapeType="1"/>
              </p:cNvSpPr>
              <p:nvPr/>
            </p:nvSpPr>
            <p:spPr bwMode="auto">
              <a:xfrm>
                <a:off x="3749" y="2745"/>
                <a:ext cx="1198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7426" name="Line 97"/>
              <p:cNvSpPr>
                <a:spLocks noChangeShapeType="1"/>
              </p:cNvSpPr>
              <p:nvPr/>
            </p:nvSpPr>
            <p:spPr bwMode="auto">
              <a:xfrm>
                <a:off x="3749" y="2647"/>
                <a:ext cx="1198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7427" name="Line 98"/>
              <p:cNvSpPr>
                <a:spLocks noChangeShapeType="1"/>
              </p:cNvSpPr>
              <p:nvPr/>
            </p:nvSpPr>
            <p:spPr bwMode="auto">
              <a:xfrm>
                <a:off x="3749" y="2550"/>
                <a:ext cx="1198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7428" name="Line 99"/>
              <p:cNvSpPr>
                <a:spLocks noChangeShapeType="1"/>
              </p:cNvSpPr>
              <p:nvPr/>
            </p:nvSpPr>
            <p:spPr bwMode="auto">
              <a:xfrm>
                <a:off x="3869" y="2550"/>
                <a:ext cx="1" cy="975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7429" name="Line 100"/>
              <p:cNvSpPr>
                <a:spLocks noChangeShapeType="1"/>
              </p:cNvSpPr>
              <p:nvPr/>
            </p:nvSpPr>
            <p:spPr bwMode="auto">
              <a:xfrm>
                <a:off x="3990" y="2550"/>
                <a:ext cx="1" cy="975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7430" name="Line 101"/>
              <p:cNvSpPr>
                <a:spLocks noChangeShapeType="1"/>
              </p:cNvSpPr>
              <p:nvPr/>
            </p:nvSpPr>
            <p:spPr bwMode="auto">
              <a:xfrm>
                <a:off x="4107" y="2550"/>
                <a:ext cx="1" cy="975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7431" name="Line 102"/>
              <p:cNvSpPr>
                <a:spLocks noChangeShapeType="1"/>
              </p:cNvSpPr>
              <p:nvPr/>
            </p:nvSpPr>
            <p:spPr bwMode="auto">
              <a:xfrm>
                <a:off x="4227" y="2550"/>
                <a:ext cx="1" cy="975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7432" name="Line 103"/>
              <p:cNvSpPr>
                <a:spLocks noChangeShapeType="1"/>
              </p:cNvSpPr>
              <p:nvPr/>
            </p:nvSpPr>
            <p:spPr bwMode="auto">
              <a:xfrm>
                <a:off x="4348" y="2550"/>
                <a:ext cx="1" cy="975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7433" name="Line 104"/>
              <p:cNvSpPr>
                <a:spLocks noChangeShapeType="1"/>
              </p:cNvSpPr>
              <p:nvPr/>
            </p:nvSpPr>
            <p:spPr bwMode="auto">
              <a:xfrm>
                <a:off x="4469" y="2550"/>
                <a:ext cx="1" cy="975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7434" name="Line 105"/>
              <p:cNvSpPr>
                <a:spLocks noChangeShapeType="1"/>
              </p:cNvSpPr>
              <p:nvPr/>
            </p:nvSpPr>
            <p:spPr bwMode="auto">
              <a:xfrm>
                <a:off x="4589" y="2550"/>
                <a:ext cx="1" cy="975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7435" name="Line 106"/>
              <p:cNvSpPr>
                <a:spLocks noChangeShapeType="1"/>
              </p:cNvSpPr>
              <p:nvPr/>
            </p:nvSpPr>
            <p:spPr bwMode="auto">
              <a:xfrm>
                <a:off x="4706" y="2550"/>
                <a:ext cx="1" cy="975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7436" name="Line 107"/>
              <p:cNvSpPr>
                <a:spLocks noChangeShapeType="1"/>
              </p:cNvSpPr>
              <p:nvPr/>
            </p:nvSpPr>
            <p:spPr bwMode="auto">
              <a:xfrm>
                <a:off x="4827" y="2550"/>
                <a:ext cx="1" cy="975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7437" name="Line 108"/>
              <p:cNvSpPr>
                <a:spLocks noChangeShapeType="1"/>
              </p:cNvSpPr>
              <p:nvPr/>
            </p:nvSpPr>
            <p:spPr bwMode="auto">
              <a:xfrm>
                <a:off x="4947" y="2550"/>
                <a:ext cx="1" cy="975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7438" name="Rectangle 109"/>
              <p:cNvSpPr>
                <a:spLocks noChangeArrowheads="1"/>
              </p:cNvSpPr>
              <p:nvPr/>
            </p:nvSpPr>
            <p:spPr bwMode="auto">
              <a:xfrm>
                <a:off x="3749" y="2550"/>
                <a:ext cx="1198" cy="975"/>
              </a:xfrm>
              <a:prstGeom prst="rect">
                <a:avLst/>
              </a:prstGeom>
              <a:noFill/>
              <a:ln w="635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zh-CN" altLang="zh-CN"/>
              </a:p>
            </p:txBody>
          </p:sp>
          <p:sp>
            <p:nvSpPr>
              <p:cNvPr id="17439" name="Line 110"/>
              <p:cNvSpPr>
                <a:spLocks noChangeShapeType="1"/>
              </p:cNvSpPr>
              <p:nvPr/>
            </p:nvSpPr>
            <p:spPr bwMode="auto">
              <a:xfrm>
                <a:off x="3749" y="2550"/>
                <a:ext cx="1" cy="975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7440" name="Line 111"/>
              <p:cNvSpPr>
                <a:spLocks noChangeShapeType="1"/>
              </p:cNvSpPr>
              <p:nvPr/>
            </p:nvSpPr>
            <p:spPr bwMode="auto">
              <a:xfrm>
                <a:off x="3737" y="3525"/>
                <a:ext cx="12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7441" name="Line 112"/>
              <p:cNvSpPr>
                <a:spLocks noChangeShapeType="1"/>
              </p:cNvSpPr>
              <p:nvPr/>
            </p:nvSpPr>
            <p:spPr bwMode="auto">
              <a:xfrm>
                <a:off x="3737" y="3428"/>
                <a:ext cx="12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7442" name="Line 113"/>
              <p:cNvSpPr>
                <a:spLocks noChangeShapeType="1"/>
              </p:cNvSpPr>
              <p:nvPr/>
            </p:nvSpPr>
            <p:spPr bwMode="auto">
              <a:xfrm>
                <a:off x="3737" y="3330"/>
                <a:ext cx="12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7443" name="Line 114"/>
              <p:cNvSpPr>
                <a:spLocks noChangeShapeType="1"/>
              </p:cNvSpPr>
              <p:nvPr/>
            </p:nvSpPr>
            <p:spPr bwMode="auto">
              <a:xfrm>
                <a:off x="3737" y="3233"/>
                <a:ext cx="12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7444" name="Line 115"/>
              <p:cNvSpPr>
                <a:spLocks noChangeShapeType="1"/>
              </p:cNvSpPr>
              <p:nvPr/>
            </p:nvSpPr>
            <p:spPr bwMode="auto">
              <a:xfrm>
                <a:off x="3737" y="3135"/>
                <a:ext cx="12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7445" name="Line 116"/>
              <p:cNvSpPr>
                <a:spLocks noChangeShapeType="1"/>
              </p:cNvSpPr>
              <p:nvPr/>
            </p:nvSpPr>
            <p:spPr bwMode="auto">
              <a:xfrm>
                <a:off x="3737" y="3037"/>
                <a:ext cx="12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7446" name="Line 117"/>
              <p:cNvSpPr>
                <a:spLocks noChangeShapeType="1"/>
              </p:cNvSpPr>
              <p:nvPr/>
            </p:nvSpPr>
            <p:spPr bwMode="auto">
              <a:xfrm>
                <a:off x="3737" y="2940"/>
                <a:ext cx="12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7447" name="Line 118"/>
              <p:cNvSpPr>
                <a:spLocks noChangeShapeType="1"/>
              </p:cNvSpPr>
              <p:nvPr/>
            </p:nvSpPr>
            <p:spPr bwMode="auto">
              <a:xfrm>
                <a:off x="3737" y="2842"/>
                <a:ext cx="12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7448" name="Line 119"/>
              <p:cNvSpPr>
                <a:spLocks noChangeShapeType="1"/>
              </p:cNvSpPr>
              <p:nvPr/>
            </p:nvSpPr>
            <p:spPr bwMode="auto">
              <a:xfrm>
                <a:off x="3737" y="2745"/>
                <a:ext cx="12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7449" name="Line 120"/>
              <p:cNvSpPr>
                <a:spLocks noChangeShapeType="1"/>
              </p:cNvSpPr>
              <p:nvPr/>
            </p:nvSpPr>
            <p:spPr bwMode="auto">
              <a:xfrm>
                <a:off x="3737" y="2647"/>
                <a:ext cx="12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7450" name="Line 121"/>
              <p:cNvSpPr>
                <a:spLocks noChangeShapeType="1"/>
              </p:cNvSpPr>
              <p:nvPr/>
            </p:nvSpPr>
            <p:spPr bwMode="auto">
              <a:xfrm>
                <a:off x="3737" y="2550"/>
                <a:ext cx="12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7451" name="Line 122"/>
              <p:cNvSpPr>
                <a:spLocks noChangeShapeType="1"/>
              </p:cNvSpPr>
              <p:nvPr/>
            </p:nvSpPr>
            <p:spPr bwMode="auto">
              <a:xfrm>
                <a:off x="3749" y="3525"/>
                <a:ext cx="1198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7452" name="Line 123"/>
              <p:cNvSpPr>
                <a:spLocks noChangeShapeType="1"/>
              </p:cNvSpPr>
              <p:nvPr/>
            </p:nvSpPr>
            <p:spPr bwMode="auto">
              <a:xfrm flipV="1">
                <a:off x="3749" y="3525"/>
                <a:ext cx="1" cy="12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7453" name="Line 124"/>
              <p:cNvSpPr>
                <a:spLocks noChangeShapeType="1"/>
              </p:cNvSpPr>
              <p:nvPr/>
            </p:nvSpPr>
            <p:spPr bwMode="auto">
              <a:xfrm flipV="1">
                <a:off x="3869" y="3525"/>
                <a:ext cx="1" cy="12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7454" name="Line 125"/>
              <p:cNvSpPr>
                <a:spLocks noChangeShapeType="1"/>
              </p:cNvSpPr>
              <p:nvPr/>
            </p:nvSpPr>
            <p:spPr bwMode="auto">
              <a:xfrm flipV="1">
                <a:off x="3990" y="3525"/>
                <a:ext cx="1" cy="12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7455" name="Line 126"/>
              <p:cNvSpPr>
                <a:spLocks noChangeShapeType="1"/>
              </p:cNvSpPr>
              <p:nvPr/>
            </p:nvSpPr>
            <p:spPr bwMode="auto">
              <a:xfrm flipV="1">
                <a:off x="4107" y="3525"/>
                <a:ext cx="1" cy="12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7456" name="Line 127"/>
              <p:cNvSpPr>
                <a:spLocks noChangeShapeType="1"/>
              </p:cNvSpPr>
              <p:nvPr/>
            </p:nvSpPr>
            <p:spPr bwMode="auto">
              <a:xfrm flipV="1">
                <a:off x="4227" y="3525"/>
                <a:ext cx="1" cy="12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7457" name="Line 128"/>
              <p:cNvSpPr>
                <a:spLocks noChangeShapeType="1"/>
              </p:cNvSpPr>
              <p:nvPr/>
            </p:nvSpPr>
            <p:spPr bwMode="auto">
              <a:xfrm flipV="1">
                <a:off x="4348" y="3525"/>
                <a:ext cx="1" cy="12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7458" name="Line 129"/>
              <p:cNvSpPr>
                <a:spLocks noChangeShapeType="1"/>
              </p:cNvSpPr>
              <p:nvPr/>
            </p:nvSpPr>
            <p:spPr bwMode="auto">
              <a:xfrm flipV="1">
                <a:off x="4469" y="3525"/>
                <a:ext cx="1" cy="12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7459" name="Line 130"/>
              <p:cNvSpPr>
                <a:spLocks noChangeShapeType="1"/>
              </p:cNvSpPr>
              <p:nvPr/>
            </p:nvSpPr>
            <p:spPr bwMode="auto">
              <a:xfrm flipV="1">
                <a:off x="4589" y="3525"/>
                <a:ext cx="1" cy="12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7460" name="Line 131"/>
              <p:cNvSpPr>
                <a:spLocks noChangeShapeType="1"/>
              </p:cNvSpPr>
              <p:nvPr/>
            </p:nvSpPr>
            <p:spPr bwMode="auto">
              <a:xfrm flipV="1">
                <a:off x="4706" y="3525"/>
                <a:ext cx="1" cy="12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7461" name="Line 132"/>
              <p:cNvSpPr>
                <a:spLocks noChangeShapeType="1"/>
              </p:cNvSpPr>
              <p:nvPr/>
            </p:nvSpPr>
            <p:spPr bwMode="auto">
              <a:xfrm flipV="1">
                <a:off x="4827" y="3525"/>
                <a:ext cx="1" cy="12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7462" name="Line 133"/>
              <p:cNvSpPr>
                <a:spLocks noChangeShapeType="1"/>
              </p:cNvSpPr>
              <p:nvPr/>
            </p:nvSpPr>
            <p:spPr bwMode="auto">
              <a:xfrm flipV="1">
                <a:off x="4947" y="3525"/>
                <a:ext cx="1" cy="12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7463" name="Freeform 134"/>
              <p:cNvSpPr>
                <a:spLocks/>
              </p:cNvSpPr>
              <p:nvPr/>
            </p:nvSpPr>
            <p:spPr bwMode="auto">
              <a:xfrm>
                <a:off x="4079" y="3107"/>
                <a:ext cx="56" cy="56"/>
              </a:xfrm>
              <a:custGeom>
                <a:avLst/>
                <a:gdLst>
                  <a:gd name="T0" fmla="*/ 28 w 56"/>
                  <a:gd name="T1" fmla="*/ 0 h 56"/>
                  <a:gd name="T2" fmla="*/ 56 w 56"/>
                  <a:gd name="T3" fmla="*/ 28 h 56"/>
                  <a:gd name="T4" fmla="*/ 28 w 56"/>
                  <a:gd name="T5" fmla="*/ 56 h 56"/>
                  <a:gd name="T6" fmla="*/ 0 w 56"/>
                  <a:gd name="T7" fmla="*/ 28 h 56"/>
                  <a:gd name="T8" fmla="*/ 28 w 56"/>
                  <a:gd name="T9" fmla="*/ 0 h 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6"/>
                  <a:gd name="T16" fmla="*/ 0 h 56"/>
                  <a:gd name="T17" fmla="*/ 56 w 56"/>
                  <a:gd name="T18" fmla="*/ 56 h 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6" h="56">
                    <a:moveTo>
                      <a:pt x="28" y="0"/>
                    </a:moveTo>
                    <a:lnTo>
                      <a:pt x="56" y="28"/>
                    </a:lnTo>
                    <a:lnTo>
                      <a:pt x="28" y="56"/>
                    </a:lnTo>
                    <a:lnTo>
                      <a:pt x="0" y="28"/>
                    </a:lnTo>
                    <a:lnTo>
                      <a:pt x="28" y="0"/>
                    </a:lnTo>
                    <a:close/>
                  </a:path>
                </a:pathLst>
              </a:custGeom>
              <a:solidFill>
                <a:srgbClr val="00FFFF"/>
              </a:solidFill>
              <a:ln w="6350">
                <a:solidFill>
                  <a:srgbClr val="00008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7464" name="Freeform 135"/>
              <p:cNvSpPr>
                <a:spLocks/>
              </p:cNvSpPr>
              <p:nvPr/>
            </p:nvSpPr>
            <p:spPr bwMode="auto">
              <a:xfrm>
                <a:off x="4079" y="2911"/>
                <a:ext cx="56" cy="57"/>
              </a:xfrm>
              <a:custGeom>
                <a:avLst/>
                <a:gdLst>
                  <a:gd name="T0" fmla="*/ 28 w 56"/>
                  <a:gd name="T1" fmla="*/ 0 h 57"/>
                  <a:gd name="T2" fmla="*/ 56 w 56"/>
                  <a:gd name="T3" fmla="*/ 29 h 57"/>
                  <a:gd name="T4" fmla="*/ 28 w 56"/>
                  <a:gd name="T5" fmla="*/ 57 h 57"/>
                  <a:gd name="T6" fmla="*/ 0 w 56"/>
                  <a:gd name="T7" fmla="*/ 29 h 57"/>
                  <a:gd name="T8" fmla="*/ 28 w 56"/>
                  <a:gd name="T9" fmla="*/ 0 h 5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6"/>
                  <a:gd name="T16" fmla="*/ 0 h 57"/>
                  <a:gd name="T17" fmla="*/ 56 w 56"/>
                  <a:gd name="T18" fmla="*/ 57 h 5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6" h="57">
                    <a:moveTo>
                      <a:pt x="28" y="0"/>
                    </a:moveTo>
                    <a:lnTo>
                      <a:pt x="56" y="29"/>
                    </a:lnTo>
                    <a:lnTo>
                      <a:pt x="28" y="57"/>
                    </a:lnTo>
                    <a:lnTo>
                      <a:pt x="0" y="29"/>
                    </a:lnTo>
                    <a:lnTo>
                      <a:pt x="28" y="0"/>
                    </a:lnTo>
                    <a:close/>
                  </a:path>
                </a:pathLst>
              </a:custGeom>
              <a:solidFill>
                <a:srgbClr val="00FFFF"/>
              </a:solidFill>
              <a:ln w="6350">
                <a:solidFill>
                  <a:srgbClr val="00008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7465" name="Freeform 136"/>
              <p:cNvSpPr>
                <a:spLocks/>
              </p:cNvSpPr>
              <p:nvPr/>
            </p:nvSpPr>
            <p:spPr bwMode="auto">
              <a:xfrm>
                <a:off x="4561" y="3204"/>
                <a:ext cx="57" cy="57"/>
              </a:xfrm>
              <a:custGeom>
                <a:avLst/>
                <a:gdLst>
                  <a:gd name="T0" fmla="*/ 28 w 57"/>
                  <a:gd name="T1" fmla="*/ 0 h 57"/>
                  <a:gd name="T2" fmla="*/ 57 w 57"/>
                  <a:gd name="T3" fmla="*/ 29 h 57"/>
                  <a:gd name="T4" fmla="*/ 28 w 57"/>
                  <a:gd name="T5" fmla="*/ 57 h 57"/>
                  <a:gd name="T6" fmla="*/ 0 w 57"/>
                  <a:gd name="T7" fmla="*/ 29 h 57"/>
                  <a:gd name="T8" fmla="*/ 28 w 57"/>
                  <a:gd name="T9" fmla="*/ 0 h 5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7"/>
                  <a:gd name="T16" fmla="*/ 0 h 57"/>
                  <a:gd name="T17" fmla="*/ 57 w 57"/>
                  <a:gd name="T18" fmla="*/ 57 h 5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7" h="57">
                    <a:moveTo>
                      <a:pt x="28" y="0"/>
                    </a:moveTo>
                    <a:lnTo>
                      <a:pt x="57" y="29"/>
                    </a:lnTo>
                    <a:lnTo>
                      <a:pt x="28" y="57"/>
                    </a:lnTo>
                    <a:lnTo>
                      <a:pt x="0" y="29"/>
                    </a:lnTo>
                    <a:lnTo>
                      <a:pt x="28" y="0"/>
                    </a:lnTo>
                    <a:close/>
                  </a:path>
                </a:pathLst>
              </a:custGeom>
              <a:solidFill>
                <a:srgbClr val="000080"/>
              </a:solidFill>
              <a:ln w="6350">
                <a:solidFill>
                  <a:srgbClr val="00008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7466" name="Freeform 137"/>
              <p:cNvSpPr>
                <a:spLocks/>
              </p:cNvSpPr>
              <p:nvPr/>
            </p:nvSpPr>
            <p:spPr bwMode="auto">
              <a:xfrm>
                <a:off x="4199" y="2814"/>
                <a:ext cx="57" cy="57"/>
              </a:xfrm>
              <a:custGeom>
                <a:avLst/>
                <a:gdLst>
                  <a:gd name="T0" fmla="*/ 28 w 57"/>
                  <a:gd name="T1" fmla="*/ 0 h 57"/>
                  <a:gd name="T2" fmla="*/ 57 w 57"/>
                  <a:gd name="T3" fmla="*/ 28 h 57"/>
                  <a:gd name="T4" fmla="*/ 28 w 57"/>
                  <a:gd name="T5" fmla="*/ 57 h 57"/>
                  <a:gd name="T6" fmla="*/ 0 w 57"/>
                  <a:gd name="T7" fmla="*/ 28 h 57"/>
                  <a:gd name="T8" fmla="*/ 28 w 57"/>
                  <a:gd name="T9" fmla="*/ 0 h 5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7"/>
                  <a:gd name="T16" fmla="*/ 0 h 57"/>
                  <a:gd name="T17" fmla="*/ 57 w 57"/>
                  <a:gd name="T18" fmla="*/ 57 h 5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7" h="57">
                    <a:moveTo>
                      <a:pt x="28" y="0"/>
                    </a:moveTo>
                    <a:lnTo>
                      <a:pt x="57" y="28"/>
                    </a:lnTo>
                    <a:lnTo>
                      <a:pt x="28" y="57"/>
                    </a:lnTo>
                    <a:lnTo>
                      <a:pt x="0" y="28"/>
                    </a:lnTo>
                    <a:lnTo>
                      <a:pt x="28" y="0"/>
                    </a:lnTo>
                    <a:close/>
                  </a:path>
                </a:pathLst>
              </a:custGeom>
              <a:solidFill>
                <a:srgbClr val="00FFFF"/>
              </a:solidFill>
              <a:ln w="6350">
                <a:solidFill>
                  <a:srgbClr val="00008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7467" name="Freeform 138"/>
              <p:cNvSpPr>
                <a:spLocks/>
              </p:cNvSpPr>
              <p:nvPr/>
            </p:nvSpPr>
            <p:spPr bwMode="auto">
              <a:xfrm>
                <a:off x="4079" y="2716"/>
                <a:ext cx="56" cy="57"/>
              </a:xfrm>
              <a:custGeom>
                <a:avLst/>
                <a:gdLst>
                  <a:gd name="T0" fmla="*/ 28 w 56"/>
                  <a:gd name="T1" fmla="*/ 0 h 57"/>
                  <a:gd name="T2" fmla="*/ 56 w 56"/>
                  <a:gd name="T3" fmla="*/ 29 h 57"/>
                  <a:gd name="T4" fmla="*/ 28 w 56"/>
                  <a:gd name="T5" fmla="*/ 57 h 57"/>
                  <a:gd name="T6" fmla="*/ 0 w 56"/>
                  <a:gd name="T7" fmla="*/ 29 h 57"/>
                  <a:gd name="T8" fmla="*/ 28 w 56"/>
                  <a:gd name="T9" fmla="*/ 0 h 5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6"/>
                  <a:gd name="T16" fmla="*/ 0 h 57"/>
                  <a:gd name="T17" fmla="*/ 56 w 56"/>
                  <a:gd name="T18" fmla="*/ 57 h 5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6" h="57">
                    <a:moveTo>
                      <a:pt x="28" y="0"/>
                    </a:moveTo>
                    <a:lnTo>
                      <a:pt x="56" y="29"/>
                    </a:lnTo>
                    <a:lnTo>
                      <a:pt x="28" y="57"/>
                    </a:lnTo>
                    <a:lnTo>
                      <a:pt x="0" y="29"/>
                    </a:lnTo>
                    <a:lnTo>
                      <a:pt x="28" y="0"/>
                    </a:lnTo>
                    <a:close/>
                  </a:path>
                </a:pathLst>
              </a:custGeom>
              <a:solidFill>
                <a:srgbClr val="00FFFF"/>
              </a:solidFill>
              <a:ln w="6350">
                <a:solidFill>
                  <a:srgbClr val="00008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7468" name="Freeform 139"/>
              <p:cNvSpPr>
                <a:spLocks/>
              </p:cNvSpPr>
              <p:nvPr/>
            </p:nvSpPr>
            <p:spPr bwMode="auto">
              <a:xfrm>
                <a:off x="4678" y="3009"/>
                <a:ext cx="56" cy="57"/>
              </a:xfrm>
              <a:custGeom>
                <a:avLst/>
                <a:gdLst>
                  <a:gd name="T0" fmla="*/ 28 w 56"/>
                  <a:gd name="T1" fmla="*/ 0 h 57"/>
                  <a:gd name="T2" fmla="*/ 56 w 56"/>
                  <a:gd name="T3" fmla="*/ 28 h 57"/>
                  <a:gd name="T4" fmla="*/ 28 w 56"/>
                  <a:gd name="T5" fmla="*/ 57 h 57"/>
                  <a:gd name="T6" fmla="*/ 0 w 56"/>
                  <a:gd name="T7" fmla="*/ 28 h 57"/>
                  <a:gd name="T8" fmla="*/ 28 w 56"/>
                  <a:gd name="T9" fmla="*/ 0 h 5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6"/>
                  <a:gd name="T16" fmla="*/ 0 h 57"/>
                  <a:gd name="T17" fmla="*/ 56 w 56"/>
                  <a:gd name="T18" fmla="*/ 57 h 5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6" h="57">
                    <a:moveTo>
                      <a:pt x="28" y="0"/>
                    </a:moveTo>
                    <a:lnTo>
                      <a:pt x="56" y="28"/>
                    </a:lnTo>
                    <a:lnTo>
                      <a:pt x="28" y="57"/>
                    </a:lnTo>
                    <a:lnTo>
                      <a:pt x="0" y="28"/>
                    </a:lnTo>
                    <a:lnTo>
                      <a:pt x="28" y="0"/>
                    </a:lnTo>
                    <a:close/>
                  </a:path>
                </a:pathLst>
              </a:custGeom>
              <a:solidFill>
                <a:srgbClr val="000080"/>
              </a:solidFill>
              <a:ln w="6350">
                <a:solidFill>
                  <a:srgbClr val="00008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7469" name="Freeform 140"/>
              <p:cNvSpPr>
                <a:spLocks/>
              </p:cNvSpPr>
              <p:nvPr/>
            </p:nvSpPr>
            <p:spPr bwMode="auto">
              <a:xfrm>
                <a:off x="4199" y="3009"/>
                <a:ext cx="57" cy="57"/>
              </a:xfrm>
              <a:custGeom>
                <a:avLst/>
                <a:gdLst>
                  <a:gd name="T0" fmla="*/ 28 w 57"/>
                  <a:gd name="T1" fmla="*/ 0 h 57"/>
                  <a:gd name="T2" fmla="*/ 57 w 57"/>
                  <a:gd name="T3" fmla="*/ 28 h 57"/>
                  <a:gd name="T4" fmla="*/ 28 w 57"/>
                  <a:gd name="T5" fmla="*/ 57 h 57"/>
                  <a:gd name="T6" fmla="*/ 0 w 57"/>
                  <a:gd name="T7" fmla="*/ 28 h 57"/>
                  <a:gd name="T8" fmla="*/ 28 w 57"/>
                  <a:gd name="T9" fmla="*/ 0 h 5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7"/>
                  <a:gd name="T16" fmla="*/ 0 h 57"/>
                  <a:gd name="T17" fmla="*/ 57 w 57"/>
                  <a:gd name="T18" fmla="*/ 57 h 5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7" h="57">
                    <a:moveTo>
                      <a:pt x="28" y="0"/>
                    </a:moveTo>
                    <a:lnTo>
                      <a:pt x="57" y="28"/>
                    </a:lnTo>
                    <a:lnTo>
                      <a:pt x="28" y="57"/>
                    </a:lnTo>
                    <a:lnTo>
                      <a:pt x="0" y="28"/>
                    </a:lnTo>
                    <a:lnTo>
                      <a:pt x="28" y="0"/>
                    </a:lnTo>
                    <a:close/>
                  </a:path>
                </a:pathLst>
              </a:custGeom>
              <a:solidFill>
                <a:srgbClr val="00FFFF"/>
              </a:solidFill>
              <a:ln w="6350">
                <a:solidFill>
                  <a:srgbClr val="00008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7470" name="Freeform 141"/>
              <p:cNvSpPr>
                <a:spLocks/>
              </p:cNvSpPr>
              <p:nvPr/>
            </p:nvSpPr>
            <p:spPr bwMode="auto">
              <a:xfrm>
                <a:off x="4320" y="3399"/>
                <a:ext cx="56" cy="57"/>
              </a:xfrm>
              <a:custGeom>
                <a:avLst/>
                <a:gdLst>
                  <a:gd name="T0" fmla="*/ 28 w 56"/>
                  <a:gd name="T1" fmla="*/ 0 h 57"/>
                  <a:gd name="T2" fmla="*/ 56 w 56"/>
                  <a:gd name="T3" fmla="*/ 29 h 57"/>
                  <a:gd name="T4" fmla="*/ 28 w 56"/>
                  <a:gd name="T5" fmla="*/ 57 h 57"/>
                  <a:gd name="T6" fmla="*/ 0 w 56"/>
                  <a:gd name="T7" fmla="*/ 29 h 57"/>
                  <a:gd name="T8" fmla="*/ 28 w 56"/>
                  <a:gd name="T9" fmla="*/ 0 h 5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6"/>
                  <a:gd name="T16" fmla="*/ 0 h 57"/>
                  <a:gd name="T17" fmla="*/ 56 w 56"/>
                  <a:gd name="T18" fmla="*/ 57 h 5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6" h="57">
                    <a:moveTo>
                      <a:pt x="28" y="0"/>
                    </a:moveTo>
                    <a:lnTo>
                      <a:pt x="56" y="29"/>
                    </a:lnTo>
                    <a:lnTo>
                      <a:pt x="28" y="57"/>
                    </a:lnTo>
                    <a:lnTo>
                      <a:pt x="0" y="29"/>
                    </a:lnTo>
                    <a:lnTo>
                      <a:pt x="28" y="0"/>
                    </a:lnTo>
                    <a:close/>
                  </a:path>
                </a:pathLst>
              </a:custGeom>
              <a:solidFill>
                <a:srgbClr val="000080"/>
              </a:solidFill>
              <a:ln w="6350">
                <a:solidFill>
                  <a:srgbClr val="00008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7471" name="Freeform 142"/>
              <p:cNvSpPr>
                <a:spLocks/>
              </p:cNvSpPr>
              <p:nvPr/>
            </p:nvSpPr>
            <p:spPr bwMode="auto">
              <a:xfrm>
                <a:off x="4561" y="3107"/>
                <a:ext cx="57" cy="56"/>
              </a:xfrm>
              <a:custGeom>
                <a:avLst/>
                <a:gdLst>
                  <a:gd name="T0" fmla="*/ 28 w 57"/>
                  <a:gd name="T1" fmla="*/ 0 h 56"/>
                  <a:gd name="T2" fmla="*/ 57 w 57"/>
                  <a:gd name="T3" fmla="*/ 28 h 56"/>
                  <a:gd name="T4" fmla="*/ 28 w 57"/>
                  <a:gd name="T5" fmla="*/ 56 h 56"/>
                  <a:gd name="T6" fmla="*/ 0 w 57"/>
                  <a:gd name="T7" fmla="*/ 28 h 56"/>
                  <a:gd name="T8" fmla="*/ 28 w 57"/>
                  <a:gd name="T9" fmla="*/ 0 h 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7"/>
                  <a:gd name="T16" fmla="*/ 0 h 56"/>
                  <a:gd name="T17" fmla="*/ 57 w 57"/>
                  <a:gd name="T18" fmla="*/ 56 h 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7" h="56">
                    <a:moveTo>
                      <a:pt x="28" y="0"/>
                    </a:moveTo>
                    <a:lnTo>
                      <a:pt x="57" y="28"/>
                    </a:lnTo>
                    <a:lnTo>
                      <a:pt x="28" y="56"/>
                    </a:lnTo>
                    <a:lnTo>
                      <a:pt x="0" y="28"/>
                    </a:lnTo>
                    <a:lnTo>
                      <a:pt x="28" y="0"/>
                    </a:lnTo>
                    <a:close/>
                  </a:path>
                </a:pathLst>
              </a:custGeom>
              <a:solidFill>
                <a:srgbClr val="000080"/>
              </a:solidFill>
              <a:ln w="6350">
                <a:solidFill>
                  <a:srgbClr val="00008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7472" name="Freeform 143"/>
              <p:cNvSpPr>
                <a:spLocks/>
              </p:cNvSpPr>
              <p:nvPr/>
            </p:nvSpPr>
            <p:spPr bwMode="auto">
              <a:xfrm>
                <a:off x="4320" y="3009"/>
                <a:ext cx="56" cy="57"/>
              </a:xfrm>
              <a:custGeom>
                <a:avLst/>
                <a:gdLst>
                  <a:gd name="T0" fmla="*/ 28 w 56"/>
                  <a:gd name="T1" fmla="*/ 0 h 57"/>
                  <a:gd name="T2" fmla="*/ 56 w 56"/>
                  <a:gd name="T3" fmla="*/ 28 h 57"/>
                  <a:gd name="T4" fmla="*/ 28 w 56"/>
                  <a:gd name="T5" fmla="*/ 57 h 57"/>
                  <a:gd name="T6" fmla="*/ 0 w 56"/>
                  <a:gd name="T7" fmla="*/ 28 h 57"/>
                  <a:gd name="T8" fmla="*/ 28 w 56"/>
                  <a:gd name="T9" fmla="*/ 0 h 5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6"/>
                  <a:gd name="T16" fmla="*/ 0 h 57"/>
                  <a:gd name="T17" fmla="*/ 56 w 56"/>
                  <a:gd name="T18" fmla="*/ 57 h 5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6" h="57">
                    <a:moveTo>
                      <a:pt x="28" y="0"/>
                    </a:moveTo>
                    <a:lnTo>
                      <a:pt x="56" y="28"/>
                    </a:lnTo>
                    <a:lnTo>
                      <a:pt x="28" y="57"/>
                    </a:lnTo>
                    <a:lnTo>
                      <a:pt x="0" y="28"/>
                    </a:lnTo>
                    <a:lnTo>
                      <a:pt x="28" y="0"/>
                    </a:lnTo>
                    <a:close/>
                  </a:path>
                </a:pathLst>
              </a:custGeom>
              <a:solidFill>
                <a:srgbClr val="00FFFF"/>
              </a:solidFill>
              <a:ln w="6350">
                <a:solidFill>
                  <a:srgbClr val="00008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7473" name="Rectangle 144"/>
              <p:cNvSpPr>
                <a:spLocks noChangeArrowheads="1"/>
              </p:cNvSpPr>
              <p:nvPr/>
            </p:nvSpPr>
            <p:spPr bwMode="auto">
              <a:xfrm>
                <a:off x="3693" y="3497"/>
                <a:ext cx="30" cy="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r>
                  <a:rPr lang="ko-KR" altLang="en-US" sz="600" b="0">
                    <a:solidFill>
                      <a:srgbClr val="000000"/>
                    </a:solidFill>
                    <a:ea typeface="굴림" pitchFamily="50" charset="-127"/>
                  </a:rPr>
                  <a:t>0</a:t>
                </a:r>
                <a:endParaRPr lang="ko-KR" altLang="en-US" sz="2400" b="0">
                  <a:latin typeface="Tahoma" panose="020B0604030504040204" pitchFamily="34" charset="0"/>
                  <a:ea typeface="굴림" pitchFamily="50" charset="-127"/>
                </a:endParaRPr>
              </a:p>
            </p:txBody>
          </p:sp>
          <p:sp>
            <p:nvSpPr>
              <p:cNvPr id="17474" name="Rectangle 145"/>
              <p:cNvSpPr>
                <a:spLocks noChangeArrowheads="1"/>
              </p:cNvSpPr>
              <p:nvPr/>
            </p:nvSpPr>
            <p:spPr bwMode="auto">
              <a:xfrm>
                <a:off x="3693" y="3399"/>
                <a:ext cx="30" cy="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r>
                  <a:rPr lang="ko-KR" altLang="en-US" sz="600" b="0">
                    <a:solidFill>
                      <a:srgbClr val="000000"/>
                    </a:solidFill>
                    <a:ea typeface="굴림" pitchFamily="50" charset="-127"/>
                  </a:rPr>
                  <a:t>1</a:t>
                </a:r>
                <a:endParaRPr lang="ko-KR" altLang="en-US" sz="2400" b="0">
                  <a:latin typeface="Tahoma" panose="020B0604030504040204" pitchFamily="34" charset="0"/>
                  <a:ea typeface="굴림" pitchFamily="50" charset="-127"/>
                </a:endParaRPr>
              </a:p>
            </p:txBody>
          </p:sp>
          <p:sp>
            <p:nvSpPr>
              <p:cNvPr id="17475" name="Rectangle 146"/>
              <p:cNvSpPr>
                <a:spLocks noChangeArrowheads="1"/>
              </p:cNvSpPr>
              <p:nvPr/>
            </p:nvSpPr>
            <p:spPr bwMode="auto">
              <a:xfrm>
                <a:off x="3693" y="3302"/>
                <a:ext cx="30" cy="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r>
                  <a:rPr lang="ko-KR" altLang="en-US" sz="600" b="0">
                    <a:solidFill>
                      <a:srgbClr val="000000"/>
                    </a:solidFill>
                    <a:ea typeface="굴림" pitchFamily="50" charset="-127"/>
                  </a:rPr>
                  <a:t>2</a:t>
                </a:r>
                <a:endParaRPr lang="ko-KR" altLang="en-US" sz="2400" b="0">
                  <a:latin typeface="Tahoma" panose="020B0604030504040204" pitchFamily="34" charset="0"/>
                  <a:ea typeface="굴림" pitchFamily="50" charset="-127"/>
                </a:endParaRPr>
              </a:p>
            </p:txBody>
          </p:sp>
          <p:sp>
            <p:nvSpPr>
              <p:cNvPr id="17476" name="Rectangle 147"/>
              <p:cNvSpPr>
                <a:spLocks noChangeArrowheads="1"/>
              </p:cNvSpPr>
              <p:nvPr/>
            </p:nvSpPr>
            <p:spPr bwMode="auto">
              <a:xfrm>
                <a:off x="3693" y="3204"/>
                <a:ext cx="30" cy="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r>
                  <a:rPr lang="ko-KR" altLang="en-US" sz="600" b="0">
                    <a:solidFill>
                      <a:srgbClr val="000000"/>
                    </a:solidFill>
                    <a:ea typeface="굴림" pitchFamily="50" charset="-127"/>
                  </a:rPr>
                  <a:t>3</a:t>
                </a:r>
                <a:endParaRPr lang="ko-KR" altLang="en-US" sz="2400" b="0">
                  <a:latin typeface="Tahoma" panose="020B0604030504040204" pitchFamily="34" charset="0"/>
                  <a:ea typeface="굴림" pitchFamily="50" charset="-127"/>
                </a:endParaRPr>
              </a:p>
            </p:txBody>
          </p:sp>
          <p:sp>
            <p:nvSpPr>
              <p:cNvPr id="17477" name="Rectangle 148"/>
              <p:cNvSpPr>
                <a:spLocks noChangeArrowheads="1"/>
              </p:cNvSpPr>
              <p:nvPr/>
            </p:nvSpPr>
            <p:spPr bwMode="auto">
              <a:xfrm>
                <a:off x="3693" y="3107"/>
                <a:ext cx="30" cy="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r>
                  <a:rPr lang="ko-KR" altLang="en-US" sz="600" b="0">
                    <a:solidFill>
                      <a:srgbClr val="000000"/>
                    </a:solidFill>
                    <a:ea typeface="굴림" pitchFamily="50" charset="-127"/>
                  </a:rPr>
                  <a:t>4</a:t>
                </a:r>
                <a:endParaRPr lang="ko-KR" altLang="en-US" sz="2400" b="0">
                  <a:latin typeface="Tahoma" panose="020B0604030504040204" pitchFamily="34" charset="0"/>
                  <a:ea typeface="굴림" pitchFamily="50" charset="-127"/>
                </a:endParaRPr>
              </a:p>
            </p:txBody>
          </p:sp>
          <p:sp>
            <p:nvSpPr>
              <p:cNvPr id="17478" name="Rectangle 149"/>
              <p:cNvSpPr>
                <a:spLocks noChangeArrowheads="1"/>
              </p:cNvSpPr>
              <p:nvPr/>
            </p:nvSpPr>
            <p:spPr bwMode="auto">
              <a:xfrm>
                <a:off x="3693" y="3009"/>
                <a:ext cx="30" cy="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r>
                  <a:rPr lang="ko-KR" altLang="en-US" sz="600" b="0">
                    <a:solidFill>
                      <a:srgbClr val="000000"/>
                    </a:solidFill>
                    <a:ea typeface="굴림" pitchFamily="50" charset="-127"/>
                  </a:rPr>
                  <a:t>5</a:t>
                </a:r>
                <a:endParaRPr lang="ko-KR" altLang="en-US" sz="2400" b="0">
                  <a:latin typeface="Tahoma" panose="020B0604030504040204" pitchFamily="34" charset="0"/>
                  <a:ea typeface="굴림" pitchFamily="50" charset="-127"/>
                </a:endParaRPr>
              </a:p>
            </p:txBody>
          </p:sp>
          <p:sp>
            <p:nvSpPr>
              <p:cNvPr id="17479" name="Rectangle 150"/>
              <p:cNvSpPr>
                <a:spLocks noChangeArrowheads="1"/>
              </p:cNvSpPr>
              <p:nvPr/>
            </p:nvSpPr>
            <p:spPr bwMode="auto">
              <a:xfrm>
                <a:off x="3693" y="2910"/>
                <a:ext cx="30" cy="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r>
                  <a:rPr lang="ko-KR" altLang="en-US" sz="600" b="0">
                    <a:solidFill>
                      <a:srgbClr val="000000"/>
                    </a:solidFill>
                    <a:ea typeface="굴림" pitchFamily="50" charset="-127"/>
                  </a:rPr>
                  <a:t>6</a:t>
                </a:r>
                <a:endParaRPr lang="ko-KR" altLang="en-US" sz="2400" b="0">
                  <a:latin typeface="Tahoma" panose="020B0604030504040204" pitchFamily="34" charset="0"/>
                  <a:ea typeface="굴림" pitchFamily="50" charset="-127"/>
                </a:endParaRPr>
              </a:p>
            </p:txBody>
          </p:sp>
          <p:sp>
            <p:nvSpPr>
              <p:cNvPr id="17480" name="Rectangle 151"/>
              <p:cNvSpPr>
                <a:spLocks noChangeArrowheads="1"/>
              </p:cNvSpPr>
              <p:nvPr/>
            </p:nvSpPr>
            <p:spPr bwMode="auto">
              <a:xfrm>
                <a:off x="3693" y="2814"/>
                <a:ext cx="30" cy="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r>
                  <a:rPr lang="ko-KR" altLang="en-US" sz="600" b="0">
                    <a:solidFill>
                      <a:srgbClr val="000000"/>
                    </a:solidFill>
                    <a:ea typeface="굴림" pitchFamily="50" charset="-127"/>
                  </a:rPr>
                  <a:t>7</a:t>
                </a:r>
                <a:endParaRPr lang="ko-KR" altLang="en-US" sz="2400" b="0">
                  <a:latin typeface="Tahoma" panose="020B0604030504040204" pitchFamily="34" charset="0"/>
                  <a:ea typeface="굴림" pitchFamily="50" charset="-127"/>
                </a:endParaRPr>
              </a:p>
            </p:txBody>
          </p:sp>
          <p:sp>
            <p:nvSpPr>
              <p:cNvPr id="17481" name="Rectangle 152"/>
              <p:cNvSpPr>
                <a:spLocks noChangeArrowheads="1"/>
              </p:cNvSpPr>
              <p:nvPr/>
            </p:nvSpPr>
            <p:spPr bwMode="auto">
              <a:xfrm>
                <a:off x="3693" y="2716"/>
                <a:ext cx="30" cy="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r>
                  <a:rPr lang="ko-KR" altLang="en-US" sz="600" b="0">
                    <a:solidFill>
                      <a:srgbClr val="000000"/>
                    </a:solidFill>
                    <a:ea typeface="굴림" pitchFamily="50" charset="-127"/>
                  </a:rPr>
                  <a:t>8</a:t>
                </a:r>
                <a:endParaRPr lang="ko-KR" altLang="en-US" sz="2400" b="0">
                  <a:latin typeface="Tahoma" panose="020B0604030504040204" pitchFamily="34" charset="0"/>
                  <a:ea typeface="굴림" pitchFamily="50" charset="-127"/>
                </a:endParaRPr>
              </a:p>
            </p:txBody>
          </p:sp>
          <p:sp>
            <p:nvSpPr>
              <p:cNvPr id="17482" name="Rectangle 153"/>
              <p:cNvSpPr>
                <a:spLocks noChangeArrowheads="1"/>
              </p:cNvSpPr>
              <p:nvPr/>
            </p:nvSpPr>
            <p:spPr bwMode="auto">
              <a:xfrm>
                <a:off x="3693" y="2619"/>
                <a:ext cx="30" cy="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r>
                  <a:rPr lang="ko-KR" altLang="en-US" sz="600" b="0">
                    <a:solidFill>
                      <a:srgbClr val="000000"/>
                    </a:solidFill>
                    <a:ea typeface="굴림" pitchFamily="50" charset="-127"/>
                  </a:rPr>
                  <a:t>9</a:t>
                </a:r>
                <a:endParaRPr lang="ko-KR" altLang="en-US" sz="2400" b="0">
                  <a:latin typeface="Tahoma" panose="020B0604030504040204" pitchFamily="34" charset="0"/>
                  <a:ea typeface="굴림" pitchFamily="50" charset="-127"/>
                </a:endParaRPr>
              </a:p>
            </p:txBody>
          </p:sp>
          <p:sp>
            <p:nvSpPr>
              <p:cNvPr id="17483" name="Rectangle 154"/>
              <p:cNvSpPr>
                <a:spLocks noChangeArrowheads="1"/>
              </p:cNvSpPr>
              <p:nvPr/>
            </p:nvSpPr>
            <p:spPr bwMode="auto">
              <a:xfrm>
                <a:off x="3667" y="2520"/>
                <a:ext cx="61" cy="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r>
                  <a:rPr lang="ko-KR" altLang="en-US" sz="600" b="0">
                    <a:solidFill>
                      <a:srgbClr val="000000"/>
                    </a:solidFill>
                    <a:ea typeface="굴림" pitchFamily="50" charset="-127"/>
                  </a:rPr>
                  <a:t>10</a:t>
                </a:r>
                <a:endParaRPr lang="ko-KR" altLang="en-US" sz="2400" b="0">
                  <a:latin typeface="Tahoma" panose="020B0604030504040204" pitchFamily="34" charset="0"/>
                  <a:ea typeface="굴림" pitchFamily="50" charset="-127"/>
                </a:endParaRPr>
              </a:p>
            </p:txBody>
          </p:sp>
          <p:sp>
            <p:nvSpPr>
              <p:cNvPr id="17484" name="Rectangle 155"/>
              <p:cNvSpPr>
                <a:spLocks noChangeArrowheads="1"/>
              </p:cNvSpPr>
              <p:nvPr/>
            </p:nvSpPr>
            <p:spPr bwMode="auto">
              <a:xfrm>
                <a:off x="3737" y="3562"/>
                <a:ext cx="30" cy="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r>
                  <a:rPr lang="ko-KR" altLang="en-US" sz="600" b="0">
                    <a:solidFill>
                      <a:srgbClr val="000000"/>
                    </a:solidFill>
                    <a:ea typeface="굴림" pitchFamily="50" charset="-127"/>
                  </a:rPr>
                  <a:t>0</a:t>
                </a:r>
                <a:endParaRPr lang="ko-KR" altLang="en-US" sz="2400" b="0">
                  <a:latin typeface="Tahoma" panose="020B0604030504040204" pitchFamily="34" charset="0"/>
                  <a:ea typeface="굴림" pitchFamily="50" charset="-127"/>
                </a:endParaRPr>
              </a:p>
            </p:txBody>
          </p:sp>
          <p:sp>
            <p:nvSpPr>
              <p:cNvPr id="17485" name="Rectangle 156"/>
              <p:cNvSpPr>
                <a:spLocks noChangeArrowheads="1"/>
              </p:cNvSpPr>
              <p:nvPr/>
            </p:nvSpPr>
            <p:spPr bwMode="auto">
              <a:xfrm>
                <a:off x="3856" y="3562"/>
                <a:ext cx="31" cy="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r>
                  <a:rPr lang="ko-KR" altLang="en-US" sz="600" b="0">
                    <a:solidFill>
                      <a:srgbClr val="000000"/>
                    </a:solidFill>
                    <a:ea typeface="굴림" pitchFamily="50" charset="-127"/>
                  </a:rPr>
                  <a:t>1</a:t>
                </a:r>
                <a:endParaRPr lang="ko-KR" altLang="en-US" sz="2400" b="0">
                  <a:latin typeface="Tahoma" panose="020B0604030504040204" pitchFamily="34" charset="0"/>
                  <a:ea typeface="굴림" pitchFamily="50" charset="-127"/>
                </a:endParaRPr>
              </a:p>
            </p:txBody>
          </p:sp>
          <p:sp>
            <p:nvSpPr>
              <p:cNvPr id="17486" name="Rectangle 157"/>
              <p:cNvSpPr>
                <a:spLocks noChangeArrowheads="1"/>
              </p:cNvSpPr>
              <p:nvPr/>
            </p:nvSpPr>
            <p:spPr bwMode="auto">
              <a:xfrm>
                <a:off x="3978" y="3562"/>
                <a:ext cx="31" cy="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r>
                  <a:rPr lang="ko-KR" altLang="en-US" sz="600" b="0">
                    <a:solidFill>
                      <a:srgbClr val="000000"/>
                    </a:solidFill>
                    <a:ea typeface="굴림" pitchFamily="50" charset="-127"/>
                  </a:rPr>
                  <a:t>2</a:t>
                </a:r>
                <a:endParaRPr lang="ko-KR" altLang="en-US" sz="2400" b="0">
                  <a:latin typeface="Tahoma" panose="020B0604030504040204" pitchFamily="34" charset="0"/>
                  <a:ea typeface="굴림" pitchFamily="50" charset="-127"/>
                </a:endParaRPr>
              </a:p>
            </p:txBody>
          </p:sp>
          <p:sp>
            <p:nvSpPr>
              <p:cNvPr id="17487" name="Rectangle 158"/>
              <p:cNvSpPr>
                <a:spLocks noChangeArrowheads="1"/>
              </p:cNvSpPr>
              <p:nvPr/>
            </p:nvSpPr>
            <p:spPr bwMode="auto">
              <a:xfrm>
                <a:off x="4095" y="3562"/>
                <a:ext cx="30" cy="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r>
                  <a:rPr lang="ko-KR" altLang="en-US" sz="600" b="0">
                    <a:solidFill>
                      <a:srgbClr val="000000"/>
                    </a:solidFill>
                    <a:ea typeface="굴림" pitchFamily="50" charset="-127"/>
                  </a:rPr>
                  <a:t>3</a:t>
                </a:r>
                <a:endParaRPr lang="ko-KR" altLang="en-US" sz="2400" b="0">
                  <a:latin typeface="Tahoma" panose="020B0604030504040204" pitchFamily="34" charset="0"/>
                  <a:ea typeface="굴림" pitchFamily="50" charset="-127"/>
                </a:endParaRPr>
              </a:p>
            </p:txBody>
          </p:sp>
          <p:sp>
            <p:nvSpPr>
              <p:cNvPr id="17488" name="Rectangle 159"/>
              <p:cNvSpPr>
                <a:spLocks noChangeArrowheads="1"/>
              </p:cNvSpPr>
              <p:nvPr/>
            </p:nvSpPr>
            <p:spPr bwMode="auto">
              <a:xfrm>
                <a:off x="4214" y="3562"/>
                <a:ext cx="31" cy="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r>
                  <a:rPr lang="ko-KR" altLang="en-US" sz="600" b="0">
                    <a:solidFill>
                      <a:srgbClr val="000000"/>
                    </a:solidFill>
                    <a:ea typeface="굴림" pitchFamily="50" charset="-127"/>
                  </a:rPr>
                  <a:t>4</a:t>
                </a:r>
                <a:endParaRPr lang="ko-KR" altLang="en-US" sz="2400" b="0">
                  <a:latin typeface="Tahoma" panose="020B0604030504040204" pitchFamily="34" charset="0"/>
                  <a:ea typeface="굴림" pitchFamily="50" charset="-127"/>
                </a:endParaRPr>
              </a:p>
            </p:txBody>
          </p:sp>
          <p:sp>
            <p:nvSpPr>
              <p:cNvPr id="17489" name="Rectangle 160"/>
              <p:cNvSpPr>
                <a:spLocks noChangeArrowheads="1"/>
              </p:cNvSpPr>
              <p:nvPr/>
            </p:nvSpPr>
            <p:spPr bwMode="auto">
              <a:xfrm>
                <a:off x="4336" y="3562"/>
                <a:ext cx="31" cy="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r>
                  <a:rPr lang="ko-KR" altLang="en-US" sz="600" b="0">
                    <a:solidFill>
                      <a:srgbClr val="000000"/>
                    </a:solidFill>
                    <a:ea typeface="굴림" pitchFamily="50" charset="-127"/>
                  </a:rPr>
                  <a:t>5</a:t>
                </a:r>
                <a:endParaRPr lang="ko-KR" altLang="en-US" sz="2400" b="0">
                  <a:latin typeface="Tahoma" panose="020B0604030504040204" pitchFamily="34" charset="0"/>
                  <a:ea typeface="굴림" pitchFamily="50" charset="-127"/>
                </a:endParaRPr>
              </a:p>
            </p:txBody>
          </p:sp>
          <p:sp>
            <p:nvSpPr>
              <p:cNvPr id="17490" name="Rectangle 161"/>
              <p:cNvSpPr>
                <a:spLocks noChangeArrowheads="1"/>
              </p:cNvSpPr>
              <p:nvPr/>
            </p:nvSpPr>
            <p:spPr bwMode="auto">
              <a:xfrm>
                <a:off x="4457" y="3562"/>
                <a:ext cx="30" cy="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r>
                  <a:rPr lang="ko-KR" altLang="en-US" sz="600" b="0">
                    <a:solidFill>
                      <a:srgbClr val="000000"/>
                    </a:solidFill>
                    <a:ea typeface="굴림" pitchFamily="50" charset="-127"/>
                  </a:rPr>
                  <a:t>6</a:t>
                </a:r>
                <a:endParaRPr lang="ko-KR" altLang="en-US" sz="2400" b="0">
                  <a:latin typeface="Tahoma" panose="020B0604030504040204" pitchFamily="34" charset="0"/>
                  <a:ea typeface="굴림" pitchFamily="50" charset="-127"/>
                </a:endParaRPr>
              </a:p>
            </p:txBody>
          </p:sp>
          <p:sp>
            <p:nvSpPr>
              <p:cNvPr id="17491" name="Rectangle 162"/>
              <p:cNvSpPr>
                <a:spLocks noChangeArrowheads="1"/>
              </p:cNvSpPr>
              <p:nvPr/>
            </p:nvSpPr>
            <p:spPr bwMode="auto">
              <a:xfrm>
                <a:off x="4577" y="3562"/>
                <a:ext cx="30" cy="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r>
                  <a:rPr lang="ko-KR" altLang="en-US" sz="600" b="0">
                    <a:solidFill>
                      <a:srgbClr val="000000"/>
                    </a:solidFill>
                    <a:ea typeface="굴림" pitchFamily="50" charset="-127"/>
                  </a:rPr>
                  <a:t>7</a:t>
                </a:r>
                <a:endParaRPr lang="ko-KR" altLang="en-US" sz="2400" b="0">
                  <a:latin typeface="Tahoma" panose="020B0604030504040204" pitchFamily="34" charset="0"/>
                  <a:ea typeface="굴림" pitchFamily="50" charset="-127"/>
                </a:endParaRPr>
              </a:p>
            </p:txBody>
          </p:sp>
          <p:sp>
            <p:nvSpPr>
              <p:cNvPr id="17492" name="Rectangle 163"/>
              <p:cNvSpPr>
                <a:spLocks noChangeArrowheads="1"/>
              </p:cNvSpPr>
              <p:nvPr/>
            </p:nvSpPr>
            <p:spPr bwMode="auto">
              <a:xfrm>
                <a:off x="4694" y="3562"/>
                <a:ext cx="31" cy="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r>
                  <a:rPr lang="ko-KR" altLang="en-US" sz="600" b="0">
                    <a:solidFill>
                      <a:srgbClr val="000000"/>
                    </a:solidFill>
                    <a:ea typeface="굴림" pitchFamily="50" charset="-127"/>
                  </a:rPr>
                  <a:t>8</a:t>
                </a:r>
                <a:endParaRPr lang="ko-KR" altLang="en-US" sz="2400" b="0">
                  <a:latin typeface="Tahoma" panose="020B0604030504040204" pitchFamily="34" charset="0"/>
                  <a:ea typeface="굴림" pitchFamily="50" charset="-127"/>
                </a:endParaRPr>
              </a:p>
            </p:txBody>
          </p:sp>
          <p:sp>
            <p:nvSpPr>
              <p:cNvPr id="17493" name="Rectangle 164"/>
              <p:cNvSpPr>
                <a:spLocks noChangeArrowheads="1"/>
              </p:cNvSpPr>
              <p:nvPr/>
            </p:nvSpPr>
            <p:spPr bwMode="auto">
              <a:xfrm>
                <a:off x="4815" y="3562"/>
                <a:ext cx="30" cy="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r>
                  <a:rPr lang="ko-KR" altLang="en-US" sz="600" b="0">
                    <a:solidFill>
                      <a:srgbClr val="000000"/>
                    </a:solidFill>
                    <a:ea typeface="굴림" pitchFamily="50" charset="-127"/>
                  </a:rPr>
                  <a:t>9</a:t>
                </a:r>
                <a:endParaRPr lang="ko-KR" altLang="en-US" sz="2400" b="0">
                  <a:latin typeface="Tahoma" panose="020B0604030504040204" pitchFamily="34" charset="0"/>
                  <a:ea typeface="굴림" pitchFamily="50" charset="-127"/>
                </a:endParaRPr>
              </a:p>
            </p:txBody>
          </p:sp>
          <p:sp>
            <p:nvSpPr>
              <p:cNvPr id="17494" name="Rectangle 165"/>
              <p:cNvSpPr>
                <a:spLocks noChangeArrowheads="1"/>
              </p:cNvSpPr>
              <p:nvPr/>
            </p:nvSpPr>
            <p:spPr bwMode="auto">
              <a:xfrm>
                <a:off x="4923" y="3562"/>
                <a:ext cx="60" cy="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r>
                  <a:rPr lang="ko-KR" altLang="en-US" sz="600" b="0">
                    <a:solidFill>
                      <a:srgbClr val="000000"/>
                    </a:solidFill>
                    <a:ea typeface="굴림" pitchFamily="50" charset="-127"/>
                  </a:rPr>
                  <a:t>10</a:t>
                </a:r>
                <a:endParaRPr lang="ko-KR" altLang="en-US" sz="2400" b="0">
                  <a:latin typeface="Tahoma" panose="020B0604030504040204" pitchFamily="34" charset="0"/>
                  <a:ea typeface="굴림" pitchFamily="50" charset="-127"/>
                </a:endParaRPr>
              </a:p>
            </p:txBody>
          </p:sp>
          <p:sp>
            <p:nvSpPr>
              <p:cNvPr id="17495" name="Rectangle 166"/>
              <p:cNvSpPr>
                <a:spLocks noChangeArrowheads="1"/>
              </p:cNvSpPr>
              <p:nvPr/>
            </p:nvSpPr>
            <p:spPr bwMode="auto">
              <a:xfrm>
                <a:off x="3616" y="2464"/>
                <a:ext cx="1396" cy="1208"/>
              </a:xfrm>
              <a:prstGeom prst="rect">
                <a:avLst/>
              </a:prstGeom>
              <a:noFill/>
              <a:ln w="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zh-CN" altLang="zh-CN"/>
              </a:p>
            </p:txBody>
          </p:sp>
          <p:sp>
            <p:nvSpPr>
              <p:cNvPr id="17496" name="Freeform 167"/>
              <p:cNvSpPr>
                <a:spLocks/>
              </p:cNvSpPr>
              <p:nvPr/>
            </p:nvSpPr>
            <p:spPr bwMode="auto">
              <a:xfrm>
                <a:off x="3955" y="2658"/>
                <a:ext cx="488" cy="597"/>
              </a:xfrm>
              <a:custGeom>
                <a:avLst/>
                <a:gdLst>
                  <a:gd name="T0" fmla="*/ 199 w 728"/>
                  <a:gd name="T1" fmla="*/ 7 h 896"/>
                  <a:gd name="T2" fmla="*/ 110 w 728"/>
                  <a:gd name="T3" fmla="*/ 96 h 896"/>
                  <a:gd name="T4" fmla="*/ 80 w 728"/>
                  <a:gd name="T5" fmla="*/ 140 h 896"/>
                  <a:gd name="T6" fmla="*/ 65 w 728"/>
                  <a:gd name="T7" fmla="*/ 162 h 896"/>
                  <a:gd name="T8" fmla="*/ 21 w 728"/>
                  <a:gd name="T9" fmla="*/ 303 h 896"/>
                  <a:gd name="T10" fmla="*/ 65 w 728"/>
                  <a:gd name="T11" fmla="*/ 703 h 896"/>
                  <a:gd name="T12" fmla="*/ 110 w 728"/>
                  <a:gd name="T13" fmla="*/ 763 h 896"/>
                  <a:gd name="T14" fmla="*/ 332 w 728"/>
                  <a:gd name="T15" fmla="*/ 896 h 896"/>
                  <a:gd name="T16" fmla="*/ 495 w 728"/>
                  <a:gd name="T17" fmla="*/ 851 h 896"/>
                  <a:gd name="T18" fmla="*/ 636 w 728"/>
                  <a:gd name="T19" fmla="*/ 711 h 896"/>
                  <a:gd name="T20" fmla="*/ 688 w 728"/>
                  <a:gd name="T21" fmla="*/ 607 h 896"/>
                  <a:gd name="T22" fmla="*/ 702 w 728"/>
                  <a:gd name="T23" fmla="*/ 563 h 896"/>
                  <a:gd name="T24" fmla="*/ 710 w 728"/>
                  <a:gd name="T25" fmla="*/ 540 h 896"/>
                  <a:gd name="T26" fmla="*/ 680 w 728"/>
                  <a:gd name="T27" fmla="*/ 296 h 896"/>
                  <a:gd name="T28" fmla="*/ 569 w 728"/>
                  <a:gd name="T29" fmla="*/ 133 h 896"/>
                  <a:gd name="T30" fmla="*/ 510 w 728"/>
                  <a:gd name="T31" fmla="*/ 88 h 896"/>
                  <a:gd name="T32" fmla="*/ 465 w 728"/>
                  <a:gd name="T33" fmla="*/ 59 h 896"/>
                  <a:gd name="T34" fmla="*/ 295 w 728"/>
                  <a:gd name="T35" fmla="*/ 0 h 896"/>
                  <a:gd name="T36" fmla="*/ 206 w 728"/>
                  <a:gd name="T37" fmla="*/ 7 h 896"/>
                  <a:gd name="T38" fmla="*/ 184 w 728"/>
                  <a:gd name="T39" fmla="*/ 14 h 896"/>
                  <a:gd name="T40" fmla="*/ 199 w 728"/>
                  <a:gd name="T41" fmla="*/ 7 h 89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w 728"/>
                  <a:gd name="T64" fmla="*/ 0 h 896"/>
                  <a:gd name="T65" fmla="*/ 728 w 728"/>
                  <a:gd name="T66" fmla="*/ 896 h 89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T63" t="T64" r="T65" b="T66"/>
                <a:pathLst>
                  <a:path w="728" h="896">
                    <a:moveTo>
                      <a:pt x="199" y="7"/>
                    </a:moveTo>
                    <a:cubicBezTo>
                      <a:pt x="148" y="19"/>
                      <a:pt x="135" y="54"/>
                      <a:pt x="110" y="96"/>
                    </a:cubicBezTo>
                    <a:cubicBezTo>
                      <a:pt x="101" y="111"/>
                      <a:pt x="90" y="125"/>
                      <a:pt x="80" y="140"/>
                    </a:cubicBezTo>
                    <a:cubicBezTo>
                      <a:pt x="75" y="147"/>
                      <a:pt x="65" y="162"/>
                      <a:pt x="65" y="162"/>
                    </a:cubicBezTo>
                    <a:cubicBezTo>
                      <a:pt x="50" y="210"/>
                      <a:pt x="33" y="254"/>
                      <a:pt x="21" y="303"/>
                    </a:cubicBezTo>
                    <a:cubicBezTo>
                      <a:pt x="4" y="446"/>
                      <a:pt x="0" y="574"/>
                      <a:pt x="65" y="703"/>
                    </a:cubicBezTo>
                    <a:cubicBezTo>
                      <a:pt x="79" y="731"/>
                      <a:pt x="83" y="744"/>
                      <a:pt x="110" y="763"/>
                    </a:cubicBezTo>
                    <a:cubicBezTo>
                      <a:pt x="159" y="835"/>
                      <a:pt x="250" y="874"/>
                      <a:pt x="332" y="896"/>
                    </a:cubicBezTo>
                    <a:cubicBezTo>
                      <a:pt x="394" y="889"/>
                      <a:pt x="441" y="878"/>
                      <a:pt x="495" y="851"/>
                    </a:cubicBezTo>
                    <a:cubicBezTo>
                      <a:pt x="537" y="789"/>
                      <a:pt x="571" y="751"/>
                      <a:pt x="636" y="711"/>
                    </a:cubicBezTo>
                    <a:cubicBezTo>
                      <a:pt x="660" y="674"/>
                      <a:pt x="672" y="647"/>
                      <a:pt x="688" y="607"/>
                    </a:cubicBezTo>
                    <a:cubicBezTo>
                      <a:pt x="694" y="593"/>
                      <a:pt x="697" y="578"/>
                      <a:pt x="702" y="563"/>
                    </a:cubicBezTo>
                    <a:cubicBezTo>
                      <a:pt x="705" y="555"/>
                      <a:pt x="710" y="540"/>
                      <a:pt x="710" y="540"/>
                    </a:cubicBezTo>
                    <a:cubicBezTo>
                      <a:pt x="720" y="459"/>
                      <a:pt x="728" y="366"/>
                      <a:pt x="680" y="296"/>
                    </a:cubicBezTo>
                    <a:cubicBezTo>
                      <a:pt x="659" y="231"/>
                      <a:pt x="621" y="176"/>
                      <a:pt x="569" y="133"/>
                    </a:cubicBezTo>
                    <a:cubicBezTo>
                      <a:pt x="550" y="117"/>
                      <a:pt x="530" y="103"/>
                      <a:pt x="510" y="88"/>
                    </a:cubicBezTo>
                    <a:cubicBezTo>
                      <a:pt x="496" y="77"/>
                      <a:pt x="465" y="59"/>
                      <a:pt x="465" y="59"/>
                    </a:cubicBezTo>
                    <a:cubicBezTo>
                      <a:pt x="428" y="0"/>
                      <a:pt x="358" y="5"/>
                      <a:pt x="295" y="0"/>
                    </a:cubicBezTo>
                    <a:cubicBezTo>
                      <a:pt x="265" y="2"/>
                      <a:pt x="236" y="3"/>
                      <a:pt x="206" y="7"/>
                    </a:cubicBezTo>
                    <a:cubicBezTo>
                      <a:pt x="198" y="8"/>
                      <a:pt x="192" y="14"/>
                      <a:pt x="184" y="14"/>
                    </a:cubicBezTo>
                    <a:cubicBezTo>
                      <a:pt x="178" y="14"/>
                      <a:pt x="194" y="9"/>
                      <a:pt x="199" y="7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17497" name="Freeform 168"/>
              <p:cNvSpPr>
                <a:spLocks/>
              </p:cNvSpPr>
              <p:nvPr/>
            </p:nvSpPr>
            <p:spPr bwMode="auto">
              <a:xfrm>
                <a:off x="4258" y="2900"/>
                <a:ext cx="538" cy="593"/>
              </a:xfrm>
              <a:custGeom>
                <a:avLst/>
                <a:gdLst>
                  <a:gd name="T0" fmla="*/ 510 w 802"/>
                  <a:gd name="T1" fmla="*/ 44 h 889"/>
                  <a:gd name="T2" fmla="*/ 376 w 802"/>
                  <a:gd name="T3" fmla="*/ 177 h 889"/>
                  <a:gd name="T4" fmla="*/ 236 w 802"/>
                  <a:gd name="T5" fmla="*/ 296 h 889"/>
                  <a:gd name="T6" fmla="*/ 221 w 802"/>
                  <a:gd name="T7" fmla="*/ 318 h 889"/>
                  <a:gd name="T8" fmla="*/ 199 w 802"/>
                  <a:gd name="T9" fmla="*/ 333 h 889"/>
                  <a:gd name="T10" fmla="*/ 191 w 802"/>
                  <a:gd name="T11" fmla="*/ 355 h 889"/>
                  <a:gd name="T12" fmla="*/ 169 w 802"/>
                  <a:gd name="T13" fmla="*/ 385 h 889"/>
                  <a:gd name="T14" fmla="*/ 132 w 802"/>
                  <a:gd name="T15" fmla="*/ 496 h 889"/>
                  <a:gd name="T16" fmla="*/ 110 w 802"/>
                  <a:gd name="T17" fmla="*/ 518 h 889"/>
                  <a:gd name="T18" fmla="*/ 80 w 802"/>
                  <a:gd name="T19" fmla="*/ 562 h 889"/>
                  <a:gd name="T20" fmla="*/ 43 w 802"/>
                  <a:gd name="T21" fmla="*/ 629 h 889"/>
                  <a:gd name="T22" fmla="*/ 13 w 802"/>
                  <a:gd name="T23" fmla="*/ 703 h 889"/>
                  <a:gd name="T24" fmla="*/ 36 w 802"/>
                  <a:gd name="T25" fmla="*/ 844 h 889"/>
                  <a:gd name="T26" fmla="*/ 80 w 802"/>
                  <a:gd name="T27" fmla="*/ 874 h 889"/>
                  <a:gd name="T28" fmla="*/ 124 w 802"/>
                  <a:gd name="T29" fmla="*/ 888 h 889"/>
                  <a:gd name="T30" fmla="*/ 354 w 802"/>
                  <a:gd name="T31" fmla="*/ 874 h 889"/>
                  <a:gd name="T32" fmla="*/ 517 w 802"/>
                  <a:gd name="T33" fmla="*/ 822 h 889"/>
                  <a:gd name="T34" fmla="*/ 569 w 802"/>
                  <a:gd name="T35" fmla="*/ 792 h 889"/>
                  <a:gd name="T36" fmla="*/ 673 w 802"/>
                  <a:gd name="T37" fmla="*/ 651 h 889"/>
                  <a:gd name="T38" fmla="*/ 695 w 802"/>
                  <a:gd name="T39" fmla="*/ 600 h 889"/>
                  <a:gd name="T40" fmla="*/ 747 w 802"/>
                  <a:gd name="T41" fmla="*/ 533 h 889"/>
                  <a:gd name="T42" fmla="*/ 784 w 802"/>
                  <a:gd name="T43" fmla="*/ 451 h 889"/>
                  <a:gd name="T44" fmla="*/ 798 w 802"/>
                  <a:gd name="T45" fmla="*/ 385 h 889"/>
                  <a:gd name="T46" fmla="*/ 650 w 802"/>
                  <a:gd name="T47" fmla="*/ 0 h 889"/>
                  <a:gd name="T48" fmla="*/ 532 w 802"/>
                  <a:gd name="T49" fmla="*/ 22 h 889"/>
                  <a:gd name="T50" fmla="*/ 510 w 802"/>
                  <a:gd name="T51" fmla="*/ 44 h 889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802"/>
                  <a:gd name="T79" fmla="*/ 0 h 889"/>
                  <a:gd name="T80" fmla="*/ 802 w 802"/>
                  <a:gd name="T81" fmla="*/ 889 h 889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802" h="889">
                    <a:moveTo>
                      <a:pt x="510" y="44"/>
                    </a:moveTo>
                    <a:cubicBezTo>
                      <a:pt x="455" y="80"/>
                      <a:pt x="422" y="133"/>
                      <a:pt x="376" y="177"/>
                    </a:cubicBezTo>
                    <a:cubicBezTo>
                      <a:pt x="346" y="236"/>
                      <a:pt x="298" y="273"/>
                      <a:pt x="236" y="296"/>
                    </a:cubicBezTo>
                    <a:cubicBezTo>
                      <a:pt x="231" y="303"/>
                      <a:pt x="227" y="312"/>
                      <a:pt x="221" y="318"/>
                    </a:cubicBezTo>
                    <a:cubicBezTo>
                      <a:pt x="215" y="324"/>
                      <a:pt x="205" y="326"/>
                      <a:pt x="199" y="333"/>
                    </a:cubicBezTo>
                    <a:cubicBezTo>
                      <a:pt x="194" y="339"/>
                      <a:pt x="195" y="348"/>
                      <a:pt x="191" y="355"/>
                    </a:cubicBezTo>
                    <a:cubicBezTo>
                      <a:pt x="185" y="366"/>
                      <a:pt x="176" y="375"/>
                      <a:pt x="169" y="385"/>
                    </a:cubicBezTo>
                    <a:cubicBezTo>
                      <a:pt x="156" y="422"/>
                      <a:pt x="155" y="463"/>
                      <a:pt x="132" y="496"/>
                    </a:cubicBezTo>
                    <a:cubicBezTo>
                      <a:pt x="126" y="504"/>
                      <a:pt x="116" y="510"/>
                      <a:pt x="110" y="518"/>
                    </a:cubicBezTo>
                    <a:cubicBezTo>
                      <a:pt x="99" y="532"/>
                      <a:pt x="80" y="562"/>
                      <a:pt x="80" y="562"/>
                    </a:cubicBezTo>
                    <a:cubicBezTo>
                      <a:pt x="68" y="602"/>
                      <a:pt x="78" y="578"/>
                      <a:pt x="43" y="629"/>
                    </a:cubicBezTo>
                    <a:cubicBezTo>
                      <a:pt x="28" y="651"/>
                      <a:pt x="22" y="678"/>
                      <a:pt x="13" y="703"/>
                    </a:cubicBezTo>
                    <a:cubicBezTo>
                      <a:pt x="15" y="727"/>
                      <a:pt x="0" y="812"/>
                      <a:pt x="36" y="844"/>
                    </a:cubicBezTo>
                    <a:cubicBezTo>
                      <a:pt x="49" y="856"/>
                      <a:pt x="65" y="864"/>
                      <a:pt x="80" y="874"/>
                    </a:cubicBezTo>
                    <a:cubicBezTo>
                      <a:pt x="93" y="883"/>
                      <a:pt x="124" y="888"/>
                      <a:pt x="124" y="888"/>
                    </a:cubicBezTo>
                    <a:cubicBezTo>
                      <a:pt x="167" y="886"/>
                      <a:pt x="287" y="889"/>
                      <a:pt x="354" y="874"/>
                    </a:cubicBezTo>
                    <a:cubicBezTo>
                      <a:pt x="410" y="861"/>
                      <a:pt x="461" y="835"/>
                      <a:pt x="517" y="822"/>
                    </a:cubicBezTo>
                    <a:cubicBezTo>
                      <a:pt x="534" y="811"/>
                      <a:pt x="553" y="804"/>
                      <a:pt x="569" y="792"/>
                    </a:cubicBezTo>
                    <a:cubicBezTo>
                      <a:pt x="613" y="757"/>
                      <a:pt x="651" y="702"/>
                      <a:pt x="673" y="651"/>
                    </a:cubicBezTo>
                    <a:cubicBezTo>
                      <a:pt x="680" y="634"/>
                      <a:pt x="685" y="615"/>
                      <a:pt x="695" y="600"/>
                    </a:cubicBezTo>
                    <a:cubicBezTo>
                      <a:pt x="711" y="577"/>
                      <a:pt x="747" y="533"/>
                      <a:pt x="747" y="533"/>
                    </a:cubicBezTo>
                    <a:cubicBezTo>
                      <a:pt x="756" y="504"/>
                      <a:pt x="784" y="451"/>
                      <a:pt x="784" y="451"/>
                    </a:cubicBezTo>
                    <a:cubicBezTo>
                      <a:pt x="787" y="439"/>
                      <a:pt x="798" y="395"/>
                      <a:pt x="798" y="385"/>
                    </a:cubicBezTo>
                    <a:cubicBezTo>
                      <a:pt x="798" y="264"/>
                      <a:pt x="802" y="46"/>
                      <a:pt x="650" y="0"/>
                    </a:cubicBezTo>
                    <a:cubicBezTo>
                      <a:pt x="598" y="5"/>
                      <a:pt x="575" y="6"/>
                      <a:pt x="532" y="22"/>
                    </a:cubicBezTo>
                    <a:cubicBezTo>
                      <a:pt x="516" y="46"/>
                      <a:pt x="526" y="44"/>
                      <a:pt x="510" y="44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17498" name="AutoShape 169"/>
              <p:cNvSpPr>
                <a:spLocks noChangeArrowheads="1"/>
              </p:cNvSpPr>
              <p:nvPr/>
            </p:nvSpPr>
            <p:spPr bwMode="auto">
              <a:xfrm>
                <a:off x="4080" y="2880"/>
                <a:ext cx="48" cy="96"/>
              </a:xfrm>
              <a:prstGeom prst="plus">
                <a:avLst>
                  <a:gd name="adj" fmla="val 25000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zh-CN" altLang="zh-CN"/>
              </a:p>
            </p:txBody>
          </p:sp>
          <p:sp>
            <p:nvSpPr>
              <p:cNvPr id="17499" name="AutoShape 170"/>
              <p:cNvSpPr>
                <a:spLocks noChangeArrowheads="1"/>
              </p:cNvSpPr>
              <p:nvPr/>
            </p:nvSpPr>
            <p:spPr bwMode="auto">
              <a:xfrm>
                <a:off x="4560" y="3168"/>
                <a:ext cx="48" cy="96"/>
              </a:xfrm>
              <a:prstGeom prst="plus">
                <a:avLst>
                  <a:gd name="adj" fmla="val 25000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zh-CN" altLang="zh-CN"/>
              </a:p>
            </p:txBody>
          </p:sp>
        </p:grpSp>
        <p:sp>
          <p:nvSpPr>
            <p:cNvPr id="17415" name="Line 171"/>
            <p:cNvSpPr>
              <a:spLocks noChangeShapeType="1"/>
            </p:cNvSpPr>
            <p:nvPr/>
          </p:nvSpPr>
          <p:spPr bwMode="auto">
            <a:xfrm>
              <a:off x="2784" y="3648"/>
              <a:ext cx="52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587453819"/>
      </p:ext>
    </p:extLst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249238"/>
            <a:ext cx="8204200" cy="387350"/>
          </a:xfrm>
        </p:spPr>
        <p:txBody>
          <a:bodyPr/>
          <a:lstStyle/>
          <a:p>
            <a:r>
              <a:rPr lang="en-US" altLang="zh-CN" sz="2800">
                <a:ea typeface="宋体" panose="02010600030101010101" pitchFamily="2" charset="-122"/>
              </a:rPr>
              <a:t>The</a:t>
            </a:r>
            <a:r>
              <a:rPr lang="en-US" altLang="zh-CN" sz="2800" i="1">
                <a:ea typeface="宋体" panose="02010600030101010101" pitchFamily="2" charset="-122"/>
              </a:rPr>
              <a:t> K</a:t>
            </a:r>
            <a:r>
              <a:rPr lang="en-US" altLang="zh-CN" sz="2800">
                <a:ea typeface="宋体" panose="02010600030101010101" pitchFamily="2" charset="-122"/>
              </a:rPr>
              <a:t>-</a:t>
            </a:r>
            <a:r>
              <a:rPr lang="en-US" altLang="zh-CN" sz="2800" i="1">
                <a:ea typeface="宋体" panose="02010600030101010101" pitchFamily="2" charset="-122"/>
              </a:rPr>
              <a:t>Medoids</a:t>
            </a:r>
            <a:r>
              <a:rPr lang="en-US" altLang="zh-CN">
                <a:ea typeface="宋体" panose="02010600030101010101" pitchFamily="2" charset="-122"/>
              </a:rPr>
              <a:t> </a:t>
            </a:r>
            <a:r>
              <a:rPr lang="en-US" altLang="zh-CN" sz="2800">
                <a:ea typeface="宋体" panose="02010600030101010101" pitchFamily="2" charset="-122"/>
              </a:rPr>
              <a:t>Clustering Method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371600"/>
            <a:ext cx="8229600" cy="5029200"/>
          </a:xfrm>
        </p:spPr>
        <p:txBody>
          <a:bodyPr/>
          <a:lstStyle/>
          <a:p>
            <a:pPr>
              <a:lnSpc>
                <a:spcPct val="140000"/>
              </a:lnSpc>
            </a:pPr>
            <a:r>
              <a:rPr lang="en-US" altLang="zh-CN" sz="2000" dirty="0">
                <a:ea typeface="宋体" panose="02010600030101010101" pitchFamily="2" charset="-122"/>
              </a:rPr>
              <a:t>Find </a:t>
            </a:r>
            <a:r>
              <a:rPr lang="en-US" altLang="zh-CN" sz="2000" i="1" dirty="0">
                <a:ea typeface="宋体" panose="02010600030101010101" pitchFamily="2" charset="-122"/>
              </a:rPr>
              <a:t>representative</a:t>
            </a:r>
            <a:r>
              <a:rPr lang="en-US" altLang="zh-CN" sz="2000" dirty="0">
                <a:ea typeface="宋体" panose="02010600030101010101" pitchFamily="2" charset="-122"/>
              </a:rPr>
              <a:t> objects, called </a:t>
            </a:r>
            <a:r>
              <a:rPr lang="en-US" altLang="zh-CN" sz="2000" u="sng" dirty="0" err="1">
                <a:ea typeface="宋体" panose="02010600030101010101" pitchFamily="2" charset="-122"/>
              </a:rPr>
              <a:t>medoids</a:t>
            </a:r>
            <a:r>
              <a:rPr lang="en-US" altLang="zh-CN" sz="2000" dirty="0">
                <a:ea typeface="宋体" panose="02010600030101010101" pitchFamily="2" charset="-122"/>
              </a:rPr>
              <a:t>, in clusters</a:t>
            </a:r>
          </a:p>
          <a:p>
            <a:pPr>
              <a:lnSpc>
                <a:spcPct val="140000"/>
              </a:lnSpc>
            </a:pPr>
            <a:r>
              <a:rPr lang="en-US" altLang="zh-CN" sz="2000" i="1" dirty="0">
                <a:solidFill>
                  <a:srgbClr val="0101F4"/>
                </a:solidFill>
                <a:ea typeface="宋体" panose="02010600030101010101" pitchFamily="2" charset="-122"/>
              </a:rPr>
              <a:t>PAM</a:t>
            </a:r>
            <a:r>
              <a:rPr lang="en-US" altLang="zh-CN" sz="2000" dirty="0">
                <a:solidFill>
                  <a:srgbClr val="0101F4"/>
                </a:solidFill>
                <a:ea typeface="宋体" panose="02010600030101010101" pitchFamily="2" charset="-122"/>
              </a:rPr>
              <a:t> </a:t>
            </a:r>
            <a:r>
              <a:rPr lang="en-US" altLang="zh-CN" sz="2000" dirty="0">
                <a:ea typeface="宋体" panose="02010600030101010101" pitchFamily="2" charset="-122"/>
              </a:rPr>
              <a:t>(Partitioning Around </a:t>
            </a:r>
            <a:r>
              <a:rPr lang="en-US" altLang="zh-CN" sz="2000" dirty="0" err="1">
                <a:ea typeface="宋体" panose="02010600030101010101" pitchFamily="2" charset="-122"/>
              </a:rPr>
              <a:t>Medoids</a:t>
            </a:r>
            <a:r>
              <a:rPr lang="en-US" altLang="zh-CN" sz="2000" dirty="0">
                <a:ea typeface="宋体" panose="02010600030101010101" pitchFamily="2" charset="-122"/>
              </a:rPr>
              <a:t>, 1987)</a:t>
            </a:r>
          </a:p>
          <a:p>
            <a:pPr lvl="1">
              <a:lnSpc>
                <a:spcPct val="140000"/>
              </a:lnSpc>
            </a:pPr>
            <a:r>
              <a:rPr lang="en-US" altLang="zh-CN" sz="1800" dirty="0">
                <a:ea typeface="宋体" panose="02010600030101010101" pitchFamily="2" charset="-122"/>
              </a:rPr>
              <a:t>starts from an initial set of </a:t>
            </a:r>
            <a:r>
              <a:rPr lang="en-US" altLang="zh-CN" sz="1800" dirty="0" err="1">
                <a:ea typeface="宋体" panose="02010600030101010101" pitchFamily="2" charset="-122"/>
              </a:rPr>
              <a:t>medoids</a:t>
            </a:r>
            <a:r>
              <a:rPr lang="en-US" altLang="zh-CN" sz="1800" dirty="0">
                <a:ea typeface="宋体" panose="02010600030101010101" pitchFamily="2" charset="-122"/>
              </a:rPr>
              <a:t> and iteratively replaces one of the </a:t>
            </a:r>
            <a:r>
              <a:rPr lang="en-US" altLang="zh-CN" sz="1800" dirty="0" err="1">
                <a:ea typeface="宋体" panose="02010600030101010101" pitchFamily="2" charset="-122"/>
              </a:rPr>
              <a:t>medoids</a:t>
            </a:r>
            <a:r>
              <a:rPr lang="en-US" altLang="zh-CN" sz="1800" dirty="0">
                <a:ea typeface="宋体" panose="02010600030101010101" pitchFamily="2" charset="-122"/>
              </a:rPr>
              <a:t> by one of the non-</a:t>
            </a:r>
            <a:r>
              <a:rPr lang="en-US" altLang="zh-CN" sz="1800" dirty="0" err="1">
                <a:ea typeface="宋体" panose="02010600030101010101" pitchFamily="2" charset="-122"/>
              </a:rPr>
              <a:t>medoids</a:t>
            </a:r>
            <a:r>
              <a:rPr lang="en-US" altLang="zh-CN" sz="1800" dirty="0">
                <a:ea typeface="宋体" panose="02010600030101010101" pitchFamily="2" charset="-122"/>
              </a:rPr>
              <a:t> if it improves the total distance of the resulting clustering</a:t>
            </a:r>
          </a:p>
          <a:p>
            <a:pPr lvl="1">
              <a:lnSpc>
                <a:spcPct val="140000"/>
              </a:lnSpc>
            </a:pPr>
            <a:r>
              <a:rPr lang="en-US" altLang="zh-CN" sz="1800" i="1" dirty="0">
                <a:ea typeface="宋体" panose="02010600030101010101" pitchFamily="2" charset="-122"/>
              </a:rPr>
              <a:t>PAM</a:t>
            </a:r>
            <a:r>
              <a:rPr lang="en-US" altLang="zh-CN" sz="1800" dirty="0">
                <a:ea typeface="宋体" panose="02010600030101010101" pitchFamily="2" charset="-122"/>
              </a:rPr>
              <a:t> works effectively for small data sets, but does not scale well for large data sets</a:t>
            </a:r>
          </a:p>
          <a:p>
            <a:pPr>
              <a:lnSpc>
                <a:spcPct val="140000"/>
              </a:lnSpc>
            </a:pPr>
            <a:r>
              <a:rPr lang="en-US" altLang="zh-CN" sz="2000" i="1" dirty="0">
                <a:solidFill>
                  <a:srgbClr val="0101F4"/>
                </a:solidFill>
                <a:ea typeface="宋体" panose="02010600030101010101" pitchFamily="2" charset="-122"/>
              </a:rPr>
              <a:t>CLARA</a:t>
            </a:r>
            <a:r>
              <a:rPr lang="en-US" altLang="zh-CN" sz="2000" dirty="0">
                <a:solidFill>
                  <a:srgbClr val="0101F4"/>
                </a:solidFill>
                <a:ea typeface="宋体" panose="02010600030101010101" pitchFamily="2" charset="-122"/>
              </a:rPr>
              <a:t> </a:t>
            </a:r>
            <a:r>
              <a:rPr lang="en-US" altLang="zh-CN" sz="2000" dirty="0">
                <a:ea typeface="宋体" panose="02010600030101010101" pitchFamily="2" charset="-122"/>
              </a:rPr>
              <a:t>(Kaufmann &amp; </a:t>
            </a:r>
            <a:r>
              <a:rPr lang="en-US" altLang="zh-CN" sz="2000" dirty="0" err="1">
                <a:ea typeface="宋体" panose="02010600030101010101" pitchFamily="2" charset="-122"/>
              </a:rPr>
              <a:t>Rousseeuw</a:t>
            </a:r>
            <a:r>
              <a:rPr lang="en-US" altLang="zh-CN" sz="2000" dirty="0">
                <a:ea typeface="宋体" panose="02010600030101010101" pitchFamily="2" charset="-122"/>
              </a:rPr>
              <a:t>, 1990)</a:t>
            </a:r>
          </a:p>
          <a:p>
            <a:pPr>
              <a:lnSpc>
                <a:spcPct val="140000"/>
              </a:lnSpc>
            </a:pPr>
            <a:r>
              <a:rPr lang="en-US" altLang="zh-CN" sz="2000" i="1" dirty="0">
                <a:solidFill>
                  <a:srgbClr val="0101F4"/>
                </a:solidFill>
                <a:ea typeface="宋体" panose="02010600030101010101" pitchFamily="2" charset="-122"/>
              </a:rPr>
              <a:t>CLARANS</a:t>
            </a:r>
            <a:r>
              <a:rPr lang="en-US" altLang="zh-CN" sz="2000" dirty="0">
                <a:solidFill>
                  <a:srgbClr val="0101F4"/>
                </a:solidFill>
                <a:ea typeface="宋体" panose="02010600030101010101" pitchFamily="2" charset="-122"/>
              </a:rPr>
              <a:t> </a:t>
            </a:r>
            <a:r>
              <a:rPr lang="en-US" altLang="zh-CN" sz="2000" dirty="0">
                <a:ea typeface="宋体" panose="02010600030101010101" pitchFamily="2" charset="-122"/>
              </a:rPr>
              <a:t>(Ng &amp; Han, 1994): Randomized sampling</a:t>
            </a:r>
          </a:p>
        </p:txBody>
      </p:sp>
    </p:spTree>
    <p:extLst>
      <p:ext uri="{BB962C8B-B14F-4D97-AF65-F5344CB8AC3E}">
        <p14:creationId xmlns:p14="http://schemas.microsoft.com/office/powerpoint/2010/main" val="3816395909"/>
      </p:ext>
    </p:extLst>
  </p:cSld>
  <p:clrMapOvr>
    <a:masterClrMapping/>
  </p:clrMapOvr>
  <p:transition>
    <p:zoom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228600"/>
            <a:ext cx="9144000" cy="609600"/>
          </a:xfrm>
        </p:spPr>
        <p:txBody>
          <a:bodyPr/>
          <a:lstStyle/>
          <a:p>
            <a:r>
              <a:rPr lang="en-US" altLang="ko-KR" sz="2800">
                <a:ea typeface="굴림" pitchFamily="50" charset="-127"/>
              </a:rPr>
              <a:t>A Typical K-Medoids Algorithm (PAM)</a:t>
            </a:r>
            <a:endParaRPr lang="en-US" altLang="ko-KR" sz="4400" b="0" i="1" baseline="-25000">
              <a:ea typeface="굴림" pitchFamily="50" charset="-127"/>
              <a:sym typeface="Symbol" panose="05050102010706020507" pitchFamily="18" charset="2"/>
            </a:endParaRPr>
          </a:p>
        </p:txBody>
      </p:sp>
      <p:grpSp>
        <p:nvGrpSpPr>
          <p:cNvPr id="1029" name="Group 3"/>
          <p:cNvGrpSpPr>
            <a:grpSpLocks/>
          </p:cNvGrpSpPr>
          <p:nvPr/>
        </p:nvGrpSpPr>
        <p:grpSpPr bwMode="auto">
          <a:xfrm>
            <a:off x="6705600" y="1676400"/>
            <a:ext cx="2514600" cy="2362200"/>
            <a:chOff x="912" y="864"/>
            <a:chExt cx="1584" cy="1488"/>
          </a:xfrm>
        </p:grpSpPr>
        <p:graphicFrame>
          <p:nvGraphicFramePr>
            <p:cNvPr id="1027" name="Object 4"/>
            <p:cNvGraphicFramePr>
              <a:graphicFrameLocks noChangeAspect="1"/>
            </p:cNvGraphicFramePr>
            <p:nvPr/>
          </p:nvGraphicFramePr>
          <p:xfrm>
            <a:off x="912" y="864"/>
            <a:ext cx="1584" cy="14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658" name="Worksheet" r:id="rId3" imgW="2200656" imgH="2076907" progId="Excel.Sheet.8">
                    <p:embed/>
                  </p:oleObj>
                </mc:Choice>
                <mc:Fallback>
                  <p:oleObj name="Worksheet" r:id="rId3" imgW="2200656" imgH="2076907" progId="Excel.Sheet.8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12" y="864"/>
                          <a:ext cx="1584" cy="14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289" name="Line 5"/>
            <p:cNvSpPr>
              <a:spLocks noChangeShapeType="1"/>
            </p:cNvSpPr>
            <p:nvPr/>
          </p:nvSpPr>
          <p:spPr bwMode="auto">
            <a:xfrm>
              <a:off x="1982" y="1502"/>
              <a:ext cx="0" cy="12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290" name="Oval 6"/>
            <p:cNvSpPr>
              <a:spLocks noChangeArrowheads="1"/>
            </p:cNvSpPr>
            <p:nvPr/>
          </p:nvSpPr>
          <p:spPr bwMode="auto">
            <a:xfrm>
              <a:off x="1212" y="1034"/>
              <a:ext cx="513" cy="765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prstDash val="lg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CN" altLang="zh-CN"/>
            </a:p>
          </p:txBody>
        </p:sp>
        <p:sp>
          <p:nvSpPr>
            <p:cNvPr id="1291" name="Oval 7"/>
            <p:cNvSpPr>
              <a:spLocks noChangeArrowheads="1"/>
            </p:cNvSpPr>
            <p:nvPr/>
          </p:nvSpPr>
          <p:spPr bwMode="auto">
            <a:xfrm>
              <a:off x="1725" y="1374"/>
              <a:ext cx="514" cy="638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prstDash val="lg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CN" altLang="zh-CN"/>
            </a:p>
          </p:txBody>
        </p:sp>
      </p:grpSp>
      <p:sp>
        <p:nvSpPr>
          <p:cNvPr id="1030" name="Text Box 8"/>
          <p:cNvSpPr txBox="1">
            <a:spLocks noChangeArrowheads="1"/>
          </p:cNvSpPr>
          <p:nvPr/>
        </p:nvSpPr>
        <p:spPr bwMode="auto">
          <a:xfrm>
            <a:off x="7735888" y="1371600"/>
            <a:ext cx="140811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ko-KR" b="0">
                <a:latin typeface="Tahoma" panose="020B0604030504040204" pitchFamily="34" charset="0"/>
                <a:ea typeface="굴림" pitchFamily="50" charset="-127"/>
              </a:rPr>
              <a:t>Total Cost = 20</a:t>
            </a:r>
          </a:p>
        </p:txBody>
      </p:sp>
      <p:sp>
        <p:nvSpPr>
          <p:cNvPr id="1031" name="Rectangle 9"/>
          <p:cNvSpPr>
            <a:spLocks noChangeArrowheads="1"/>
          </p:cNvSpPr>
          <p:nvPr/>
        </p:nvSpPr>
        <p:spPr bwMode="auto">
          <a:xfrm>
            <a:off x="119063" y="1719263"/>
            <a:ext cx="2395537" cy="2254250"/>
          </a:xfrm>
          <a:prstGeom prst="rect">
            <a:avLst/>
          </a:prstGeom>
          <a:solidFill>
            <a:srgbClr val="FFFFFF"/>
          </a:solidFill>
          <a:ln w="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zh-CN"/>
          </a:p>
        </p:txBody>
      </p:sp>
      <p:sp>
        <p:nvSpPr>
          <p:cNvPr id="1032" name="Rectangle 10"/>
          <p:cNvSpPr>
            <a:spLocks noChangeArrowheads="1"/>
          </p:cNvSpPr>
          <p:nvPr/>
        </p:nvSpPr>
        <p:spPr bwMode="auto">
          <a:xfrm>
            <a:off x="369888" y="1903413"/>
            <a:ext cx="2014537" cy="1789112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zh-CN"/>
          </a:p>
        </p:txBody>
      </p:sp>
      <p:sp>
        <p:nvSpPr>
          <p:cNvPr id="1033" name="Line 11"/>
          <p:cNvSpPr>
            <a:spLocks noChangeShapeType="1"/>
          </p:cNvSpPr>
          <p:nvPr/>
        </p:nvSpPr>
        <p:spPr bwMode="auto">
          <a:xfrm>
            <a:off x="369888" y="3517900"/>
            <a:ext cx="2014537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34" name="Line 12"/>
          <p:cNvSpPr>
            <a:spLocks noChangeShapeType="1"/>
          </p:cNvSpPr>
          <p:nvPr/>
        </p:nvSpPr>
        <p:spPr bwMode="auto">
          <a:xfrm>
            <a:off x="369888" y="3333750"/>
            <a:ext cx="2014537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35" name="Line 13"/>
          <p:cNvSpPr>
            <a:spLocks noChangeShapeType="1"/>
          </p:cNvSpPr>
          <p:nvPr/>
        </p:nvSpPr>
        <p:spPr bwMode="auto">
          <a:xfrm>
            <a:off x="369888" y="3160713"/>
            <a:ext cx="2014537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36" name="Line 14"/>
          <p:cNvSpPr>
            <a:spLocks noChangeShapeType="1"/>
          </p:cNvSpPr>
          <p:nvPr/>
        </p:nvSpPr>
        <p:spPr bwMode="auto">
          <a:xfrm>
            <a:off x="369888" y="2976563"/>
            <a:ext cx="2014537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37" name="Line 15"/>
          <p:cNvSpPr>
            <a:spLocks noChangeShapeType="1"/>
          </p:cNvSpPr>
          <p:nvPr/>
        </p:nvSpPr>
        <p:spPr bwMode="auto">
          <a:xfrm>
            <a:off x="369888" y="2803525"/>
            <a:ext cx="2014537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38" name="Line 16"/>
          <p:cNvSpPr>
            <a:spLocks noChangeShapeType="1"/>
          </p:cNvSpPr>
          <p:nvPr/>
        </p:nvSpPr>
        <p:spPr bwMode="auto">
          <a:xfrm>
            <a:off x="369888" y="2619375"/>
            <a:ext cx="2014537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39" name="Line 17"/>
          <p:cNvSpPr>
            <a:spLocks noChangeShapeType="1"/>
          </p:cNvSpPr>
          <p:nvPr/>
        </p:nvSpPr>
        <p:spPr bwMode="auto">
          <a:xfrm>
            <a:off x="369888" y="2446338"/>
            <a:ext cx="2014537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40" name="Line 18"/>
          <p:cNvSpPr>
            <a:spLocks noChangeShapeType="1"/>
          </p:cNvSpPr>
          <p:nvPr/>
        </p:nvSpPr>
        <p:spPr bwMode="auto">
          <a:xfrm>
            <a:off x="369888" y="2262188"/>
            <a:ext cx="2014537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41" name="Line 19"/>
          <p:cNvSpPr>
            <a:spLocks noChangeShapeType="1"/>
          </p:cNvSpPr>
          <p:nvPr/>
        </p:nvSpPr>
        <p:spPr bwMode="auto">
          <a:xfrm>
            <a:off x="369888" y="2087563"/>
            <a:ext cx="2014537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42" name="Line 20"/>
          <p:cNvSpPr>
            <a:spLocks noChangeShapeType="1"/>
          </p:cNvSpPr>
          <p:nvPr/>
        </p:nvSpPr>
        <p:spPr bwMode="auto">
          <a:xfrm>
            <a:off x="369888" y="1903413"/>
            <a:ext cx="2014537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43" name="Line 21"/>
          <p:cNvSpPr>
            <a:spLocks noChangeShapeType="1"/>
          </p:cNvSpPr>
          <p:nvPr/>
        </p:nvSpPr>
        <p:spPr bwMode="auto">
          <a:xfrm>
            <a:off x="576263" y="1903413"/>
            <a:ext cx="1587" cy="1789112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44" name="Line 22"/>
          <p:cNvSpPr>
            <a:spLocks noChangeShapeType="1"/>
          </p:cNvSpPr>
          <p:nvPr/>
        </p:nvSpPr>
        <p:spPr bwMode="auto">
          <a:xfrm>
            <a:off x="773113" y="1903413"/>
            <a:ext cx="1587" cy="1789112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45" name="Line 23"/>
          <p:cNvSpPr>
            <a:spLocks noChangeShapeType="1"/>
          </p:cNvSpPr>
          <p:nvPr/>
        </p:nvSpPr>
        <p:spPr bwMode="auto">
          <a:xfrm>
            <a:off x="979488" y="1903413"/>
            <a:ext cx="1587" cy="1789112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46" name="Line 24"/>
          <p:cNvSpPr>
            <a:spLocks noChangeShapeType="1"/>
          </p:cNvSpPr>
          <p:nvPr/>
        </p:nvSpPr>
        <p:spPr bwMode="auto">
          <a:xfrm>
            <a:off x="1176338" y="1903413"/>
            <a:ext cx="1587" cy="1789112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47" name="Line 25"/>
          <p:cNvSpPr>
            <a:spLocks noChangeShapeType="1"/>
          </p:cNvSpPr>
          <p:nvPr/>
        </p:nvSpPr>
        <p:spPr bwMode="auto">
          <a:xfrm>
            <a:off x="1382713" y="1903413"/>
            <a:ext cx="1587" cy="1789112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48" name="Line 26"/>
          <p:cNvSpPr>
            <a:spLocks noChangeShapeType="1"/>
          </p:cNvSpPr>
          <p:nvPr/>
        </p:nvSpPr>
        <p:spPr bwMode="auto">
          <a:xfrm>
            <a:off x="1577975" y="1903413"/>
            <a:ext cx="1588" cy="1789112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49" name="Line 27"/>
          <p:cNvSpPr>
            <a:spLocks noChangeShapeType="1"/>
          </p:cNvSpPr>
          <p:nvPr/>
        </p:nvSpPr>
        <p:spPr bwMode="auto">
          <a:xfrm>
            <a:off x="1785938" y="1903413"/>
            <a:ext cx="1587" cy="1789112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50" name="Line 28"/>
          <p:cNvSpPr>
            <a:spLocks noChangeShapeType="1"/>
          </p:cNvSpPr>
          <p:nvPr/>
        </p:nvSpPr>
        <p:spPr bwMode="auto">
          <a:xfrm>
            <a:off x="1981200" y="1903413"/>
            <a:ext cx="1588" cy="1789112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51" name="Line 29"/>
          <p:cNvSpPr>
            <a:spLocks noChangeShapeType="1"/>
          </p:cNvSpPr>
          <p:nvPr/>
        </p:nvSpPr>
        <p:spPr bwMode="auto">
          <a:xfrm>
            <a:off x="2187575" y="1903413"/>
            <a:ext cx="1588" cy="1789112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52" name="Line 30"/>
          <p:cNvSpPr>
            <a:spLocks noChangeShapeType="1"/>
          </p:cNvSpPr>
          <p:nvPr/>
        </p:nvSpPr>
        <p:spPr bwMode="auto">
          <a:xfrm>
            <a:off x="2384425" y="1903413"/>
            <a:ext cx="1588" cy="1789112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53" name="Rectangle 31"/>
          <p:cNvSpPr>
            <a:spLocks noChangeArrowheads="1"/>
          </p:cNvSpPr>
          <p:nvPr/>
        </p:nvSpPr>
        <p:spPr bwMode="auto">
          <a:xfrm>
            <a:off x="369888" y="1903413"/>
            <a:ext cx="2014537" cy="1789112"/>
          </a:xfrm>
          <a:prstGeom prst="rect">
            <a:avLst/>
          </a:prstGeom>
          <a:noFill/>
          <a:ln w="11113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zh-CN"/>
          </a:p>
        </p:txBody>
      </p:sp>
      <p:sp>
        <p:nvSpPr>
          <p:cNvPr id="1054" name="Line 32"/>
          <p:cNvSpPr>
            <a:spLocks noChangeShapeType="1"/>
          </p:cNvSpPr>
          <p:nvPr/>
        </p:nvSpPr>
        <p:spPr bwMode="auto">
          <a:xfrm>
            <a:off x="369888" y="1903413"/>
            <a:ext cx="1587" cy="1789112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55" name="Line 33"/>
          <p:cNvSpPr>
            <a:spLocks noChangeShapeType="1"/>
          </p:cNvSpPr>
          <p:nvPr/>
        </p:nvSpPr>
        <p:spPr bwMode="auto">
          <a:xfrm>
            <a:off x="347663" y="3692525"/>
            <a:ext cx="2222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56" name="Line 34"/>
          <p:cNvSpPr>
            <a:spLocks noChangeShapeType="1"/>
          </p:cNvSpPr>
          <p:nvPr/>
        </p:nvSpPr>
        <p:spPr bwMode="auto">
          <a:xfrm>
            <a:off x="347663" y="3517900"/>
            <a:ext cx="2222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57" name="Line 35"/>
          <p:cNvSpPr>
            <a:spLocks noChangeShapeType="1"/>
          </p:cNvSpPr>
          <p:nvPr/>
        </p:nvSpPr>
        <p:spPr bwMode="auto">
          <a:xfrm>
            <a:off x="347663" y="3333750"/>
            <a:ext cx="2222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58" name="Line 36"/>
          <p:cNvSpPr>
            <a:spLocks noChangeShapeType="1"/>
          </p:cNvSpPr>
          <p:nvPr/>
        </p:nvSpPr>
        <p:spPr bwMode="auto">
          <a:xfrm>
            <a:off x="347663" y="3160713"/>
            <a:ext cx="22225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59" name="Line 37"/>
          <p:cNvSpPr>
            <a:spLocks noChangeShapeType="1"/>
          </p:cNvSpPr>
          <p:nvPr/>
        </p:nvSpPr>
        <p:spPr bwMode="auto">
          <a:xfrm>
            <a:off x="347663" y="2976563"/>
            <a:ext cx="22225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60" name="Line 38"/>
          <p:cNvSpPr>
            <a:spLocks noChangeShapeType="1"/>
          </p:cNvSpPr>
          <p:nvPr/>
        </p:nvSpPr>
        <p:spPr bwMode="auto">
          <a:xfrm>
            <a:off x="347663" y="2803525"/>
            <a:ext cx="2222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61" name="Line 39"/>
          <p:cNvSpPr>
            <a:spLocks noChangeShapeType="1"/>
          </p:cNvSpPr>
          <p:nvPr/>
        </p:nvSpPr>
        <p:spPr bwMode="auto">
          <a:xfrm>
            <a:off x="347663" y="2619375"/>
            <a:ext cx="2222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62" name="Line 40"/>
          <p:cNvSpPr>
            <a:spLocks noChangeShapeType="1"/>
          </p:cNvSpPr>
          <p:nvPr/>
        </p:nvSpPr>
        <p:spPr bwMode="auto">
          <a:xfrm>
            <a:off x="347663" y="2446338"/>
            <a:ext cx="22225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63" name="Line 41"/>
          <p:cNvSpPr>
            <a:spLocks noChangeShapeType="1"/>
          </p:cNvSpPr>
          <p:nvPr/>
        </p:nvSpPr>
        <p:spPr bwMode="auto">
          <a:xfrm>
            <a:off x="347663" y="2262188"/>
            <a:ext cx="22225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64" name="Line 42"/>
          <p:cNvSpPr>
            <a:spLocks noChangeShapeType="1"/>
          </p:cNvSpPr>
          <p:nvPr/>
        </p:nvSpPr>
        <p:spPr bwMode="auto">
          <a:xfrm>
            <a:off x="347663" y="2087563"/>
            <a:ext cx="22225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65" name="Line 43"/>
          <p:cNvSpPr>
            <a:spLocks noChangeShapeType="1"/>
          </p:cNvSpPr>
          <p:nvPr/>
        </p:nvSpPr>
        <p:spPr bwMode="auto">
          <a:xfrm>
            <a:off x="347663" y="1903413"/>
            <a:ext cx="22225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66" name="Line 44"/>
          <p:cNvSpPr>
            <a:spLocks noChangeShapeType="1"/>
          </p:cNvSpPr>
          <p:nvPr/>
        </p:nvSpPr>
        <p:spPr bwMode="auto">
          <a:xfrm>
            <a:off x="369888" y="3692525"/>
            <a:ext cx="2014537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67" name="Line 45"/>
          <p:cNvSpPr>
            <a:spLocks noChangeShapeType="1"/>
          </p:cNvSpPr>
          <p:nvPr/>
        </p:nvSpPr>
        <p:spPr bwMode="auto">
          <a:xfrm flipV="1">
            <a:off x="369888" y="3692525"/>
            <a:ext cx="1587" cy="2063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68" name="Line 46"/>
          <p:cNvSpPr>
            <a:spLocks noChangeShapeType="1"/>
          </p:cNvSpPr>
          <p:nvPr/>
        </p:nvSpPr>
        <p:spPr bwMode="auto">
          <a:xfrm flipV="1">
            <a:off x="576263" y="3692525"/>
            <a:ext cx="1587" cy="2063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69" name="Line 47"/>
          <p:cNvSpPr>
            <a:spLocks noChangeShapeType="1"/>
          </p:cNvSpPr>
          <p:nvPr/>
        </p:nvSpPr>
        <p:spPr bwMode="auto">
          <a:xfrm flipV="1">
            <a:off x="773113" y="3692525"/>
            <a:ext cx="1587" cy="2063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70" name="Line 48"/>
          <p:cNvSpPr>
            <a:spLocks noChangeShapeType="1"/>
          </p:cNvSpPr>
          <p:nvPr/>
        </p:nvSpPr>
        <p:spPr bwMode="auto">
          <a:xfrm flipV="1">
            <a:off x="979488" y="3692525"/>
            <a:ext cx="1587" cy="2063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71" name="Line 49"/>
          <p:cNvSpPr>
            <a:spLocks noChangeShapeType="1"/>
          </p:cNvSpPr>
          <p:nvPr/>
        </p:nvSpPr>
        <p:spPr bwMode="auto">
          <a:xfrm flipV="1">
            <a:off x="1176338" y="3692525"/>
            <a:ext cx="1587" cy="2063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72" name="Line 50"/>
          <p:cNvSpPr>
            <a:spLocks noChangeShapeType="1"/>
          </p:cNvSpPr>
          <p:nvPr/>
        </p:nvSpPr>
        <p:spPr bwMode="auto">
          <a:xfrm flipV="1">
            <a:off x="1382713" y="3692525"/>
            <a:ext cx="1587" cy="2063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73" name="Line 51"/>
          <p:cNvSpPr>
            <a:spLocks noChangeShapeType="1"/>
          </p:cNvSpPr>
          <p:nvPr/>
        </p:nvSpPr>
        <p:spPr bwMode="auto">
          <a:xfrm flipV="1">
            <a:off x="1577975" y="3692525"/>
            <a:ext cx="1588" cy="2063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74" name="Line 52"/>
          <p:cNvSpPr>
            <a:spLocks noChangeShapeType="1"/>
          </p:cNvSpPr>
          <p:nvPr/>
        </p:nvSpPr>
        <p:spPr bwMode="auto">
          <a:xfrm flipV="1">
            <a:off x="1785938" y="3692525"/>
            <a:ext cx="1587" cy="2063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75" name="Line 53"/>
          <p:cNvSpPr>
            <a:spLocks noChangeShapeType="1"/>
          </p:cNvSpPr>
          <p:nvPr/>
        </p:nvSpPr>
        <p:spPr bwMode="auto">
          <a:xfrm flipV="1">
            <a:off x="1981200" y="3692525"/>
            <a:ext cx="1588" cy="2063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76" name="Line 54"/>
          <p:cNvSpPr>
            <a:spLocks noChangeShapeType="1"/>
          </p:cNvSpPr>
          <p:nvPr/>
        </p:nvSpPr>
        <p:spPr bwMode="auto">
          <a:xfrm flipV="1">
            <a:off x="2187575" y="3692525"/>
            <a:ext cx="1588" cy="2063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77" name="Line 55"/>
          <p:cNvSpPr>
            <a:spLocks noChangeShapeType="1"/>
          </p:cNvSpPr>
          <p:nvPr/>
        </p:nvSpPr>
        <p:spPr bwMode="auto">
          <a:xfrm flipV="1">
            <a:off x="2384425" y="3692525"/>
            <a:ext cx="1588" cy="2063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78" name="Freeform 56"/>
          <p:cNvSpPr>
            <a:spLocks/>
          </p:cNvSpPr>
          <p:nvPr/>
        </p:nvSpPr>
        <p:spPr bwMode="auto">
          <a:xfrm>
            <a:off x="903288" y="2900363"/>
            <a:ext cx="152400" cy="152400"/>
          </a:xfrm>
          <a:custGeom>
            <a:avLst/>
            <a:gdLst>
              <a:gd name="T0" fmla="*/ 48 w 96"/>
              <a:gd name="T1" fmla="*/ 0 h 96"/>
              <a:gd name="T2" fmla="*/ 96 w 96"/>
              <a:gd name="T3" fmla="*/ 48 h 96"/>
              <a:gd name="T4" fmla="*/ 48 w 96"/>
              <a:gd name="T5" fmla="*/ 96 h 96"/>
              <a:gd name="T6" fmla="*/ 0 w 96"/>
              <a:gd name="T7" fmla="*/ 48 h 96"/>
              <a:gd name="T8" fmla="*/ 48 w 96"/>
              <a:gd name="T9" fmla="*/ 0 h 9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96"/>
              <a:gd name="T16" fmla="*/ 0 h 96"/>
              <a:gd name="T17" fmla="*/ 96 w 96"/>
              <a:gd name="T18" fmla="*/ 96 h 9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96" h="96">
                <a:moveTo>
                  <a:pt x="48" y="0"/>
                </a:moveTo>
                <a:lnTo>
                  <a:pt x="96" y="48"/>
                </a:lnTo>
                <a:lnTo>
                  <a:pt x="48" y="96"/>
                </a:lnTo>
                <a:lnTo>
                  <a:pt x="0" y="48"/>
                </a:lnTo>
                <a:lnTo>
                  <a:pt x="48" y="0"/>
                </a:lnTo>
                <a:close/>
              </a:path>
            </a:pathLst>
          </a:custGeom>
          <a:solidFill>
            <a:srgbClr val="00FFFF"/>
          </a:solidFill>
          <a:ln w="11113">
            <a:solidFill>
              <a:srgbClr val="00008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079" name="Freeform 57"/>
          <p:cNvSpPr>
            <a:spLocks/>
          </p:cNvSpPr>
          <p:nvPr/>
        </p:nvSpPr>
        <p:spPr bwMode="auto">
          <a:xfrm>
            <a:off x="696913" y="2543175"/>
            <a:ext cx="152400" cy="152400"/>
          </a:xfrm>
          <a:custGeom>
            <a:avLst/>
            <a:gdLst>
              <a:gd name="T0" fmla="*/ 48 w 96"/>
              <a:gd name="T1" fmla="*/ 0 h 96"/>
              <a:gd name="T2" fmla="*/ 96 w 96"/>
              <a:gd name="T3" fmla="*/ 48 h 96"/>
              <a:gd name="T4" fmla="*/ 48 w 96"/>
              <a:gd name="T5" fmla="*/ 96 h 96"/>
              <a:gd name="T6" fmla="*/ 0 w 96"/>
              <a:gd name="T7" fmla="*/ 48 h 96"/>
              <a:gd name="T8" fmla="*/ 48 w 96"/>
              <a:gd name="T9" fmla="*/ 0 h 9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96"/>
              <a:gd name="T16" fmla="*/ 0 h 96"/>
              <a:gd name="T17" fmla="*/ 96 w 96"/>
              <a:gd name="T18" fmla="*/ 96 h 9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96" h="96">
                <a:moveTo>
                  <a:pt x="48" y="0"/>
                </a:moveTo>
                <a:lnTo>
                  <a:pt x="96" y="48"/>
                </a:lnTo>
                <a:lnTo>
                  <a:pt x="48" y="96"/>
                </a:lnTo>
                <a:lnTo>
                  <a:pt x="0" y="48"/>
                </a:lnTo>
                <a:lnTo>
                  <a:pt x="48" y="0"/>
                </a:lnTo>
                <a:close/>
              </a:path>
            </a:pathLst>
          </a:custGeom>
          <a:solidFill>
            <a:srgbClr val="00FFFF"/>
          </a:solidFill>
          <a:ln w="11113">
            <a:solidFill>
              <a:srgbClr val="00008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080" name="Freeform 58"/>
          <p:cNvSpPr>
            <a:spLocks/>
          </p:cNvSpPr>
          <p:nvPr/>
        </p:nvSpPr>
        <p:spPr bwMode="auto">
          <a:xfrm>
            <a:off x="1709738" y="3084513"/>
            <a:ext cx="152400" cy="152400"/>
          </a:xfrm>
          <a:custGeom>
            <a:avLst/>
            <a:gdLst>
              <a:gd name="T0" fmla="*/ 48 w 96"/>
              <a:gd name="T1" fmla="*/ 0 h 96"/>
              <a:gd name="T2" fmla="*/ 96 w 96"/>
              <a:gd name="T3" fmla="*/ 48 h 96"/>
              <a:gd name="T4" fmla="*/ 48 w 96"/>
              <a:gd name="T5" fmla="*/ 96 h 96"/>
              <a:gd name="T6" fmla="*/ 0 w 96"/>
              <a:gd name="T7" fmla="*/ 48 h 96"/>
              <a:gd name="T8" fmla="*/ 48 w 96"/>
              <a:gd name="T9" fmla="*/ 0 h 9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96"/>
              <a:gd name="T16" fmla="*/ 0 h 96"/>
              <a:gd name="T17" fmla="*/ 96 w 96"/>
              <a:gd name="T18" fmla="*/ 96 h 9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96" h="96">
                <a:moveTo>
                  <a:pt x="48" y="0"/>
                </a:moveTo>
                <a:lnTo>
                  <a:pt x="96" y="48"/>
                </a:lnTo>
                <a:lnTo>
                  <a:pt x="48" y="96"/>
                </a:lnTo>
                <a:lnTo>
                  <a:pt x="0" y="48"/>
                </a:lnTo>
                <a:lnTo>
                  <a:pt x="48" y="0"/>
                </a:lnTo>
                <a:close/>
              </a:path>
            </a:pathLst>
          </a:custGeom>
          <a:solidFill>
            <a:srgbClr val="00FFFF"/>
          </a:solidFill>
          <a:ln w="11113">
            <a:solidFill>
              <a:srgbClr val="00008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081" name="Freeform 59"/>
          <p:cNvSpPr>
            <a:spLocks/>
          </p:cNvSpPr>
          <p:nvPr/>
        </p:nvSpPr>
        <p:spPr bwMode="auto">
          <a:xfrm>
            <a:off x="1100138" y="2370138"/>
            <a:ext cx="152400" cy="150812"/>
          </a:xfrm>
          <a:custGeom>
            <a:avLst/>
            <a:gdLst>
              <a:gd name="T0" fmla="*/ 48 w 96"/>
              <a:gd name="T1" fmla="*/ 0 h 95"/>
              <a:gd name="T2" fmla="*/ 96 w 96"/>
              <a:gd name="T3" fmla="*/ 48 h 95"/>
              <a:gd name="T4" fmla="*/ 48 w 96"/>
              <a:gd name="T5" fmla="*/ 95 h 95"/>
              <a:gd name="T6" fmla="*/ 0 w 96"/>
              <a:gd name="T7" fmla="*/ 48 h 95"/>
              <a:gd name="T8" fmla="*/ 48 w 96"/>
              <a:gd name="T9" fmla="*/ 0 h 9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96"/>
              <a:gd name="T16" fmla="*/ 0 h 95"/>
              <a:gd name="T17" fmla="*/ 96 w 96"/>
              <a:gd name="T18" fmla="*/ 95 h 9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96" h="95">
                <a:moveTo>
                  <a:pt x="48" y="0"/>
                </a:moveTo>
                <a:lnTo>
                  <a:pt x="96" y="48"/>
                </a:lnTo>
                <a:lnTo>
                  <a:pt x="48" y="95"/>
                </a:lnTo>
                <a:lnTo>
                  <a:pt x="0" y="48"/>
                </a:lnTo>
                <a:lnTo>
                  <a:pt x="48" y="0"/>
                </a:lnTo>
                <a:close/>
              </a:path>
            </a:pathLst>
          </a:custGeom>
          <a:solidFill>
            <a:srgbClr val="00FFFF"/>
          </a:solidFill>
          <a:ln w="11113">
            <a:solidFill>
              <a:srgbClr val="00008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082" name="Freeform 60"/>
          <p:cNvSpPr>
            <a:spLocks/>
          </p:cNvSpPr>
          <p:nvPr/>
        </p:nvSpPr>
        <p:spPr bwMode="auto">
          <a:xfrm>
            <a:off x="1905000" y="2727325"/>
            <a:ext cx="152400" cy="152400"/>
          </a:xfrm>
          <a:custGeom>
            <a:avLst/>
            <a:gdLst>
              <a:gd name="T0" fmla="*/ 48 w 96"/>
              <a:gd name="T1" fmla="*/ 0 h 96"/>
              <a:gd name="T2" fmla="*/ 96 w 96"/>
              <a:gd name="T3" fmla="*/ 48 h 96"/>
              <a:gd name="T4" fmla="*/ 48 w 96"/>
              <a:gd name="T5" fmla="*/ 96 h 96"/>
              <a:gd name="T6" fmla="*/ 0 w 96"/>
              <a:gd name="T7" fmla="*/ 48 h 96"/>
              <a:gd name="T8" fmla="*/ 48 w 96"/>
              <a:gd name="T9" fmla="*/ 0 h 9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96"/>
              <a:gd name="T16" fmla="*/ 0 h 96"/>
              <a:gd name="T17" fmla="*/ 96 w 96"/>
              <a:gd name="T18" fmla="*/ 96 h 9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96" h="96">
                <a:moveTo>
                  <a:pt x="48" y="0"/>
                </a:moveTo>
                <a:lnTo>
                  <a:pt x="96" y="48"/>
                </a:lnTo>
                <a:lnTo>
                  <a:pt x="48" y="96"/>
                </a:lnTo>
                <a:lnTo>
                  <a:pt x="0" y="48"/>
                </a:lnTo>
                <a:lnTo>
                  <a:pt x="48" y="0"/>
                </a:lnTo>
                <a:close/>
              </a:path>
            </a:pathLst>
          </a:custGeom>
          <a:solidFill>
            <a:srgbClr val="00FFFF"/>
          </a:solidFill>
          <a:ln w="11113">
            <a:solidFill>
              <a:srgbClr val="00008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083" name="Freeform 61"/>
          <p:cNvSpPr>
            <a:spLocks/>
          </p:cNvSpPr>
          <p:nvPr/>
        </p:nvSpPr>
        <p:spPr bwMode="auto">
          <a:xfrm>
            <a:off x="1501775" y="3259138"/>
            <a:ext cx="152400" cy="150812"/>
          </a:xfrm>
          <a:custGeom>
            <a:avLst/>
            <a:gdLst>
              <a:gd name="T0" fmla="*/ 48 w 96"/>
              <a:gd name="T1" fmla="*/ 0 h 95"/>
              <a:gd name="T2" fmla="*/ 96 w 96"/>
              <a:gd name="T3" fmla="*/ 47 h 95"/>
              <a:gd name="T4" fmla="*/ 48 w 96"/>
              <a:gd name="T5" fmla="*/ 95 h 95"/>
              <a:gd name="T6" fmla="*/ 0 w 96"/>
              <a:gd name="T7" fmla="*/ 47 h 95"/>
              <a:gd name="T8" fmla="*/ 48 w 96"/>
              <a:gd name="T9" fmla="*/ 0 h 9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96"/>
              <a:gd name="T16" fmla="*/ 0 h 95"/>
              <a:gd name="T17" fmla="*/ 96 w 96"/>
              <a:gd name="T18" fmla="*/ 95 h 9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96" h="95">
                <a:moveTo>
                  <a:pt x="48" y="0"/>
                </a:moveTo>
                <a:lnTo>
                  <a:pt x="96" y="47"/>
                </a:lnTo>
                <a:lnTo>
                  <a:pt x="48" y="95"/>
                </a:lnTo>
                <a:lnTo>
                  <a:pt x="0" y="47"/>
                </a:lnTo>
                <a:lnTo>
                  <a:pt x="48" y="0"/>
                </a:lnTo>
                <a:close/>
              </a:path>
            </a:pathLst>
          </a:custGeom>
          <a:solidFill>
            <a:srgbClr val="00FFFF"/>
          </a:solidFill>
          <a:ln w="11113">
            <a:solidFill>
              <a:srgbClr val="00008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084" name="Freeform 62"/>
          <p:cNvSpPr>
            <a:spLocks/>
          </p:cNvSpPr>
          <p:nvPr/>
        </p:nvSpPr>
        <p:spPr bwMode="auto">
          <a:xfrm>
            <a:off x="1709738" y="2900363"/>
            <a:ext cx="152400" cy="152400"/>
          </a:xfrm>
          <a:custGeom>
            <a:avLst/>
            <a:gdLst>
              <a:gd name="T0" fmla="*/ 48 w 96"/>
              <a:gd name="T1" fmla="*/ 0 h 96"/>
              <a:gd name="T2" fmla="*/ 96 w 96"/>
              <a:gd name="T3" fmla="*/ 48 h 96"/>
              <a:gd name="T4" fmla="*/ 48 w 96"/>
              <a:gd name="T5" fmla="*/ 96 h 96"/>
              <a:gd name="T6" fmla="*/ 0 w 96"/>
              <a:gd name="T7" fmla="*/ 48 h 96"/>
              <a:gd name="T8" fmla="*/ 48 w 96"/>
              <a:gd name="T9" fmla="*/ 0 h 9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96"/>
              <a:gd name="T16" fmla="*/ 0 h 96"/>
              <a:gd name="T17" fmla="*/ 96 w 96"/>
              <a:gd name="T18" fmla="*/ 96 h 9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96" h="96">
                <a:moveTo>
                  <a:pt x="48" y="0"/>
                </a:moveTo>
                <a:lnTo>
                  <a:pt x="96" y="48"/>
                </a:lnTo>
                <a:lnTo>
                  <a:pt x="48" y="96"/>
                </a:lnTo>
                <a:lnTo>
                  <a:pt x="0" y="48"/>
                </a:lnTo>
                <a:lnTo>
                  <a:pt x="48" y="0"/>
                </a:lnTo>
                <a:close/>
              </a:path>
            </a:pathLst>
          </a:custGeom>
          <a:solidFill>
            <a:srgbClr val="00FFFF"/>
          </a:solidFill>
          <a:ln w="11113">
            <a:solidFill>
              <a:srgbClr val="00008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085" name="Freeform 63"/>
          <p:cNvSpPr>
            <a:spLocks/>
          </p:cNvSpPr>
          <p:nvPr/>
        </p:nvSpPr>
        <p:spPr bwMode="auto">
          <a:xfrm>
            <a:off x="1709738" y="2543175"/>
            <a:ext cx="152400" cy="152400"/>
          </a:xfrm>
          <a:custGeom>
            <a:avLst/>
            <a:gdLst>
              <a:gd name="T0" fmla="*/ 48 w 96"/>
              <a:gd name="T1" fmla="*/ 0 h 96"/>
              <a:gd name="T2" fmla="*/ 96 w 96"/>
              <a:gd name="T3" fmla="*/ 48 h 96"/>
              <a:gd name="T4" fmla="*/ 48 w 96"/>
              <a:gd name="T5" fmla="*/ 96 h 96"/>
              <a:gd name="T6" fmla="*/ 0 w 96"/>
              <a:gd name="T7" fmla="*/ 48 h 96"/>
              <a:gd name="T8" fmla="*/ 48 w 96"/>
              <a:gd name="T9" fmla="*/ 0 h 9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96"/>
              <a:gd name="T16" fmla="*/ 0 h 96"/>
              <a:gd name="T17" fmla="*/ 96 w 96"/>
              <a:gd name="T18" fmla="*/ 96 h 9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96" h="96">
                <a:moveTo>
                  <a:pt x="48" y="0"/>
                </a:moveTo>
                <a:lnTo>
                  <a:pt x="96" y="48"/>
                </a:lnTo>
                <a:lnTo>
                  <a:pt x="48" y="96"/>
                </a:lnTo>
                <a:lnTo>
                  <a:pt x="0" y="48"/>
                </a:lnTo>
                <a:lnTo>
                  <a:pt x="48" y="0"/>
                </a:lnTo>
                <a:close/>
              </a:path>
            </a:pathLst>
          </a:custGeom>
          <a:solidFill>
            <a:srgbClr val="00FFFF"/>
          </a:solidFill>
          <a:ln w="11113">
            <a:solidFill>
              <a:srgbClr val="00008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086" name="Rectangle 64"/>
          <p:cNvSpPr>
            <a:spLocks noChangeArrowheads="1"/>
          </p:cNvSpPr>
          <p:nvPr/>
        </p:nvSpPr>
        <p:spPr bwMode="auto">
          <a:xfrm>
            <a:off x="282575" y="3659188"/>
            <a:ext cx="22225" cy="3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ko-KR" altLang="en-US" sz="500" b="0">
                <a:solidFill>
                  <a:srgbClr val="000000"/>
                </a:solidFill>
                <a:latin typeface="Small Fonts" charset="0"/>
                <a:ea typeface="굴림" pitchFamily="50" charset="-127"/>
              </a:rPr>
              <a:t>0</a:t>
            </a:r>
            <a:endParaRPr lang="ko-KR" altLang="en-US" sz="2400" b="0">
              <a:latin typeface="Tahoma" panose="020B0604030504040204" pitchFamily="34" charset="0"/>
              <a:ea typeface="굴림" pitchFamily="50" charset="-127"/>
            </a:endParaRPr>
          </a:p>
        </p:txBody>
      </p:sp>
      <p:sp>
        <p:nvSpPr>
          <p:cNvPr id="1087" name="Rectangle 65"/>
          <p:cNvSpPr>
            <a:spLocks noChangeArrowheads="1"/>
          </p:cNvSpPr>
          <p:nvPr/>
        </p:nvSpPr>
        <p:spPr bwMode="auto">
          <a:xfrm>
            <a:off x="282575" y="3486150"/>
            <a:ext cx="22225" cy="3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ko-KR" altLang="en-US" sz="500" b="0">
                <a:solidFill>
                  <a:srgbClr val="000000"/>
                </a:solidFill>
                <a:latin typeface="Small Fonts" charset="0"/>
                <a:ea typeface="굴림" pitchFamily="50" charset="-127"/>
              </a:rPr>
              <a:t>1</a:t>
            </a:r>
            <a:endParaRPr lang="ko-KR" altLang="en-US" sz="2400" b="0">
              <a:latin typeface="Tahoma" panose="020B0604030504040204" pitchFamily="34" charset="0"/>
              <a:ea typeface="굴림" pitchFamily="50" charset="-127"/>
            </a:endParaRPr>
          </a:p>
        </p:txBody>
      </p:sp>
      <p:sp>
        <p:nvSpPr>
          <p:cNvPr id="1088" name="Rectangle 66"/>
          <p:cNvSpPr>
            <a:spLocks noChangeArrowheads="1"/>
          </p:cNvSpPr>
          <p:nvPr/>
        </p:nvSpPr>
        <p:spPr bwMode="auto">
          <a:xfrm>
            <a:off x="282575" y="3302000"/>
            <a:ext cx="22225" cy="3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ko-KR" altLang="en-US" sz="500" b="0">
                <a:solidFill>
                  <a:srgbClr val="000000"/>
                </a:solidFill>
                <a:latin typeface="Small Fonts" charset="0"/>
                <a:ea typeface="굴림" pitchFamily="50" charset="-127"/>
              </a:rPr>
              <a:t>2</a:t>
            </a:r>
            <a:endParaRPr lang="ko-KR" altLang="en-US" sz="2400" b="0">
              <a:latin typeface="Tahoma" panose="020B0604030504040204" pitchFamily="34" charset="0"/>
              <a:ea typeface="굴림" pitchFamily="50" charset="-127"/>
            </a:endParaRPr>
          </a:p>
        </p:txBody>
      </p:sp>
      <p:sp>
        <p:nvSpPr>
          <p:cNvPr id="1089" name="Rectangle 67"/>
          <p:cNvSpPr>
            <a:spLocks noChangeArrowheads="1"/>
          </p:cNvSpPr>
          <p:nvPr/>
        </p:nvSpPr>
        <p:spPr bwMode="auto">
          <a:xfrm>
            <a:off x="282575" y="3128963"/>
            <a:ext cx="22225" cy="3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ko-KR" altLang="en-US" sz="500" b="0">
                <a:solidFill>
                  <a:srgbClr val="000000"/>
                </a:solidFill>
                <a:latin typeface="Small Fonts" charset="0"/>
                <a:ea typeface="굴림" pitchFamily="50" charset="-127"/>
              </a:rPr>
              <a:t>3</a:t>
            </a:r>
            <a:endParaRPr lang="ko-KR" altLang="en-US" sz="2400" b="0">
              <a:latin typeface="Tahoma" panose="020B0604030504040204" pitchFamily="34" charset="0"/>
              <a:ea typeface="굴림" pitchFamily="50" charset="-127"/>
            </a:endParaRPr>
          </a:p>
        </p:txBody>
      </p:sp>
      <p:sp>
        <p:nvSpPr>
          <p:cNvPr id="1090" name="Rectangle 68"/>
          <p:cNvSpPr>
            <a:spLocks noChangeArrowheads="1"/>
          </p:cNvSpPr>
          <p:nvPr/>
        </p:nvSpPr>
        <p:spPr bwMode="auto">
          <a:xfrm>
            <a:off x="282575" y="2944813"/>
            <a:ext cx="22225" cy="3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ko-KR" altLang="en-US" sz="500" b="0">
                <a:solidFill>
                  <a:srgbClr val="000000"/>
                </a:solidFill>
                <a:latin typeface="Small Fonts" charset="0"/>
                <a:ea typeface="굴림" pitchFamily="50" charset="-127"/>
              </a:rPr>
              <a:t>4</a:t>
            </a:r>
            <a:endParaRPr lang="ko-KR" altLang="en-US" sz="2400" b="0">
              <a:latin typeface="Tahoma" panose="020B0604030504040204" pitchFamily="34" charset="0"/>
              <a:ea typeface="굴림" pitchFamily="50" charset="-127"/>
            </a:endParaRPr>
          </a:p>
        </p:txBody>
      </p:sp>
      <p:sp>
        <p:nvSpPr>
          <p:cNvPr id="1091" name="Rectangle 69"/>
          <p:cNvSpPr>
            <a:spLocks noChangeArrowheads="1"/>
          </p:cNvSpPr>
          <p:nvPr/>
        </p:nvSpPr>
        <p:spPr bwMode="auto">
          <a:xfrm>
            <a:off x="282575" y="2770188"/>
            <a:ext cx="22225" cy="3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ko-KR" altLang="en-US" sz="500" b="0">
                <a:solidFill>
                  <a:srgbClr val="000000"/>
                </a:solidFill>
                <a:latin typeface="Small Fonts" charset="0"/>
                <a:ea typeface="굴림" pitchFamily="50" charset="-127"/>
              </a:rPr>
              <a:t>5</a:t>
            </a:r>
            <a:endParaRPr lang="ko-KR" altLang="en-US" sz="2400" b="0">
              <a:latin typeface="Tahoma" panose="020B0604030504040204" pitchFamily="34" charset="0"/>
              <a:ea typeface="굴림" pitchFamily="50" charset="-127"/>
            </a:endParaRPr>
          </a:p>
        </p:txBody>
      </p:sp>
      <p:sp>
        <p:nvSpPr>
          <p:cNvPr id="1092" name="Rectangle 70"/>
          <p:cNvSpPr>
            <a:spLocks noChangeArrowheads="1"/>
          </p:cNvSpPr>
          <p:nvPr/>
        </p:nvSpPr>
        <p:spPr bwMode="auto">
          <a:xfrm>
            <a:off x="282575" y="2586038"/>
            <a:ext cx="22225" cy="3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ko-KR" altLang="en-US" sz="500" b="0">
                <a:solidFill>
                  <a:srgbClr val="000000"/>
                </a:solidFill>
                <a:latin typeface="Small Fonts" charset="0"/>
                <a:ea typeface="굴림" pitchFamily="50" charset="-127"/>
              </a:rPr>
              <a:t>6</a:t>
            </a:r>
            <a:endParaRPr lang="ko-KR" altLang="en-US" sz="2400" b="0">
              <a:latin typeface="Tahoma" panose="020B0604030504040204" pitchFamily="34" charset="0"/>
              <a:ea typeface="굴림" pitchFamily="50" charset="-127"/>
            </a:endParaRPr>
          </a:p>
        </p:txBody>
      </p:sp>
      <p:sp>
        <p:nvSpPr>
          <p:cNvPr id="1093" name="Rectangle 71"/>
          <p:cNvSpPr>
            <a:spLocks noChangeArrowheads="1"/>
          </p:cNvSpPr>
          <p:nvPr/>
        </p:nvSpPr>
        <p:spPr bwMode="auto">
          <a:xfrm>
            <a:off x="282575" y="2413000"/>
            <a:ext cx="22225" cy="3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ko-KR" altLang="en-US" sz="500" b="0">
                <a:solidFill>
                  <a:srgbClr val="000000"/>
                </a:solidFill>
                <a:latin typeface="Small Fonts" charset="0"/>
                <a:ea typeface="굴림" pitchFamily="50" charset="-127"/>
              </a:rPr>
              <a:t>7</a:t>
            </a:r>
            <a:endParaRPr lang="ko-KR" altLang="en-US" sz="2400" b="0">
              <a:latin typeface="Tahoma" panose="020B0604030504040204" pitchFamily="34" charset="0"/>
              <a:ea typeface="굴림" pitchFamily="50" charset="-127"/>
            </a:endParaRPr>
          </a:p>
        </p:txBody>
      </p:sp>
      <p:sp>
        <p:nvSpPr>
          <p:cNvPr id="1094" name="Rectangle 72"/>
          <p:cNvSpPr>
            <a:spLocks noChangeArrowheads="1"/>
          </p:cNvSpPr>
          <p:nvPr/>
        </p:nvSpPr>
        <p:spPr bwMode="auto">
          <a:xfrm>
            <a:off x="282575" y="2228850"/>
            <a:ext cx="22225" cy="3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ko-KR" altLang="en-US" sz="500" b="0">
                <a:solidFill>
                  <a:srgbClr val="000000"/>
                </a:solidFill>
                <a:latin typeface="Small Fonts" charset="0"/>
                <a:ea typeface="굴림" pitchFamily="50" charset="-127"/>
              </a:rPr>
              <a:t>8</a:t>
            </a:r>
            <a:endParaRPr lang="ko-KR" altLang="en-US" sz="2400" b="0">
              <a:latin typeface="Tahoma" panose="020B0604030504040204" pitchFamily="34" charset="0"/>
              <a:ea typeface="굴림" pitchFamily="50" charset="-127"/>
            </a:endParaRPr>
          </a:p>
        </p:txBody>
      </p:sp>
      <p:sp>
        <p:nvSpPr>
          <p:cNvPr id="1095" name="Rectangle 73"/>
          <p:cNvSpPr>
            <a:spLocks noChangeArrowheads="1"/>
          </p:cNvSpPr>
          <p:nvPr/>
        </p:nvSpPr>
        <p:spPr bwMode="auto">
          <a:xfrm>
            <a:off x="282575" y="2055813"/>
            <a:ext cx="22225" cy="3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ko-KR" altLang="en-US" sz="500" b="0">
                <a:solidFill>
                  <a:srgbClr val="000000"/>
                </a:solidFill>
                <a:latin typeface="Small Fonts" charset="0"/>
                <a:ea typeface="굴림" pitchFamily="50" charset="-127"/>
              </a:rPr>
              <a:t>9</a:t>
            </a:r>
            <a:endParaRPr lang="ko-KR" altLang="en-US" sz="2400" b="0">
              <a:latin typeface="Tahoma" panose="020B0604030504040204" pitchFamily="34" charset="0"/>
              <a:ea typeface="굴림" pitchFamily="50" charset="-127"/>
            </a:endParaRPr>
          </a:p>
        </p:txBody>
      </p:sp>
      <p:sp>
        <p:nvSpPr>
          <p:cNvPr id="1096" name="Rectangle 74"/>
          <p:cNvSpPr>
            <a:spLocks noChangeArrowheads="1"/>
          </p:cNvSpPr>
          <p:nvPr/>
        </p:nvSpPr>
        <p:spPr bwMode="auto">
          <a:xfrm>
            <a:off x="250825" y="1871663"/>
            <a:ext cx="33338" cy="3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ko-KR" altLang="en-US" sz="500" b="0">
                <a:solidFill>
                  <a:srgbClr val="000000"/>
                </a:solidFill>
                <a:latin typeface="Small Fonts" charset="0"/>
                <a:ea typeface="굴림" pitchFamily="50" charset="-127"/>
              </a:rPr>
              <a:t>10</a:t>
            </a:r>
            <a:endParaRPr lang="ko-KR" altLang="en-US" sz="2400" b="0">
              <a:latin typeface="Tahoma" panose="020B0604030504040204" pitchFamily="34" charset="0"/>
              <a:ea typeface="굴림" pitchFamily="50" charset="-127"/>
            </a:endParaRPr>
          </a:p>
        </p:txBody>
      </p:sp>
      <p:sp>
        <p:nvSpPr>
          <p:cNvPr id="1097" name="Rectangle 75"/>
          <p:cNvSpPr>
            <a:spLocks noChangeArrowheads="1"/>
          </p:cNvSpPr>
          <p:nvPr/>
        </p:nvSpPr>
        <p:spPr bwMode="auto">
          <a:xfrm>
            <a:off x="358775" y="3767138"/>
            <a:ext cx="22225" cy="3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ko-KR" altLang="en-US" sz="500" b="0">
                <a:solidFill>
                  <a:srgbClr val="000000"/>
                </a:solidFill>
                <a:latin typeface="Small Fonts" charset="0"/>
                <a:ea typeface="굴림" pitchFamily="50" charset="-127"/>
              </a:rPr>
              <a:t>0</a:t>
            </a:r>
            <a:endParaRPr lang="ko-KR" altLang="en-US" sz="2400" b="0">
              <a:latin typeface="Tahoma" panose="020B0604030504040204" pitchFamily="34" charset="0"/>
              <a:ea typeface="굴림" pitchFamily="50" charset="-127"/>
            </a:endParaRPr>
          </a:p>
        </p:txBody>
      </p:sp>
      <p:sp>
        <p:nvSpPr>
          <p:cNvPr id="1098" name="Rectangle 76"/>
          <p:cNvSpPr>
            <a:spLocks noChangeArrowheads="1"/>
          </p:cNvSpPr>
          <p:nvPr/>
        </p:nvSpPr>
        <p:spPr bwMode="auto">
          <a:xfrm>
            <a:off x="566738" y="3767138"/>
            <a:ext cx="22225" cy="3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ko-KR" altLang="en-US" sz="500" b="0">
                <a:solidFill>
                  <a:srgbClr val="000000"/>
                </a:solidFill>
                <a:latin typeface="Small Fonts" charset="0"/>
                <a:ea typeface="굴림" pitchFamily="50" charset="-127"/>
              </a:rPr>
              <a:t>1</a:t>
            </a:r>
            <a:endParaRPr lang="ko-KR" altLang="en-US" sz="2400" b="0">
              <a:latin typeface="Tahoma" panose="020B0604030504040204" pitchFamily="34" charset="0"/>
              <a:ea typeface="굴림" pitchFamily="50" charset="-127"/>
            </a:endParaRPr>
          </a:p>
        </p:txBody>
      </p:sp>
      <p:sp>
        <p:nvSpPr>
          <p:cNvPr id="1099" name="Rectangle 77"/>
          <p:cNvSpPr>
            <a:spLocks noChangeArrowheads="1"/>
          </p:cNvSpPr>
          <p:nvPr/>
        </p:nvSpPr>
        <p:spPr bwMode="auto">
          <a:xfrm>
            <a:off x="762000" y="3767138"/>
            <a:ext cx="22225" cy="3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ko-KR" altLang="en-US" sz="500" b="0">
                <a:solidFill>
                  <a:srgbClr val="000000"/>
                </a:solidFill>
                <a:latin typeface="Small Fonts" charset="0"/>
                <a:ea typeface="굴림" pitchFamily="50" charset="-127"/>
              </a:rPr>
              <a:t>2</a:t>
            </a:r>
            <a:endParaRPr lang="ko-KR" altLang="en-US" sz="2400" b="0">
              <a:latin typeface="Tahoma" panose="020B0604030504040204" pitchFamily="34" charset="0"/>
              <a:ea typeface="굴림" pitchFamily="50" charset="-127"/>
            </a:endParaRPr>
          </a:p>
        </p:txBody>
      </p:sp>
      <p:sp>
        <p:nvSpPr>
          <p:cNvPr id="1100" name="Rectangle 78"/>
          <p:cNvSpPr>
            <a:spLocks noChangeArrowheads="1"/>
          </p:cNvSpPr>
          <p:nvPr/>
        </p:nvSpPr>
        <p:spPr bwMode="auto">
          <a:xfrm>
            <a:off x="968375" y="3767138"/>
            <a:ext cx="22225" cy="3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ko-KR" altLang="en-US" sz="500" b="0">
                <a:solidFill>
                  <a:srgbClr val="000000"/>
                </a:solidFill>
                <a:latin typeface="Small Fonts" charset="0"/>
                <a:ea typeface="굴림" pitchFamily="50" charset="-127"/>
              </a:rPr>
              <a:t>3</a:t>
            </a:r>
            <a:endParaRPr lang="ko-KR" altLang="en-US" sz="2400" b="0">
              <a:latin typeface="Tahoma" panose="020B0604030504040204" pitchFamily="34" charset="0"/>
              <a:ea typeface="굴림" pitchFamily="50" charset="-127"/>
            </a:endParaRPr>
          </a:p>
        </p:txBody>
      </p:sp>
      <p:sp>
        <p:nvSpPr>
          <p:cNvPr id="1101" name="Rectangle 79"/>
          <p:cNvSpPr>
            <a:spLocks noChangeArrowheads="1"/>
          </p:cNvSpPr>
          <p:nvPr/>
        </p:nvSpPr>
        <p:spPr bwMode="auto">
          <a:xfrm>
            <a:off x="1165225" y="3767138"/>
            <a:ext cx="22225" cy="3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ko-KR" altLang="en-US" sz="500" b="0">
                <a:solidFill>
                  <a:srgbClr val="000000"/>
                </a:solidFill>
                <a:latin typeface="Small Fonts" charset="0"/>
                <a:ea typeface="굴림" pitchFamily="50" charset="-127"/>
              </a:rPr>
              <a:t>4</a:t>
            </a:r>
            <a:endParaRPr lang="ko-KR" altLang="en-US" sz="2400" b="0">
              <a:latin typeface="Tahoma" panose="020B0604030504040204" pitchFamily="34" charset="0"/>
              <a:ea typeface="굴림" pitchFamily="50" charset="-127"/>
            </a:endParaRPr>
          </a:p>
        </p:txBody>
      </p:sp>
      <p:sp>
        <p:nvSpPr>
          <p:cNvPr id="1102" name="Rectangle 80"/>
          <p:cNvSpPr>
            <a:spLocks noChangeArrowheads="1"/>
          </p:cNvSpPr>
          <p:nvPr/>
        </p:nvSpPr>
        <p:spPr bwMode="auto">
          <a:xfrm>
            <a:off x="1371600" y="3767138"/>
            <a:ext cx="22225" cy="3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ko-KR" altLang="en-US" sz="500" b="0">
                <a:solidFill>
                  <a:srgbClr val="000000"/>
                </a:solidFill>
                <a:latin typeface="Small Fonts" charset="0"/>
                <a:ea typeface="굴림" pitchFamily="50" charset="-127"/>
              </a:rPr>
              <a:t>5</a:t>
            </a:r>
            <a:endParaRPr lang="ko-KR" altLang="en-US" sz="2400" b="0">
              <a:latin typeface="Tahoma" panose="020B0604030504040204" pitchFamily="34" charset="0"/>
              <a:ea typeface="굴림" pitchFamily="50" charset="-127"/>
            </a:endParaRPr>
          </a:p>
        </p:txBody>
      </p:sp>
      <p:sp>
        <p:nvSpPr>
          <p:cNvPr id="1103" name="Rectangle 81"/>
          <p:cNvSpPr>
            <a:spLocks noChangeArrowheads="1"/>
          </p:cNvSpPr>
          <p:nvPr/>
        </p:nvSpPr>
        <p:spPr bwMode="auto">
          <a:xfrm>
            <a:off x="1566863" y="3767138"/>
            <a:ext cx="22225" cy="3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ko-KR" altLang="en-US" sz="500" b="0">
                <a:solidFill>
                  <a:srgbClr val="000000"/>
                </a:solidFill>
                <a:latin typeface="Small Fonts" charset="0"/>
                <a:ea typeface="굴림" pitchFamily="50" charset="-127"/>
              </a:rPr>
              <a:t>6</a:t>
            </a:r>
            <a:endParaRPr lang="ko-KR" altLang="en-US" sz="2400" b="0">
              <a:latin typeface="Tahoma" panose="020B0604030504040204" pitchFamily="34" charset="0"/>
              <a:ea typeface="굴림" pitchFamily="50" charset="-127"/>
            </a:endParaRPr>
          </a:p>
        </p:txBody>
      </p:sp>
      <p:sp>
        <p:nvSpPr>
          <p:cNvPr id="1104" name="Rectangle 82"/>
          <p:cNvSpPr>
            <a:spLocks noChangeArrowheads="1"/>
          </p:cNvSpPr>
          <p:nvPr/>
        </p:nvSpPr>
        <p:spPr bwMode="auto">
          <a:xfrm>
            <a:off x="1774825" y="3767138"/>
            <a:ext cx="22225" cy="3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ko-KR" altLang="en-US" sz="500" b="0">
                <a:solidFill>
                  <a:srgbClr val="000000"/>
                </a:solidFill>
                <a:latin typeface="Small Fonts" charset="0"/>
                <a:ea typeface="굴림" pitchFamily="50" charset="-127"/>
              </a:rPr>
              <a:t>7</a:t>
            </a:r>
            <a:endParaRPr lang="ko-KR" altLang="en-US" sz="2400" b="0">
              <a:latin typeface="Tahoma" panose="020B0604030504040204" pitchFamily="34" charset="0"/>
              <a:ea typeface="굴림" pitchFamily="50" charset="-127"/>
            </a:endParaRPr>
          </a:p>
        </p:txBody>
      </p:sp>
      <p:sp>
        <p:nvSpPr>
          <p:cNvPr id="1105" name="Rectangle 83"/>
          <p:cNvSpPr>
            <a:spLocks noChangeArrowheads="1"/>
          </p:cNvSpPr>
          <p:nvPr/>
        </p:nvSpPr>
        <p:spPr bwMode="auto">
          <a:xfrm>
            <a:off x="1970088" y="3767138"/>
            <a:ext cx="22225" cy="3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ko-KR" altLang="en-US" sz="500" b="0">
                <a:solidFill>
                  <a:srgbClr val="000000"/>
                </a:solidFill>
                <a:latin typeface="Small Fonts" charset="0"/>
                <a:ea typeface="굴림" pitchFamily="50" charset="-127"/>
              </a:rPr>
              <a:t>8</a:t>
            </a:r>
            <a:endParaRPr lang="ko-KR" altLang="en-US" sz="2400" b="0">
              <a:latin typeface="Tahoma" panose="020B0604030504040204" pitchFamily="34" charset="0"/>
              <a:ea typeface="굴림" pitchFamily="50" charset="-127"/>
            </a:endParaRPr>
          </a:p>
        </p:txBody>
      </p:sp>
      <p:sp>
        <p:nvSpPr>
          <p:cNvPr id="1106" name="Rectangle 84"/>
          <p:cNvSpPr>
            <a:spLocks noChangeArrowheads="1"/>
          </p:cNvSpPr>
          <p:nvPr/>
        </p:nvSpPr>
        <p:spPr bwMode="auto">
          <a:xfrm>
            <a:off x="2176463" y="3767138"/>
            <a:ext cx="22225" cy="3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ko-KR" altLang="en-US" sz="500" b="0">
                <a:solidFill>
                  <a:srgbClr val="000000"/>
                </a:solidFill>
                <a:latin typeface="Small Fonts" charset="0"/>
                <a:ea typeface="굴림" pitchFamily="50" charset="-127"/>
              </a:rPr>
              <a:t>9</a:t>
            </a:r>
            <a:endParaRPr lang="ko-KR" altLang="en-US" sz="2400" b="0">
              <a:latin typeface="Tahoma" panose="020B0604030504040204" pitchFamily="34" charset="0"/>
              <a:ea typeface="굴림" pitchFamily="50" charset="-127"/>
            </a:endParaRPr>
          </a:p>
        </p:txBody>
      </p:sp>
      <p:sp>
        <p:nvSpPr>
          <p:cNvPr id="1107" name="Rectangle 85"/>
          <p:cNvSpPr>
            <a:spLocks noChangeArrowheads="1"/>
          </p:cNvSpPr>
          <p:nvPr/>
        </p:nvSpPr>
        <p:spPr bwMode="auto">
          <a:xfrm>
            <a:off x="2351088" y="3767138"/>
            <a:ext cx="33337" cy="3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ko-KR" altLang="en-US" sz="500" b="0">
                <a:solidFill>
                  <a:srgbClr val="000000"/>
                </a:solidFill>
                <a:latin typeface="Small Fonts" charset="0"/>
                <a:ea typeface="굴림" pitchFamily="50" charset="-127"/>
              </a:rPr>
              <a:t>10</a:t>
            </a:r>
            <a:endParaRPr lang="ko-KR" altLang="en-US" sz="2400" b="0">
              <a:latin typeface="Tahoma" panose="020B0604030504040204" pitchFamily="34" charset="0"/>
              <a:ea typeface="굴림" pitchFamily="50" charset="-127"/>
            </a:endParaRPr>
          </a:p>
        </p:txBody>
      </p:sp>
      <p:sp>
        <p:nvSpPr>
          <p:cNvPr id="1108" name="Rectangle 86"/>
          <p:cNvSpPr>
            <a:spLocks noChangeArrowheads="1"/>
          </p:cNvSpPr>
          <p:nvPr/>
        </p:nvSpPr>
        <p:spPr bwMode="auto">
          <a:xfrm>
            <a:off x="119063" y="1719263"/>
            <a:ext cx="2395537" cy="2254250"/>
          </a:xfrm>
          <a:prstGeom prst="rect">
            <a:avLst/>
          </a:prstGeom>
          <a:noFill/>
          <a:ln w="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zh-CN"/>
          </a:p>
        </p:txBody>
      </p:sp>
      <p:sp>
        <p:nvSpPr>
          <p:cNvPr id="1109" name="Freeform 87"/>
          <p:cNvSpPr>
            <a:spLocks/>
          </p:cNvSpPr>
          <p:nvPr/>
        </p:nvSpPr>
        <p:spPr bwMode="auto">
          <a:xfrm>
            <a:off x="914400" y="2211388"/>
            <a:ext cx="152400" cy="150812"/>
          </a:xfrm>
          <a:custGeom>
            <a:avLst/>
            <a:gdLst>
              <a:gd name="T0" fmla="*/ 48 w 96"/>
              <a:gd name="T1" fmla="*/ 0 h 95"/>
              <a:gd name="T2" fmla="*/ 96 w 96"/>
              <a:gd name="T3" fmla="*/ 48 h 95"/>
              <a:gd name="T4" fmla="*/ 48 w 96"/>
              <a:gd name="T5" fmla="*/ 95 h 95"/>
              <a:gd name="T6" fmla="*/ 0 w 96"/>
              <a:gd name="T7" fmla="*/ 48 h 95"/>
              <a:gd name="T8" fmla="*/ 48 w 96"/>
              <a:gd name="T9" fmla="*/ 0 h 9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96"/>
              <a:gd name="T16" fmla="*/ 0 h 95"/>
              <a:gd name="T17" fmla="*/ 96 w 96"/>
              <a:gd name="T18" fmla="*/ 95 h 9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96" h="95">
                <a:moveTo>
                  <a:pt x="48" y="0"/>
                </a:moveTo>
                <a:lnTo>
                  <a:pt x="96" y="48"/>
                </a:lnTo>
                <a:lnTo>
                  <a:pt x="48" y="95"/>
                </a:lnTo>
                <a:lnTo>
                  <a:pt x="0" y="48"/>
                </a:lnTo>
                <a:lnTo>
                  <a:pt x="48" y="0"/>
                </a:lnTo>
                <a:close/>
              </a:path>
            </a:pathLst>
          </a:custGeom>
          <a:solidFill>
            <a:srgbClr val="00FFFF"/>
          </a:solidFill>
          <a:ln w="11113">
            <a:solidFill>
              <a:srgbClr val="00008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110" name="Freeform 88"/>
          <p:cNvSpPr>
            <a:spLocks/>
          </p:cNvSpPr>
          <p:nvPr/>
        </p:nvSpPr>
        <p:spPr bwMode="auto">
          <a:xfrm>
            <a:off x="1524000" y="3048000"/>
            <a:ext cx="152400" cy="152400"/>
          </a:xfrm>
          <a:custGeom>
            <a:avLst/>
            <a:gdLst>
              <a:gd name="T0" fmla="*/ 48 w 96"/>
              <a:gd name="T1" fmla="*/ 0 h 96"/>
              <a:gd name="T2" fmla="*/ 96 w 96"/>
              <a:gd name="T3" fmla="*/ 48 h 96"/>
              <a:gd name="T4" fmla="*/ 48 w 96"/>
              <a:gd name="T5" fmla="*/ 96 h 96"/>
              <a:gd name="T6" fmla="*/ 0 w 96"/>
              <a:gd name="T7" fmla="*/ 48 h 96"/>
              <a:gd name="T8" fmla="*/ 48 w 96"/>
              <a:gd name="T9" fmla="*/ 0 h 9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96"/>
              <a:gd name="T16" fmla="*/ 0 h 96"/>
              <a:gd name="T17" fmla="*/ 96 w 96"/>
              <a:gd name="T18" fmla="*/ 96 h 9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96" h="96">
                <a:moveTo>
                  <a:pt x="48" y="0"/>
                </a:moveTo>
                <a:lnTo>
                  <a:pt x="96" y="48"/>
                </a:lnTo>
                <a:lnTo>
                  <a:pt x="48" y="96"/>
                </a:lnTo>
                <a:lnTo>
                  <a:pt x="0" y="48"/>
                </a:lnTo>
                <a:lnTo>
                  <a:pt x="48" y="0"/>
                </a:lnTo>
                <a:close/>
              </a:path>
            </a:pathLst>
          </a:custGeom>
          <a:solidFill>
            <a:srgbClr val="00FFFF"/>
          </a:solidFill>
          <a:ln w="11113">
            <a:solidFill>
              <a:srgbClr val="00008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111" name="Text Box 89"/>
          <p:cNvSpPr txBox="1">
            <a:spLocks noChangeArrowheads="1"/>
          </p:cNvSpPr>
          <p:nvPr/>
        </p:nvSpPr>
        <p:spPr bwMode="auto">
          <a:xfrm>
            <a:off x="136525" y="3886200"/>
            <a:ext cx="7524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ko-KR" sz="2400" b="0">
                <a:latin typeface="Tahoma" panose="020B0604030504040204" pitchFamily="34" charset="0"/>
                <a:ea typeface="굴림" pitchFamily="50" charset="-127"/>
              </a:rPr>
              <a:t>K=2</a:t>
            </a:r>
          </a:p>
        </p:txBody>
      </p:sp>
      <p:sp>
        <p:nvSpPr>
          <p:cNvPr id="1112" name="Line 90"/>
          <p:cNvSpPr>
            <a:spLocks noChangeShapeType="1"/>
          </p:cNvSpPr>
          <p:nvPr/>
        </p:nvSpPr>
        <p:spPr bwMode="auto">
          <a:xfrm>
            <a:off x="2590800" y="2057400"/>
            <a:ext cx="762000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113" name="Text Box 91"/>
          <p:cNvSpPr txBox="1">
            <a:spLocks noChangeArrowheads="1"/>
          </p:cNvSpPr>
          <p:nvPr/>
        </p:nvSpPr>
        <p:spPr bwMode="auto">
          <a:xfrm>
            <a:off x="2590800" y="2362200"/>
            <a:ext cx="914400" cy="1155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ko-KR" b="0">
                <a:latin typeface="Tahoma" panose="020B0604030504040204" pitchFamily="34" charset="0"/>
                <a:ea typeface="굴림" pitchFamily="50" charset="-127"/>
              </a:rPr>
              <a:t>Arbitrary choose k object as initial medoids</a:t>
            </a:r>
          </a:p>
        </p:txBody>
      </p:sp>
      <p:graphicFrame>
        <p:nvGraphicFramePr>
          <p:cNvPr id="1026" name="Object 92"/>
          <p:cNvGraphicFramePr>
            <a:graphicFrameLocks noChangeAspect="1"/>
          </p:cNvGraphicFramePr>
          <p:nvPr/>
        </p:nvGraphicFramePr>
        <p:xfrm>
          <a:off x="3429000" y="1676400"/>
          <a:ext cx="2514600" cy="2362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59" name="Worksheet" r:id="rId5" imgW="2200656" imgH="2076907" progId="Excel.Sheet.8">
                  <p:embed/>
                </p:oleObj>
              </mc:Choice>
              <mc:Fallback>
                <p:oleObj name="Worksheet" r:id="rId5" imgW="2200656" imgH="2076907" progId="Excel.Shee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29000" y="1676400"/>
                        <a:ext cx="2514600" cy="2362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14" name="Line 93"/>
          <p:cNvSpPr>
            <a:spLocks noChangeShapeType="1"/>
          </p:cNvSpPr>
          <p:nvPr/>
        </p:nvSpPr>
        <p:spPr bwMode="auto">
          <a:xfrm>
            <a:off x="5127625" y="2689225"/>
            <a:ext cx="0" cy="2016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1115" name="Line 94"/>
          <p:cNvSpPr>
            <a:spLocks noChangeShapeType="1"/>
          </p:cNvSpPr>
          <p:nvPr/>
        </p:nvSpPr>
        <p:spPr bwMode="auto">
          <a:xfrm>
            <a:off x="5943600" y="2133600"/>
            <a:ext cx="762000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116" name="Text Box 95"/>
          <p:cNvSpPr txBox="1">
            <a:spLocks noChangeArrowheads="1"/>
          </p:cNvSpPr>
          <p:nvPr/>
        </p:nvSpPr>
        <p:spPr bwMode="auto">
          <a:xfrm>
            <a:off x="5867400" y="2362200"/>
            <a:ext cx="914400" cy="158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ko-KR" b="0">
                <a:latin typeface="Tahoma" panose="020B0604030504040204" pitchFamily="34" charset="0"/>
                <a:ea typeface="굴림" pitchFamily="50" charset="-127"/>
              </a:rPr>
              <a:t>Assign each remaining object to nearest medoids</a:t>
            </a:r>
          </a:p>
        </p:txBody>
      </p:sp>
      <p:sp>
        <p:nvSpPr>
          <p:cNvPr id="1117" name="Line 96"/>
          <p:cNvSpPr>
            <a:spLocks noChangeShapeType="1"/>
          </p:cNvSpPr>
          <p:nvPr/>
        </p:nvSpPr>
        <p:spPr bwMode="auto">
          <a:xfrm>
            <a:off x="6781800" y="4038600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118" name="Text Box 97"/>
          <p:cNvSpPr txBox="1">
            <a:spLocks noChangeArrowheads="1"/>
          </p:cNvSpPr>
          <p:nvPr/>
        </p:nvSpPr>
        <p:spPr bwMode="auto">
          <a:xfrm>
            <a:off x="6934200" y="4038600"/>
            <a:ext cx="2209800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ko-KR" b="0">
                <a:latin typeface="Tahoma" panose="020B0604030504040204" pitchFamily="34" charset="0"/>
                <a:ea typeface="굴림" pitchFamily="50" charset="-127"/>
              </a:rPr>
              <a:t>Randomly select a nonmedoid object,O</a:t>
            </a:r>
            <a:r>
              <a:rPr lang="en-US" altLang="ko-KR" b="0" baseline="-25000">
                <a:latin typeface="Tahoma" panose="020B0604030504040204" pitchFamily="34" charset="0"/>
                <a:ea typeface="굴림" pitchFamily="50" charset="-127"/>
              </a:rPr>
              <a:t>ramdom</a:t>
            </a:r>
          </a:p>
        </p:txBody>
      </p:sp>
      <p:sp>
        <p:nvSpPr>
          <p:cNvPr id="1119" name="Line 98"/>
          <p:cNvSpPr>
            <a:spLocks noChangeShapeType="1"/>
          </p:cNvSpPr>
          <p:nvPr/>
        </p:nvSpPr>
        <p:spPr bwMode="auto">
          <a:xfrm flipH="1">
            <a:off x="6019800" y="4724400"/>
            <a:ext cx="685800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120" name="Text Box 99"/>
          <p:cNvSpPr txBox="1">
            <a:spLocks noChangeArrowheads="1"/>
          </p:cNvSpPr>
          <p:nvPr/>
        </p:nvSpPr>
        <p:spPr bwMode="auto">
          <a:xfrm>
            <a:off x="5715000" y="4876800"/>
            <a:ext cx="1143000" cy="73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ko-KR" b="0">
                <a:latin typeface="Tahoma" panose="020B0604030504040204" pitchFamily="34" charset="0"/>
                <a:ea typeface="굴림" pitchFamily="50" charset="-127"/>
              </a:rPr>
              <a:t>Compute total cost of swapping</a:t>
            </a:r>
          </a:p>
        </p:txBody>
      </p:sp>
      <p:grpSp>
        <p:nvGrpSpPr>
          <p:cNvPr id="1121" name="Group 100"/>
          <p:cNvGrpSpPr>
            <a:grpSpLocks/>
          </p:cNvGrpSpPr>
          <p:nvPr/>
        </p:nvGrpSpPr>
        <p:grpSpPr bwMode="auto">
          <a:xfrm>
            <a:off x="3544888" y="4611688"/>
            <a:ext cx="2176462" cy="2035175"/>
            <a:chOff x="2233" y="2905"/>
            <a:chExt cx="1371" cy="1282"/>
          </a:xfrm>
        </p:grpSpPr>
        <p:sp>
          <p:nvSpPr>
            <p:cNvPr id="1208" name="Rectangle 101"/>
            <p:cNvSpPr>
              <a:spLocks noChangeArrowheads="1"/>
            </p:cNvSpPr>
            <p:nvPr/>
          </p:nvSpPr>
          <p:spPr bwMode="auto">
            <a:xfrm>
              <a:off x="2233" y="2905"/>
              <a:ext cx="1371" cy="1282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CN" altLang="zh-CN"/>
            </a:p>
          </p:txBody>
        </p:sp>
        <p:sp>
          <p:nvSpPr>
            <p:cNvPr id="1209" name="Rectangle 102"/>
            <p:cNvSpPr>
              <a:spLocks noChangeArrowheads="1"/>
            </p:cNvSpPr>
            <p:nvPr/>
          </p:nvSpPr>
          <p:spPr bwMode="auto">
            <a:xfrm>
              <a:off x="2376" y="3009"/>
              <a:ext cx="1154" cy="101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CN" altLang="zh-CN"/>
            </a:p>
          </p:txBody>
        </p:sp>
        <p:sp>
          <p:nvSpPr>
            <p:cNvPr id="1210" name="Line 103"/>
            <p:cNvSpPr>
              <a:spLocks noChangeShapeType="1"/>
            </p:cNvSpPr>
            <p:nvPr/>
          </p:nvSpPr>
          <p:spPr bwMode="auto">
            <a:xfrm>
              <a:off x="2376" y="3928"/>
              <a:ext cx="1154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11" name="Line 104"/>
            <p:cNvSpPr>
              <a:spLocks noChangeShapeType="1"/>
            </p:cNvSpPr>
            <p:nvPr/>
          </p:nvSpPr>
          <p:spPr bwMode="auto">
            <a:xfrm>
              <a:off x="2376" y="3823"/>
              <a:ext cx="1154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12" name="Line 105"/>
            <p:cNvSpPr>
              <a:spLocks noChangeShapeType="1"/>
            </p:cNvSpPr>
            <p:nvPr/>
          </p:nvSpPr>
          <p:spPr bwMode="auto">
            <a:xfrm>
              <a:off x="2376" y="3725"/>
              <a:ext cx="1154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13" name="Line 106"/>
            <p:cNvSpPr>
              <a:spLocks noChangeShapeType="1"/>
            </p:cNvSpPr>
            <p:nvPr/>
          </p:nvSpPr>
          <p:spPr bwMode="auto">
            <a:xfrm>
              <a:off x="2376" y="3620"/>
              <a:ext cx="1154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14" name="Line 107"/>
            <p:cNvSpPr>
              <a:spLocks noChangeShapeType="1"/>
            </p:cNvSpPr>
            <p:nvPr/>
          </p:nvSpPr>
          <p:spPr bwMode="auto">
            <a:xfrm>
              <a:off x="2376" y="3521"/>
              <a:ext cx="1154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15" name="Line 108"/>
            <p:cNvSpPr>
              <a:spLocks noChangeShapeType="1"/>
            </p:cNvSpPr>
            <p:nvPr/>
          </p:nvSpPr>
          <p:spPr bwMode="auto">
            <a:xfrm>
              <a:off x="2376" y="3416"/>
              <a:ext cx="1154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16" name="Line 109"/>
            <p:cNvSpPr>
              <a:spLocks noChangeShapeType="1"/>
            </p:cNvSpPr>
            <p:nvPr/>
          </p:nvSpPr>
          <p:spPr bwMode="auto">
            <a:xfrm>
              <a:off x="2376" y="3318"/>
              <a:ext cx="1154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17" name="Line 110"/>
            <p:cNvSpPr>
              <a:spLocks noChangeShapeType="1"/>
            </p:cNvSpPr>
            <p:nvPr/>
          </p:nvSpPr>
          <p:spPr bwMode="auto">
            <a:xfrm>
              <a:off x="2376" y="3213"/>
              <a:ext cx="1154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18" name="Line 111"/>
            <p:cNvSpPr>
              <a:spLocks noChangeShapeType="1"/>
            </p:cNvSpPr>
            <p:nvPr/>
          </p:nvSpPr>
          <p:spPr bwMode="auto">
            <a:xfrm>
              <a:off x="2376" y="3114"/>
              <a:ext cx="1154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19" name="Line 112"/>
            <p:cNvSpPr>
              <a:spLocks noChangeShapeType="1"/>
            </p:cNvSpPr>
            <p:nvPr/>
          </p:nvSpPr>
          <p:spPr bwMode="auto">
            <a:xfrm>
              <a:off x="2376" y="3009"/>
              <a:ext cx="1154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20" name="Line 113"/>
            <p:cNvSpPr>
              <a:spLocks noChangeShapeType="1"/>
            </p:cNvSpPr>
            <p:nvPr/>
          </p:nvSpPr>
          <p:spPr bwMode="auto">
            <a:xfrm>
              <a:off x="2495" y="3009"/>
              <a:ext cx="1" cy="101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21" name="Line 114"/>
            <p:cNvSpPr>
              <a:spLocks noChangeShapeType="1"/>
            </p:cNvSpPr>
            <p:nvPr/>
          </p:nvSpPr>
          <p:spPr bwMode="auto">
            <a:xfrm>
              <a:off x="2607" y="3009"/>
              <a:ext cx="1" cy="101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22" name="Line 115"/>
            <p:cNvSpPr>
              <a:spLocks noChangeShapeType="1"/>
            </p:cNvSpPr>
            <p:nvPr/>
          </p:nvSpPr>
          <p:spPr bwMode="auto">
            <a:xfrm>
              <a:off x="2725" y="3009"/>
              <a:ext cx="1" cy="101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23" name="Line 116"/>
            <p:cNvSpPr>
              <a:spLocks noChangeShapeType="1"/>
            </p:cNvSpPr>
            <p:nvPr/>
          </p:nvSpPr>
          <p:spPr bwMode="auto">
            <a:xfrm>
              <a:off x="2838" y="3009"/>
              <a:ext cx="1" cy="101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24" name="Line 117"/>
            <p:cNvSpPr>
              <a:spLocks noChangeShapeType="1"/>
            </p:cNvSpPr>
            <p:nvPr/>
          </p:nvSpPr>
          <p:spPr bwMode="auto">
            <a:xfrm>
              <a:off x="2956" y="3009"/>
              <a:ext cx="1" cy="101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25" name="Line 118"/>
            <p:cNvSpPr>
              <a:spLocks noChangeShapeType="1"/>
            </p:cNvSpPr>
            <p:nvPr/>
          </p:nvSpPr>
          <p:spPr bwMode="auto">
            <a:xfrm>
              <a:off x="3068" y="3009"/>
              <a:ext cx="1" cy="101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26" name="Line 119"/>
            <p:cNvSpPr>
              <a:spLocks noChangeShapeType="1"/>
            </p:cNvSpPr>
            <p:nvPr/>
          </p:nvSpPr>
          <p:spPr bwMode="auto">
            <a:xfrm>
              <a:off x="3187" y="3009"/>
              <a:ext cx="1" cy="101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27" name="Line 120"/>
            <p:cNvSpPr>
              <a:spLocks noChangeShapeType="1"/>
            </p:cNvSpPr>
            <p:nvPr/>
          </p:nvSpPr>
          <p:spPr bwMode="auto">
            <a:xfrm>
              <a:off x="3299" y="3009"/>
              <a:ext cx="1" cy="101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28" name="Line 121"/>
            <p:cNvSpPr>
              <a:spLocks noChangeShapeType="1"/>
            </p:cNvSpPr>
            <p:nvPr/>
          </p:nvSpPr>
          <p:spPr bwMode="auto">
            <a:xfrm>
              <a:off x="3417" y="3009"/>
              <a:ext cx="1" cy="101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29" name="Line 122"/>
            <p:cNvSpPr>
              <a:spLocks noChangeShapeType="1"/>
            </p:cNvSpPr>
            <p:nvPr/>
          </p:nvSpPr>
          <p:spPr bwMode="auto">
            <a:xfrm>
              <a:off x="3530" y="3009"/>
              <a:ext cx="1" cy="101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0" name="Rectangle 123"/>
            <p:cNvSpPr>
              <a:spLocks noChangeArrowheads="1"/>
            </p:cNvSpPr>
            <p:nvPr/>
          </p:nvSpPr>
          <p:spPr bwMode="auto">
            <a:xfrm>
              <a:off x="2376" y="3009"/>
              <a:ext cx="1154" cy="1018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CN" altLang="zh-CN"/>
            </a:p>
          </p:txBody>
        </p:sp>
        <p:sp>
          <p:nvSpPr>
            <p:cNvPr id="1231" name="Line 124"/>
            <p:cNvSpPr>
              <a:spLocks noChangeShapeType="1"/>
            </p:cNvSpPr>
            <p:nvPr/>
          </p:nvSpPr>
          <p:spPr bwMode="auto">
            <a:xfrm>
              <a:off x="2376" y="3009"/>
              <a:ext cx="1" cy="101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2" name="Line 125"/>
            <p:cNvSpPr>
              <a:spLocks noChangeShapeType="1"/>
            </p:cNvSpPr>
            <p:nvPr/>
          </p:nvSpPr>
          <p:spPr bwMode="auto">
            <a:xfrm>
              <a:off x="2364" y="4027"/>
              <a:ext cx="12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3" name="Line 126"/>
            <p:cNvSpPr>
              <a:spLocks noChangeShapeType="1"/>
            </p:cNvSpPr>
            <p:nvPr/>
          </p:nvSpPr>
          <p:spPr bwMode="auto">
            <a:xfrm>
              <a:off x="2364" y="3928"/>
              <a:ext cx="12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4" name="Line 127"/>
            <p:cNvSpPr>
              <a:spLocks noChangeShapeType="1"/>
            </p:cNvSpPr>
            <p:nvPr/>
          </p:nvSpPr>
          <p:spPr bwMode="auto">
            <a:xfrm>
              <a:off x="2364" y="3823"/>
              <a:ext cx="12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5" name="Line 128"/>
            <p:cNvSpPr>
              <a:spLocks noChangeShapeType="1"/>
            </p:cNvSpPr>
            <p:nvPr/>
          </p:nvSpPr>
          <p:spPr bwMode="auto">
            <a:xfrm>
              <a:off x="2364" y="3725"/>
              <a:ext cx="12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6" name="Line 129"/>
            <p:cNvSpPr>
              <a:spLocks noChangeShapeType="1"/>
            </p:cNvSpPr>
            <p:nvPr/>
          </p:nvSpPr>
          <p:spPr bwMode="auto">
            <a:xfrm>
              <a:off x="2364" y="3620"/>
              <a:ext cx="12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7" name="Line 130"/>
            <p:cNvSpPr>
              <a:spLocks noChangeShapeType="1"/>
            </p:cNvSpPr>
            <p:nvPr/>
          </p:nvSpPr>
          <p:spPr bwMode="auto">
            <a:xfrm>
              <a:off x="2364" y="3521"/>
              <a:ext cx="12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8" name="Line 131"/>
            <p:cNvSpPr>
              <a:spLocks noChangeShapeType="1"/>
            </p:cNvSpPr>
            <p:nvPr/>
          </p:nvSpPr>
          <p:spPr bwMode="auto">
            <a:xfrm>
              <a:off x="2364" y="3416"/>
              <a:ext cx="12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9" name="Line 132"/>
            <p:cNvSpPr>
              <a:spLocks noChangeShapeType="1"/>
            </p:cNvSpPr>
            <p:nvPr/>
          </p:nvSpPr>
          <p:spPr bwMode="auto">
            <a:xfrm>
              <a:off x="2364" y="3318"/>
              <a:ext cx="12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40" name="Line 133"/>
            <p:cNvSpPr>
              <a:spLocks noChangeShapeType="1"/>
            </p:cNvSpPr>
            <p:nvPr/>
          </p:nvSpPr>
          <p:spPr bwMode="auto">
            <a:xfrm>
              <a:off x="2364" y="3213"/>
              <a:ext cx="12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41" name="Line 134"/>
            <p:cNvSpPr>
              <a:spLocks noChangeShapeType="1"/>
            </p:cNvSpPr>
            <p:nvPr/>
          </p:nvSpPr>
          <p:spPr bwMode="auto">
            <a:xfrm>
              <a:off x="2364" y="3114"/>
              <a:ext cx="12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42" name="Line 135"/>
            <p:cNvSpPr>
              <a:spLocks noChangeShapeType="1"/>
            </p:cNvSpPr>
            <p:nvPr/>
          </p:nvSpPr>
          <p:spPr bwMode="auto">
            <a:xfrm>
              <a:off x="2364" y="3009"/>
              <a:ext cx="12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43" name="Line 136"/>
            <p:cNvSpPr>
              <a:spLocks noChangeShapeType="1"/>
            </p:cNvSpPr>
            <p:nvPr/>
          </p:nvSpPr>
          <p:spPr bwMode="auto">
            <a:xfrm>
              <a:off x="2376" y="4027"/>
              <a:ext cx="1154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44" name="Line 137"/>
            <p:cNvSpPr>
              <a:spLocks noChangeShapeType="1"/>
            </p:cNvSpPr>
            <p:nvPr/>
          </p:nvSpPr>
          <p:spPr bwMode="auto">
            <a:xfrm flipV="1">
              <a:off x="2376" y="4027"/>
              <a:ext cx="1" cy="1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45" name="Line 138"/>
            <p:cNvSpPr>
              <a:spLocks noChangeShapeType="1"/>
            </p:cNvSpPr>
            <p:nvPr/>
          </p:nvSpPr>
          <p:spPr bwMode="auto">
            <a:xfrm flipV="1">
              <a:off x="2495" y="4027"/>
              <a:ext cx="1" cy="1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46" name="Line 139"/>
            <p:cNvSpPr>
              <a:spLocks noChangeShapeType="1"/>
            </p:cNvSpPr>
            <p:nvPr/>
          </p:nvSpPr>
          <p:spPr bwMode="auto">
            <a:xfrm flipV="1">
              <a:off x="2607" y="4027"/>
              <a:ext cx="1" cy="1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47" name="Line 140"/>
            <p:cNvSpPr>
              <a:spLocks noChangeShapeType="1"/>
            </p:cNvSpPr>
            <p:nvPr/>
          </p:nvSpPr>
          <p:spPr bwMode="auto">
            <a:xfrm flipV="1">
              <a:off x="2725" y="4027"/>
              <a:ext cx="1" cy="1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48" name="Line 141"/>
            <p:cNvSpPr>
              <a:spLocks noChangeShapeType="1"/>
            </p:cNvSpPr>
            <p:nvPr/>
          </p:nvSpPr>
          <p:spPr bwMode="auto">
            <a:xfrm flipV="1">
              <a:off x="2838" y="4027"/>
              <a:ext cx="1" cy="1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49" name="Line 142"/>
            <p:cNvSpPr>
              <a:spLocks noChangeShapeType="1"/>
            </p:cNvSpPr>
            <p:nvPr/>
          </p:nvSpPr>
          <p:spPr bwMode="auto">
            <a:xfrm flipV="1">
              <a:off x="2956" y="4027"/>
              <a:ext cx="1" cy="1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50" name="Line 143"/>
            <p:cNvSpPr>
              <a:spLocks noChangeShapeType="1"/>
            </p:cNvSpPr>
            <p:nvPr/>
          </p:nvSpPr>
          <p:spPr bwMode="auto">
            <a:xfrm flipV="1">
              <a:off x="3068" y="4027"/>
              <a:ext cx="1" cy="1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51" name="Line 144"/>
            <p:cNvSpPr>
              <a:spLocks noChangeShapeType="1"/>
            </p:cNvSpPr>
            <p:nvPr/>
          </p:nvSpPr>
          <p:spPr bwMode="auto">
            <a:xfrm flipV="1">
              <a:off x="3187" y="4027"/>
              <a:ext cx="1" cy="1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52" name="Line 145"/>
            <p:cNvSpPr>
              <a:spLocks noChangeShapeType="1"/>
            </p:cNvSpPr>
            <p:nvPr/>
          </p:nvSpPr>
          <p:spPr bwMode="auto">
            <a:xfrm flipV="1">
              <a:off x="3299" y="4027"/>
              <a:ext cx="1" cy="1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53" name="Line 146"/>
            <p:cNvSpPr>
              <a:spLocks noChangeShapeType="1"/>
            </p:cNvSpPr>
            <p:nvPr/>
          </p:nvSpPr>
          <p:spPr bwMode="auto">
            <a:xfrm flipV="1">
              <a:off x="3417" y="4027"/>
              <a:ext cx="1" cy="1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54" name="Line 147"/>
            <p:cNvSpPr>
              <a:spLocks noChangeShapeType="1"/>
            </p:cNvSpPr>
            <p:nvPr/>
          </p:nvSpPr>
          <p:spPr bwMode="auto">
            <a:xfrm flipV="1">
              <a:off x="3530" y="4027"/>
              <a:ext cx="1" cy="1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55" name="Freeform 148"/>
            <p:cNvSpPr>
              <a:spLocks/>
            </p:cNvSpPr>
            <p:nvPr/>
          </p:nvSpPr>
          <p:spPr bwMode="auto">
            <a:xfrm>
              <a:off x="2682" y="3577"/>
              <a:ext cx="87" cy="86"/>
            </a:xfrm>
            <a:custGeom>
              <a:avLst/>
              <a:gdLst>
                <a:gd name="T0" fmla="*/ 43 w 87"/>
                <a:gd name="T1" fmla="*/ 0 h 86"/>
                <a:gd name="T2" fmla="*/ 87 w 87"/>
                <a:gd name="T3" fmla="*/ 43 h 86"/>
                <a:gd name="T4" fmla="*/ 43 w 87"/>
                <a:gd name="T5" fmla="*/ 86 h 86"/>
                <a:gd name="T6" fmla="*/ 0 w 87"/>
                <a:gd name="T7" fmla="*/ 43 h 86"/>
                <a:gd name="T8" fmla="*/ 43 w 87"/>
                <a:gd name="T9" fmla="*/ 0 h 8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7"/>
                <a:gd name="T16" fmla="*/ 0 h 86"/>
                <a:gd name="T17" fmla="*/ 87 w 87"/>
                <a:gd name="T18" fmla="*/ 86 h 8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7" h="86">
                  <a:moveTo>
                    <a:pt x="43" y="0"/>
                  </a:moveTo>
                  <a:lnTo>
                    <a:pt x="87" y="43"/>
                  </a:lnTo>
                  <a:lnTo>
                    <a:pt x="43" y="86"/>
                  </a:lnTo>
                  <a:lnTo>
                    <a:pt x="0" y="43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rgbClr val="00FFFF"/>
            </a:solidFill>
            <a:ln w="9525">
              <a:solidFill>
                <a:srgbClr val="00008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56" name="Freeform 149"/>
            <p:cNvSpPr>
              <a:spLocks/>
            </p:cNvSpPr>
            <p:nvPr/>
          </p:nvSpPr>
          <p:spPr bwMode="auto">
            <a:xfrm>
              <a:off x="2563" y="3373"/>
              <a:ext cx="88" cy="87"/>
            </a:xfrm>
            <a:custGeom>
              <a:avLst/>
              <a:gdLst>
                <a:gd name="T0" fmla="*/ 44 w 88"/>
                <a:gd name="T1" fmla="*/ 0 h 87"/>
                <a:gd name="T2" fmla="*/ 88 w 88"/>
                <a:gd name="T3" fmla="*/ 43 h 87"/>
                <a:gd name="T4" fmla="*/ 44 w 88"/>
                <a:gd name="T5" fmla="*/ 87 h 87"/>
                <a:gd name="T6" fmla="*/ 0 w 88"/>
                <a:gd name="T7" fmla="*/ 43 h 87"/>
                <a:gd name="T8" fmla="*/ 44 w 88"/>
                <a:gd name="T9" fmla="*/ 0 h 8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8"/>
                <a:gd name="T16" fmla="*/ 0 h 87"/>
                <a:gd name="T17" fmla="*/ 88 w 88"/>
                <a:gd name="T18" fmla="*/ 87 h 8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8" h="87">
                  <a:moveTo>
                    <a:pt x="44" y="0"/>
                  </a:moveTo>
                  <a:lnTo>
                    <a:pt x="88" y="43"/>
                  </a:lnTo>
                  <a:lnTo>
                    <a:pt x="44" y="87"/>
                  </a:lnTo>
                  <a:lnTo>
                    <a:pt x="0" y="43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00FFFF"/>
            </a:solidFill>
            <a:ln w="9525">
              <a:solidFill>
                <a:srgbClr val="00008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57" name="Freeform 150"/>
            <p:cNvSpPr>
              <a:spLocks/>
            </p:cNvSpPr>
            <p:nvPr/>
          </p:nvSpPr>
          <p:spPr bwMode="auto">
            <a:xfrm>
              <a:off x="3143" y="3681"/>
              <a:ext cx="87" cy="87"/>
            </a:xfrm>
            <a:custGeom>
              <a:avLst/>
              <a:gdLst>
                <a:gd name="T0" fmla="*/ 44 w 87"/>
                <a:gd name="T1" fmla="*/ 0 h 87"/>
                <a:gd name="T2" fmla="*/ 87 w 87"/>
                <a:gd name="T3" fmla="*/ 44 h 87"/>
                <a:gd name="T4" fmla="*/ 44 w 87"/>
                <a:gd name="T5" fmla="*/ 87 h 87"/>
                <a:gd name="T6" fmla="*/ 0 w 87"/>
                <a:gd name="T7" fmla="*/ 44 h 87"/>
                <a:gd name="T8" fmla="*/ 44 w 87"/>
                <a:gd name="T9" fmla="*/ 0 h 8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7"/>
                <a:gd name="T16" fmla="*/ 0 h 87"/>
                <a:gd name="T17" fmla="*/ 87 w 87"/>
                <a:gd name="T18" fmla="*/ 87 h 8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7" h="87">
                  <a:moveTo>
                    <a:pt x="44" y="0"/>
                  </a:moveTo>
                  <a:lnTo>
                    <a:pt x="87" y="44"/>
                  </a:lnTo>
                  <a:lnTo>
                    <a:pt x="44" y="87"/>
                  </a:lnTo>
                  <a:lnTo>
                    <a:pt x="0" y="44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00FFFF"/>
            </a:solidFill>
            <a:ln w="9525">
              <a:solidFill>
                <a:srgbClr val="00008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58" name="Freeform 151"/>
            <p:cNvSpPr>
              <a:spLocks/>
            </p:cNvSpPr>
            <p:nvPr/>
          </p:nvSpPr>
          <p:spPr bwMode="auto">
            <a:xfrm>
              <a:off x="2794" y="3275"/>
              <a:ext cx="87" cy="86"/>
            </a:xfrm>
            <a:custGeom>
              <a:avLst/>
              <a:gdLst>
                <a:gd name="T0" fmla="*/ 44 w 87"/>
                <a:gd name="T1" fmla="*/ 0 h 86"/>
                <a:gd name="T2" fmla="*/ 87 w 87"/>
                <a:gd name="T3" fmla="*/ 43 h 86"/>
                <a:gd name="T4" fmla="*/ 44 w 87"/>
                <a:gd name="T5" fmla="*/ 86 h 86"/>
                <a:gd name="T6" fmla="*/ 0 w 87"/>
                <a:gd name="T7" fmla="*/ 43 h 86"/>
                <a:gd name="T8" fmla="*/ 44 w 87"/>
                <a:gd name="T9" fmla="*/ 0 h 8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7"/>
                <a:gd name="T16" fmla="*/ 0 h 86"/>
                <a:gd name="T17" fmla="*/ 87 w 87"/>
                <a:gd name="T18" fmla="*/ 86 h 8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7" h="86">
                  <a:moveTo>
                    <a:pt x="44" y="0"/>
                  </a:moveTo>
                  <a:lnTo>
                    <a:pt x="87" y="43"/>
                  </a:lnTo>
                  <a:lnTo>
                    <a:pt x="44" y="86"/>
                  </a:lnTo>
                  <a:lnTo>
                    <a:pt x="0" y="43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00FFFF"/>
            </a:solidFill>
            <a:ln w="9525">
              <a:solidFill>
                <a:srgbClr val="00008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59" name="Freeform 152"/>
            <p:cNvSpPr>
              <a:spLocks/>
            </p:cNvSpPr>
            <p:nvPr/>
          </p:nvSpPr>
          <p:spPr bwMode="auto">
            <a:xfrm>
              <a:off x="2682" y="3170"/>
              <a:ext cx="87" cy="86"/>
            </a:xfrm>
            <a:custGeom>
              <a:avLst/>
              <a:gdLst>
                <a:gd name="T0" fmla="*/ 43 w 87"/>
                <a:gd name="T1" fmla="*/ 0 h 86"/>
                <a:gd name="T2" fmla="*/ 87 w 87"/>
                <a:gd name="T3" fmla="*/ 43 h 86"/>
                <a:gd name="T4" fmla="*/ 43 w 87"/>
                <a:gd name="T5" fmla="*/ 86 h 86"/>
                <a:gd name="T6" fmla="*/ 0 w 87"/>
                <a:gd name="T7" fmla="*/ 43 h 86"/>
                <a:gd name="T8" fmla="*/ 43 w 87"/>
                <a:gd name="T9" fmla="*/ 0 h 8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7"/>
                <a:gd name="T16" fmla="*/ 0 h 86"/>
                <a:gd name="T17" fmla="*/ 87 w 87"/>
                <a:gd name="T18" fmla="*/ 86 h 8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7" h="86">
                  <a:moveTo>
                    <a:pt x="43" y="0"/>
                  </a:moveTo>
                  <a:lnTo>
                    <a:pt x="87" y="43"/>
                  </a:lnTo>
                  <a:lnTo>
                    <a:pt x="43" y="86"/>
                  </a:lnTo>
                  <a:lnTo>
                    <a:pt x="0" y="43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rgbClr val="000080"/>
            </a:solidFill>
            <a:ln w="9525">
              <a:solidFill>
                <a:srgbClr val="00008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60" name="Freeform 153"/>
            <p:cNvSpPr>
              <a:spLocks/>
            </p:cNvSpPr>
            <p:nvPr/>
          </p:nvSpPr>
          <p:spPr bwMode="auto">
            <a:xfrm>
              <a:off x="3255" y="3478"/>
              <a:ext cx="88" cy="86"/>
            </a:xfrm>
            <a:custGeom>
              <a:avLst/>
              <a:gdLst>
                <a:gd name="T0" fmla="*/ 44 w 88"/>
                <a:gd name="T1" fmla="*/ 0 h 86"/>
                <a:gd name="T2" fmla="*/ 88 w 88"/>
                <a:gd name="T3" fmla="*/ 43 h 86"/>
                <a:gd name="T4" fmla="*/ 44 w 88"/>
                <a:gd name="T5" fmla="*/ 86 h 86"/>
                <a:gd name="T6" fmla="*/ 0 w 88"/>
                <a:gd name="T7" fmla="*/ 43 h 86"/>
                <a:gd name="T8" fmla="*/ 44 w 88"/>
                <a:gd name="T9" fmla="*/ 0 h 8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8"/>
                <a:gd name="T16" fmla="*/ 0 h 86"/>
                <a:gd name="T17" fmla="*/ 88 w 88"/>
                <a:gd name="T18" fmla="*/ 86 h 8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8" h="86">
                  <a:moveTo>
                    <a:pt x="44" y="0"/>
                  </a:moveTo>
                  <a:lnTo>
                    <a:pt x="88" y="43"/>
                  </a:lnTo>
                  <a:lnTo>
                    <a:pt x="44" y="86"/>
                  </a:lnTo>
                  <a:lnTo>
                    <a:pt x="0" y="43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00FFFF"/>
            </a:solidFill>
            <a:ln w="9525">
              <a:solidFill>
                <a:srgbClr val="00008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61" name="Freeform 154"/>
            <p:cNvSpPr>
              <a:spLocks/>
            </p:cNvSpPr>
            <p:nvPr/>
          </p:nvSpPr>
          <p:spPr bwMode="auto">
            <a:xfrm>
              <a:off x="3143" y="3577"/>
              <a:ext cx="87" cy="86"/>
            </a:xfrm>
            <a:custGeom>
              <a:avLst/>
              <a:gdLst>
                <a:gd name="T0" fmla="*/ 44 w 87"/>
                <a:gd name="T1" fmla="*/ 0 h 86"/>
                <a:gd name="T2" fmla="*/ 87 w 87"/>
                <a:gd name="T3" fmla="*/ 43 h 86"/>
                <a:gd name="T4" fmla="*/ 44 w 87"/>
                <a:gd name="T5" fmla="*/ 86 h 86"/>
                <a:gd name="T6" fmla="*/ 0 w 87"/>
                <a:gd name="T7" fmla="*/ 43 h 86"/>
                <a:gd name="T8" fmla="*/ 44 w 87"/>
                <a:gd name="T9" fmla="*/ 0 h 8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7"/>
                <a:gd name="T16" fmla="*/ 0 h 86"/>
                <a:gd name="T17" fmla="*/ 87 w 87"/>
                <a:gd name="T18" fmla="*/ 86 h 8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7" h="86">
                  <a:moveTo>
                    <a:pt x="44" y="0"/>
                  </a:moveTo>
                  <a:lnTo>
                    <a:pt x="87" y="43"/>
                  </a:lnTo>
                  <a:lnTo>
                    <a:pt x="44" y="86"/>
                  </a:lnTo>
                  <a:lnTo>
                    <a:pt x="0" y="43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00008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62" name="Freeform 155"/>
            <p:cNvSpPr>
              <a:spLocks/>
            </p:cNvSpPr>
            <p:nvPr/>
          </p:nvSpPr>
          <p:spPr bwMode="auto">
            <a:xfrm>
              <a:off x="3143" y="3373"/>
              <a:ext cx="87" cy="87"/>
            </a:xfrm>
            <a:custGeom>
              <a:avLst/>
              <a:gdLst>
                <a:gd name="T0" fmla="*/ 44 w 87"/>
                <a:gd name="T1" fmla="*/ 0 h 87"/>
                <a:gd name="T2" fmla="*/ 87 w 87"/>
                <a:gd name="T3" fmla="*/ 43 h 87"/>
                <a:gd name="T4" fmla="*/ 44 w 87"/>
                <a:gd name="T5" fmla="*/ 87 h 87"/>
                <a:gd name="T6" fmla="*/ 0 w 87"/>
                <a:gd name="T7" fmla="*/ 43 h 87"/>
                <a:gd name="T8" fmla="*/ 44 w 87"/>
                <a:gd name="T9" fmla="*/ 0 h 8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7"/>
                <a:gd name="T16" fmla="*/ 0 h 87"/>
                <a:gd name="T17" fmla="*/ 87 w 87"/>
                <a:gd name="T18" fmla="*/ 87 h 8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7" h="87">
                  <a:moveTo>
                    <a:pt x="44" y="0"/>
                  </a:moveTo>
                  <a:lnTo>
                    <a:pt x="87" y="43"/>
                  </a:lnTo>
                  <a:lnTo>
                    <a:pt x="44" y="87"/>
                  </a:lnTo>
                  <a:lnTo>
                    <a:pt x="0" y="43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00FFFF"/>
            </a:solidFill>
            <a:ln w="9525">
              <a:solidFill>
                <a:srgbClr val="00008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63" name="Rectangle 156"/>
            <p:cNvSpPr>
              <a:spLocks noChangeArrowheads="1"/>
            </p:cNvSpPr>
            <p:nvPr/>
          </p:nvSpPr>
          <p:spPr bwMode="auto">
            <a:xfrm>
              <a:off x="2326" y="4008"/>
              <a:ext cx="12" cy="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ko-KR" altLang="en-US" sz="500" b="0">
                  <a:solidFill>
                    <a:srgbClr val="000000"/>
                  </a:solidFill>
                  <a:latin typeface="Small Fonts" charset="0"/>
                  <a:ea typeface="굴림" pitchFamily="50" charset="-127"/>
                </a:rPr>
                <a:t>0</a:t>
              </a:r>
              <a:endParaRPr lang="ko-KR" altLang="en-US" sz="2400" b="0">
                <a:latin typeface="Tahoma" panose="020B0604030504040204" pitchFamily="34" charset="0"/>
                <a:ea typeface="굴림" pitchFamily="50" charset="-127"/>
              </a:endParaRPr>
            </a:p>
          </p:txBody>
        </p:sp>
        <p:sp>
          <p:nvSpPr>
            <p:cNvPr id="1264" name="Rectangle 157"/>
            <p:cNvSpPr>
              <a:spLocks noChangeArrowheads="1"/>
            </p:cNvSpPr>
            <p:nvPr/>
          </p:nvSpPr>
          <p:spPr bwMode="auto">
            <a:xfrm>
              <a:off x="2326" y="3910"/>
              <a:ext cx="12" cy="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ko-KR" altLang="en-US" sz="500" b="0">
                  <a:solidFill>
                    <a:srgbClr val="000000"/>
                  </a:solidFill>
                  <a:latin typeface="Small Fonts" charset="0"/>
                  <a:ea typeface="굴림" pitchFamily="50" charset="-127"/>
                </a:rPr>
                <a:t>1</a:t>
              </a:r>
              <a:endParaRPr lang="ko-KR" altLang="en-US" sz="2400" b="0">
                <a:latin typeface="Tahoma" panose="020B0604030504040204" pitchFamily="34" charset="0"/>
                <a:ea typeface="굴림" pitchFamily="50" charset="-127"/>
              </a:endParaRPr>
            </a:p>
          </p:txBody>
        </p:sp>
        <p:sp>
          <p:nvSpPr>
            <p:cNvPr id="1265" name="Rectangle 158"/>
            <p:cNvSpPr>
              <a:spLocks noChangeArrowheads="1"/>
            </p:cNvSpPr>
            <p:nvPr/>
          </p:nvSpPr>
          <p:spPr bwMode="auto">
            <a:xfrm>
              <a:off x="2326" y="3805"/>
              <a:ext cx="12" cy="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ko-KR" altLang="en-US" sz="500" b="0">
                  <a:solidFill>
                    <a:srgbClr val="000000"/>
                  </a:solidFill>
                  <a:latin typeface="Small Fonts" charset="0"/>
                  <a:ea typeface="굴림" pitchFamily="50" charset="-127"/>
                </a:rPr>
                <a:t>2</a:t>
              </a:r>
              <a:endParaRPr lang="ko-KR" altLang="en-US" sz="2400" b="0">
                <a:latin typeface="Tahoma" panose="020B0604030504040204" pitchFamily="34" charset="0"/>
                <a:ea typeface="굴림" pitchFamily="50" charset="-127"/>
              </a:endParaRPr>
            </a:p>
          </p:txBody>
        </p:sp>
        <p:sp>
          <p:nvSpPr>
            <p:cNvPr id="1266" name="Rectangle 159"/>
            <p:cNvSpPr>
              <a:spLocks noChangeArrowheads="1"/>
            </p:cNvSpPr>
            <p:nvPr/>
          </p:nvSpPr>
          <p:spPr bwMode="auto">
            <a:xfrm>
              <a:off x="2326" y="3706"/>
              <a:ext cx="12" cy="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ko-KR" altLang="en-US" sz="500" b="0">
                  <a:solidFill>
                    <a:srgbClr val="000000"/>
                  </a:solidFill>
                  <a:latin typeface="Small Fonts" charset="0"/>
                  <a:ea typeface="굴림" pitchFamily="50" charset="-127"/>
                </a:rPr>
                <a:t>3</a:t>
              </a:r>
              <a:endParaRPr lang="ko-KR" altLang="en-US" sz="2400" b="0">
                <a:latin typeface="Tahoma" panose="020B0604030504040204" pitchFamily="34" charset="0"/>
                <a:ea typeface="굴림" pitchFamily="50" charset="-127"/>
              </a:endParaRPr>
            </a:p>
          </p:txBody>
        </p:sp>
        <p:sp>
          <p:nvSpPr>
            <p:cNvPr id="1267" name="Rectangle 160"/>
            <p:cNvSpPr>
              <a:spLocks noChangeArrowheads="1"/>
            </p:cNvSpPr>
            <p:nvPr/>
          </p:nvSpPr>
          <p:spPr bwMode="auto">
            <a:xfrm>
              <a:off x="2326" y="3601"/>
              <a:ext cx="12" cy="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ko-KR" altLang="en-US" sz="500" b="0">
                  <a:solidFill>
                    <a:srgbClr val="000000"/>
                  </a:solidFill>
                  <a:latin typeface="Small Fonts" charset="0"/>
                  <a:ea typeface="굴림" pitchFamily="50" charset="-127"/>
                </a:rPr>
                <a:t>4</a:t>
              </a:r>
              <a:endParaRPr lang="ko-KR" altLang="en-US" sz="2400" b="0">
                <a:latin typeface="Tahoma" panose="020B0604030504040204" pitchFamily="34" charset="0"/>
                <a:ea typeface="굴림" pitchFamily="50" charset="-127"/>
              </a:endParaRPr>
            </a:p>
          </p:txBody>
        </p:sp>
        <p:sp>
          <p:nvSpPr>
            <p:cNvPr id="1268" name="Rectangle 161"/>
            <p:cNvSpPr>
              <a:spLocks noChangeArrowheads="1"/>
            </p:cNvSpPr>
            <p:nvPr/>
          </p:nvSpPr>
          <p:spPr bwMode="auto">
            <a:xfrm>
              <a:off x="2326" y="3503"/>
              <a:ext cx="12" cy="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ko-KR" altLang="en-US" sz="500" b="0">
                  <a:solidFill>
                    <a:srgbClr val="000000"/>
                  </a:solidFill>
                  <a:latin typeface="Small Fonts" charset="0"/>
                  <a:ea typeface="굴림" pitchFamily="50" charset="-127"/>
                </a:rPr>
                <a:t>5</a:t>
              </a:r>
              <a:endParaRPr lang="ko-KR" altLang="en-US" sz="2400" b="0">
                <a:latin typeface="Tahoma" panose="020B0604030504040204" pitchFamily="34" charset="0"/>
                <a:ea typeface="굴림" pitchFamily="50" charset="-127"/>
              </a:endParaRPr>
            </a:p>
          </p:txBody>
        </p:sp>
        <p:sp>
          <p:nvSpPr>
            <p:cNvPr id="1269" name="Rectangle 162"/>
            <p:cNvSpPr>
              <a:spLocks noChangeArrowheads="1"/>
            </p:cNvSpPr>
            <p:nvPr/>
          </p:nvSpPr>
          <p:spPr bwMode="auto">
            <a:xfrm>
              <a:off x="2326" y="3398"/>
              <a:ext cx="12" cy="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ko-KR" altLang="en-US" sz="500" b="0">
                  <a:solidFill>
                    <a:srgbClr val="000000"/>
                  </a:solidFill>
                  <a:latin typeface="Small Fonts" charset="0"/>
                  <a:ea typeface="굴림" pitchFamily="50" charset="-127"/>
                </a:rPr>
                <a:t>6</a:t>
              </a:r>
              <a:endParaRPr lang="ko-KR" altLang="en-US" sz="2400" b="0">
                <a:latin typeface="Tahoma" panose="020B0604030504040204" pitchFamily="34" charset="0"/>
                <a:ea typeface="굴림" pitchFamily="50" charset="-127"/>
              </a:endParaRPr>
            </a:p>
          </p:txBody>
        </p:sp>
        <p:sp>
          <p:nvSpPr>
            <p:cNvPr id="1270" name="Rectangle 163"/>
            <p:cNvSpPr>
              <a:spLocks noChangeArrowheads="1"/>
            </p:cNvSpPr>
            <p:nvPr/>
          </p:nvSpPr>
          <p:spPr bwMode="auto">
            <a:xfrm>
              <a:off x="2326" y="3299"/>
              <a:ext cx="12" cy="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ko-KR" altLang="en-US" sz="500" b="0">
                  <a:solidFill>
                    <a:srgbClr val="000000"/>
                  </a:solidFill>
                  <a:latin typeface="Small Fonts" charset="0"/>
                  <a:ea typeface="굴림" pitchFamily="50" charset="-127"/>
                </a:rPr>
                <a:t>7</a:t>
              </a:r>
              <a:endParaRPr lang="ko-KR" altLang="en-US" sz="2400" b="0">
                <a:latin typeface="Tahoma" panose="020B0604030504040204" pitchFamily="34" charset="0"/>
                <a:ea typeface="굴림" pitchFamily="50" charset="-127"/>
              </a:endParaRPr>
            </a:p>
          </p:txBody>
        </p:sp>
        <p:sp>
          <p:nvSpPr>
            <p:cNvPr id="1271" name="Rectangle 164"/>
            <p:cNvSpPr>
              <a:spLocks noChangeArrowheads="1"/>
            </p:cNvSpPr>
            <p:nvPr/>
          </p:nvSpPr>
          <p:spPr bwMode="auto">
            <a:xfrm>
              <a:off x="2326" y="3194"/>
              <a:ext cx="12" cy="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ko-KR" altLang="en-US" sz="500" b="0">
                  <a:solidFill>
                    <a:srgbClr val="000000"/>
                  </a:solidFill>
                  <a:latin typeface="Small Fonts" charset="0"/>
                  <a:ea typeface="굴림" pitchFamily="50" charset="-127"/>
                </a:rPr>
                <a:t>8</a:t>
              </a:r>
              <a:endParaRPr lang="ko-KR" altLang="en-US" sz="2400" b="0">
                <a:latin typeface="Tahoma" panose="020B0604030504040204" pitchFamily="34" charset="0"/>
                <a:ea typeface="굴림" pitchFamily="50" charset="-127"/>
              </a:endParaRPr>
            </a:p>
          </p:txBody>
        </p:sp>
        <p:sp>
          <p:nvSpPr>
            <p:cNvPr id="1272" name="Rectangle 165"/>
            <p:cNvSpPr>
              <a:spLocks noChangeArrowheads="1"/>
            </p:cNvSpPr>
            <p:nvPr/>
          </p:nvSpPr>
          <p:spPr bwMode="auto">
            <a:xfrm>
              <a:off x="2326" y="3096"/>
              <a:ext cx="12" cy="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ko-KR" altLang="en-US" sz="500" b="0">
                  <a:solidFill>
                    <a:srgbClr val="000000"/>
                  </a:solidFill>
                  <a:latin typeface="Small Fonts" charset="0"/>
                  <a:ea typeface="굴림" pitchFamily="50" charset="-127"/>
                </a:rPr>
                <a:t>9</a:t>
              </a:r>
              <a:endParaRPr lang="ko-KR" altLang="en-US" sz="2400" b="0">
                <a:latin typeface="Tahoma" panose="020B0604030504040204" pitchFamily="34" charset="0"/>
                <a:ea typeface="굴림" pitchFamily="50" charset="-127"/>
              </a:endParaRPr>
            </a:p>
          </p:txBody>
        </p:sp>
        <p:sp>
          <p:nvSpPr>
            <p:cNvPr id="1273" name="Rectangle 166"/>
            <p:cNvSpPr>
              <a:spLocks noChangeArrowheads="1"/>
            </p:cNvSpPr>
            <p:nvPr/>
          </p:nvSpPr>
          <p:spPr bwMode="auto">
            <a:xfrm>
              <a:off x="2308" y="2991"/>
              <a:ext cx="19" cy="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ko-KR" altLang="en-US" sz="500" b="0">
                  <a:solidFill>
                    <a:srgbClr val="000000"/>
                  </a:solidFill>
                  <a:latin typeface="Small Fonts" charset="0"/>
                  <a:ea typeface="굴림" pitchFamily="50" charset="-127"/>
                </a:rPr>
                <a:t>10</a:t>
              </a:r>
              <a:endParaRPr lang="ko-KR" altLang="en-US" sz="2400" b="0">
                <a:latin typeface="Tahoma" panose="020B0604030504040204" pitchFamily="34" charset="0"/>
                <a:ea typeface="굴림" pitchFamily="50" charset="-127"/>
              </a:endParaRPr>
            </a:p>
          </p:txBody>
        </p:sp>
        <p:sp>
          <p:nvSpPr>
            <p:cNvPr id="1274" name="Rectangle 167"/>
            <p:cNvSpPr>
              <a:spLocks noChangeArrowheads="1"/>
            </p:cNvSpPr>
            <p:nvPr/>
          </p:nvSpPr>
          <p:spPr bwMode="auto">
            <a:xfrm>
              <a:off x="2370" y="4070"/>
              <a:ext cx="12" cy="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ko-KR" altLang="en-US" sz="500" b="0">
                  <a:solidFill>
                    <a:srgbClr val="000000"/>
                  </a:solidFill>
                  <a:latin typeface="Small Fonts" charset="0"/>
                  <a:ea typeface="굴림" pitchFamily="50" charset="-127"/>
                </a:rPr>
                <a:t>0</a:t>
              </a:r>
              <a:endParaRPr lang="ko-KR" altLang="en-US" sz="2400" b="0">
                <a:latin typeface="Tahoma" panose="020B0604030504040204" pitchFamily="34" charset="0"/>
                <a:ea typeface="굴림" pitchFamily="50" charset="-127"/>
              </a:endParaRPr>
            </a:p>
          </p:txBody>
        </p:sp>
        <p:sp>
          <p:nvSpPr>
            <p:cNvPr id="1275" name="Rectangle 168"/>
            <p:cNvSpPr>
              <a:spLocks noChangeArrowheads="1"/>
            </p:cNvSpPr>
            <p:nvPr/>
          </p:nvSpPr>
          <p:spPr bwMode="auto">
            <a:xfrm>
              <a:off x="2489" y="4070"/>
              <a:ext cx="12" cy="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ko-KR" altLang="en-US" sz="500" b="0">
                  <a:solidFill>
                    <a:srgbClr val="000000"/>
                  </a:solidFill>
                  <a:latin typeface="Small Fonts" charset="0"/>
                  <a:ea typeface="굴림" pitchFamily="50" charset="-127"/>
                </a:rPr>
                <a:t>1</a:t>
              </a:r>
              <a:endParaRPr lang="ko-KR" altLang="en-US" sz="2400" b="0">
                <a:latin typeface="Tahoma" panose="020B0604030504040204" pitchFamily="34" charset="0"/>
                <a:ea typeface="굴림" pitchFamily="50" charset="-127"/>
              </a:endParaRPr>
            </a:p>
          </p:txBody>
        </p:sp>
        <p:sp>
          <p:nvSpPr>
            <p:cNvPr id="1276" name="Rectangle 169"/>
            <p:cNvSpPr>
              <a:spLocks noChangeArrowheads="1"/>
            </p:cNvSpPr>
            <p:nvPr/>
          </p:nvSpPr>
          <p:spPr bwMode="auto">
            <a:xfrm>
              <a:off x="2601" y="4070"/>
              <a:ext cx="12" cy="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ko-KR" altLang="en-US" sz="500" b="0">
                  <a:solidFill>
                    <a:srgbClr val="000000"/>
                  </a:solidFill>
                  <a:latin typeface="Small Fonts" charset="0"/>
                  <a:ea typeface="굴림" pitchFamily="50" charset="-127"/>
                </a:rPr>
                <a:t>2</a:t>
              </a:r>
              <a:endParaRPr lang="ko-KR" altLang="en-US" sz="2400" b="0">
                <a:latin typeface="Tahoma" panose="020B0604030504040204" pitchFamily="34" charset="0"/>
                <a:ea typeface="굴림" pitchFamily="50" charset="-127"/>
              </a:endParaRPr>
            </a:p>
          </p:txBody>
        </p:sp>
        <p:sp>
          <p:nvSpPr>
            <p:cNvPr id="1277" name="Rectangle 170"/>
            <p:cNvSpPr>
              <a:spLocks noChangeArrowheads="1"/>
            </p:cNvSpPr>
            <p:nvPr/>
          </p:nvSpPr>
          <p:spPr bwMode="auto">
            <a:xfrm>
              <a:off x="2719" y="4070"/>
              <a:ext cx="12" cy="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ko-KR" altLang="en-US" sz="500" b="0">
                  <a:solidFill>
                    <a:srgbClr val="000000"/>
                  </a:solidFill>
                  <a:latin typeface="Small Fonts" charset="0"/>
                  <a:ea typeface="굴림" pitchFamily="50" charset="-127"/>
                </a:rPr>
                <a:t>3</a:t>
              </a:r>
              <a:endParaRPr lang="ko-KR" altLang="en-US" sz="2400" b="0">
                <a:latin typeface="Tahoma" panose="020B0604030504040204" pitchFamily="34" charset="0"/>
                <a:ea typeface="굴림" pitchFamily="50" charset="-127"/>
              </a:endParaRPr>
            </a:p>
          </p:txBody>
        </p:sp>
        <p:sp>
          <p:nvSpPr>
            <p:cNvPr id="1278" name="Rectangle 171"/>
            <p:cNvSpPr>
              <a:spLocks noChangeArrowheads="1"/>
            </p:cNvSpPr>
            <p:nvPr/>
          </p:nvSpPr>
          <p:spPr bwMode="auto">
            <a:xfrm>
              <a:off x="2831" y="4070"/>
              <a:ext cx="12" cy="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ko-KR" altLang="en-US" sz="500" b="0">
                  <a:solidFill>
                    <a:srgbClr val="000000"/>
                  </a:solidFill>
                  <a:latin typeface="Small Fonts" charset="0"/>
                  <a:ea typeface="굴림" pitchFamily="50" charset="-127"/>
                </a:rPr>
                <a:t>4</a:t>
              </a:r>
              <a:endParaRPr lang="ko-KR" altLang="en-US" sz="2400" b="0">
                <a:latin typeface="Tahoma" panose="020B0604030504040204" pitchFamily="34" charset="0"/>
                <a:ea typeface="굴림" pitchFamily="50" charset="-127"/>
              </a:endParaRPr>
            </a:p>
          </p:txBody>
        </p:sp>
        <p:sp>
          <p:nvSpPr>
            <p:cNvPr id="1279" name="Rectangle 172"/>
            <p:cNvSpPr>
              <a:spLocks noChangeArrowheads="1"/>
            </p:cNvSpPr>
            <p:nvPr/>
          </p:nvSpPr>
          <p:spPr bwMode="auto">
            <a:xfrm>
              <a:off x="2950" y="4070"/>
              <a:ext cx="12" cy="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ko-KR" altLang="en-US" sz="500" b="0">
                  <a:solidFill>
                    <a:srgbClr val="000000"/>
                  </a:solidFill>
                  <a:latin typeface="Small Fonts" charset="0"/>
                  <a:ea typeface="굴림" pitchFamily="50" charset="-127"/>
                </a:rPr>
                <a:t>5</a:t>
              </a:r>
              <a:endParaRPr lang="ko-KR" altLang="en-US" sz="2400" b="0">
                <a:latin typeface="Tahoma" panose="020B0604030504040204" pitchFamily="34" charset="0"/>
                <a:ea typeface="굴림" pitchFamily="50" charset="-127"/>
              </a:endParaRPr>
            </a:p>
          </p:txBody>
        </p:sp>
        <p:sp>
          <p:nvSpPr>
            <p:cNvPr id="1280" name="Rectangle 173"/>
            <p:cNvSpPr>
              <a:spLocks noChangeArrowheads="1"/>
            </p:cNvSpPr>
            <p:nvPr/>
          </p:nvSpPr>
          <p:spPr bwMode="auto">
            <a:xfrm>
              <a:off x="3062" y="4070"/>
              <a:ext cx="12" cy="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ko-KR" altLang="en-US" sz="500" b="0">
                  <a:solidFill>
                    <a:srgbClr val="000000"/>
                  </a:solidFill>
                  <a:latin typeface="Small Fonts" charset="0"/>
                  <a:ea typeface="굴림" pitchFamily="50" charset="-127"/>
                </a:rPr>
                <a:t>6</a:t>
              </a:r>
              <a:endParaRPr lang="ko-KR" altLang="en-US" sz="2400" b="0">
                <a:latin typeface="Tahoma" panose="020B0604030504040204" pitchFamily="34" charset="0"/>
                <a:ea typeface="굴림" pitchFamily="50" charset="-127"/>
              </a:endParaRPr>
            </a:p>
          </p:txBody>
        </p:sp>
        <p:sp>
          <p:nvSpPr>
            <p:cNvPr id="1281" name="Rectangle 174"/>
            <p:cNvSpPr>
              <a:spLocks noChangeArrowheads="1"/>
            </p:cNvSpPr>
            <p:nvPr/>
          </p:nvSpPr>
          <p:spPr bwMode="auto">
            <a:xfrm>
              <a:off x="3180" y="4070"/>
              <a:ext cx="12" cy="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ko-KR" altLang="en-US" sz="500" b="0">
                  <a:solidFill>
                    <a:srgbClr val="000000"/>
                  </a:solidFill>
                  <a:latin typeface="Small Fonts" charset="0"/>
                  <a:ea typeface="굴림" pitchFamily="50" charset="-127"/>
                </a:rPr>
                <a:t>7</a:t>
              </a:r>
              <a:endParaRPr lang="ko-KR" altLang="en-US" sz="2400" b="0">
                <a:latin typeface="Tahoma" panose="020B0604030504040204" pitchFamily="34" charset="0"/>
                <a:ea typeface="굴림" pitchFamily="50" charset="-127"/>
              </a:endParaRPr>
            </a:p>
          </p:txBody>
        </p:sp>
        <p:sp>
          <p:nvSpPr>
            <p:cNvPr id="1282" name="Rectangle 175"/>
            <p:cNvSpPr>
              <a:spLocks noChangeArrowheads="1"/>
            </p:cNvSpPr>
            <p:nvPr/>
          </p:nvSpPr>
          <p:spPr bwMode="auto">
            <a:xfrm>
              <a:off x="3293" y="4070"/>
              <a:ext cx="12" cy="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ko-KR" altLang="en-US" sz="500" b="0">
                  <a:solidFill>
                    <a:srgbClr val="000000"/>
                  </a:solidFill>
                  <a:latin typeface="Small Fonts" charset="0"/>
                  <a:ea typeface="굴림" pitchFamily="50" charset="-127"/>
                </a:rPr>
                <a:t>8</a:t>
              </a:r>
              <a:endParaRPr lang="ko-KR" altLang="en-US" sz="2400" b="0">
                <a:latin typeface="Tahoma" panose="020B0604030504040204" pitchFamily="34" charset="0"/>
                <a:ea typeface="굴림" pitchFamily="50" charset="-127"/>
              </a:endParaRPr>
            </a:p>
          </p:txBody>
        </p:sp>
        <p:sp>
          <p:nvSpPr>
            <p:cNvPr id="1283" name="Rectangle 176"/>
            <p:cNvSpPr>
              <a:spLocks noChangeArrowheads="1"/>
            </p:cNvSpPr>
            <p:nvPr/>
          </p:nvSpPr>
          <p:spPr bwMode="auto">
            <a:xfrm>
              <a:off x="3411" y="4070"/>
              <a:ext cx="12" cy="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ko-KR" altLang="en-US" sz="500" b="0">
                  <a:solidFill>
                    <a:srgbClr val="000000"/>
                  </a:solidFill>
                  <a:latin typeface="Small Fonts" charset="0"/>
                  <a:ea typeface="굴림" pitchFamily="50" charset="-127"/>
                </a:rPr>
                <a:t>9</a:t>
              </a:r>
              <a:endParaRPr lang="ko-KR" altLang="en-US" sz="2400" b="0">
                <a:latin typeface="Tahoma" panose="020B0604030504040204" pitchFamily="34" charset="0"/>
                <a:ea typeface="굴림" pitchFamily="50" charset="-127"/>
              </a:endParaRPr>
            </a:p>
          </p:txBody>
        </p:sp>
        <p:sp>
          <p:nvSpPr>
            <p:cNvPr id="1284" name="Rectangle 177"/>
            <p:cNvSpPr>
              <a:spLocks noChangeArrowheads="1"/>
            </p:cNvSpPr>
            <p:nvPr/>
          </p:nvSpPr>
          <p:spPr bwMode="auto">
            <a:xfrm>
              <a:off x="3511" y="4070"/>
              <a:ext cx="19" cy="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ko-KR" altLang="en-US" sz="500" b="0">
                  <a:solidFill>
                    <a:srgbClr val="000000"/>
                  </a:solidFill>
                  <a:latin typeface="Small Fonts" charset="0"/>
                  <a:ea typeface="굴림" pitchFamily="50" charset="-127"/>
                </a:rPr>
                <a:t>10</a:t>
              </a:r>
              <a:endParaRPr lang="ko-KR" altLang="en-US" sz="2400" b="0">
                <a:latin typeface="Tahoma" panose="020B0604030504040204" pitchFamily="34" charset="0"/>
                <a:ea typeface="굴림" pitchFamily="50" charset="-127"/>
              </a:endParaRPr>
            </a:p>
          </p:txBody>
        </p:sp>
        <p:sp>
          <p:nvSpPr>
            <p:cNvPr id="1285" name="Rectangle 178"/>
            <p:cNvSpPr>
              <a:spLocks noChangeArrowheads="1"/>
            </p:cNvSpPr>
            <p:nvPr/>
          </p:nvSpPr>
          <p:spPr bwMode="auto">
            <a:xfrm>
              <a:off x="2233" y="2905"/>
              <a:ext cx="1371" cy="1282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CN" altLang="zh-CN"/>
            </a:p>
          </p:txBody>
        </p:sp>
        <p:sp>
          <p:nvSpPr>
            <p:cNvPr id="1286" name="Line 179"/>
            <p:cNvSpPr>
              <a:spLocks noChangeShapeType="1"/>
            </p:cNvSpPr>
            <p:nvPr/>
          </p:nvSpPr>
          <p:spPr bwMode="auto">
            <a:xfrm>
              <a:off x="3181" y="3456"/>
              <a:ext cx="0" cy="11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287" name="Freeform 180"/>
            <p:cNvSpPr>
              <a:spLocks/>
            </p:cNvSpPr>
            <p:nvPr/>
          </p:nvSpPr>
          <p:spPr bwMode="auto">
            <a:xfrm>
              <a:off x="3033" y="3600"/>
              <a:ext cx="87" cy="86"/>
            </a:xfrm>
            <a:custGeom>
              <a:avLst/>
              <a:gdLst>
                <a:gd name="T0" fmla="*/ 44 w 87"/>
                <a:gd name="T1" fmla="*/ 0 h 86"/>
                <a:gd name="T2" fmla="*/ 87 w 87"/>
                <a:gd name="T3" fmla="*/ 43 h 86"/>
                <a:gd name="T4" fmla="*/ 44 w 87"/>
                <a:gd name="T5" fmla="*/ 86 h 86"/>
                <a:gd name="T6" fmla="*/ 0 w 87"/>
                <a:gd name="T7" fmla="*/ 43 h 86"/>
                <a:gd name="T8" fmla="*/ 44 w 87"/>
                <a:gd name="T9" fmla="*/ 0 h 8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7"/>
                <a:gd name="T16" fmla="*/ 0 h 86"/>
                <a:gd name="T17" fmla="*/ 87 w 87"/>
                <a:gd name="T18" fmla="*/ 86 h 8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7" h="86">
                  <a:moveTo>
                    <a:pt x="44" y="0"/>
                  </a:moveTo>
                  <a:lnTo>
                    <a:pt x="87" y="43"/>
                  </a:lnTo>
                  <a:lnTo>
                    <a:pt x="44" y="86"/>
                  </a:lnTo>
                  <a:lnTo>
                    <a:pt x="0" y="43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00FFFF"/>
            </a:solidFill>
            <a:ln w="9525">
              <a:solidFill>
                <a:srgbClr val="00008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88" name="Freeform 181"/>
            <p:cNvSpPr>
              <a:spLocks/>
            </p:cNvSpPr>
            <p:nvPr/>
          </p:nvSpPr>
          <p:spPr bwMode="auto">
            <a:xfrm>
              <a:off x="3024" y="3792"/>
              <a:ext cx="87" cy="86"/>
            </a:xfrm>
            <a:custGeom>
              <a:avLst/>
              <a:gdLst>
                <a:gd name="T0" fmla="*/ 43 w 87"/>
                <a:gd name="T1" fmla="*/ 0 h 86"/>
                <a:gd name="T2" fmla="*/ 87 w 87"/>
                <a:gd name="T3" fmla="*/ 43 h 86"/>
                <a:gd name="T4" fmla="*/ 43 w 87"/>
                <a:gd name="T5" fmla="*/ 86 h 86"/>
                <a:gd name="T6" fmla="*/ 0 w 87"/>
                <a:gd name="T7" fmla="*/ 43 h 86"/>
                <a:gd name="T8" fmla="*/ 43 w 87"/>
                <a:gd name="T9" fmla="*/ 0 h 8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7"/>
                <a:gd name="T16" fmla="*/ 0 h 86"/>
                <a:gd name="T17" fmla="*/ 87 w 87"/>
                <a:gd name="T18" fmla="*/ 86 h 8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7" h="86">
                  <a:moveTo>
                    <a:pt x="43" y="0"/>
                  </a:moveTo>
                  <a:lnTo>
                    <a:pt x="87" y="43"/>
                  </a:lnTo>
                  <a:lnTo>
                    <a:pt x="43" y="86"/>
                  </a:lnTo>
                  <a:lnTo>
                    <a:pt x="0" y="43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chemeClr val="hlink"/>
            </a:solidFill>
            <a:ln w="9525">
              <a:solidFill>
                <a:schemeClr val="hlink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122" name="Rectangle 182"/>
          <p:cNvSpPr>
            <a:spLocks noChangeArrowheads="1"/>
          </p:cNvSpPr>
          <p:nvPr/>
        </p:nvSpPr>
        <p:spPr bwMode="auto">
          <a:xfrm>
            <a:off x="3657600" y="4267200"/>
            <a:ext cx="1408113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ko-KR" b="0">
                <a:latin typeface="Tahoma" panose="020B0604030504040204" pitchFamily="34" charset="0"/>
                <a:ea typeface="굴림" pitchFamily="50" charset="-127"/>
              </a:rPr>
              <a:t>Total Cost = 26</a:t>
            </a:r>
          </a:p>
        </p:txBody>
      </p:sp>
      <p:sp>
        <p:nvSpPr>
          <p:cNvPr id="1123" name="Line 183"/>
          <p:cNvSpPr>
            <a:spLocks noChangeShapeType="1"/>
          </p:cNvSpPr>
          <p:nvPr/>
        </p:nvSpPr>
        <p:spPr bwMode="auto">
          <a:xfrm flipV="1">
            <a:off x="5334000" y="4114800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124" name="Text Box 184"/>
          <p:cNvSpPr txBox="1">
            <a:spLocks noChangeArrowheads="1"/>
          </p:cNvSpPr>
          <p:nvPr/>
        </p:nvSpPr>
        <p:spPr bwMode="auto">
          <a:xfrm>
            <a:off x="2362200" y="5029200"/>
            <a:ext cx="1219200" cy="1049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ko-KR" b="0">
                <a:latin typeface="Tahoma" panose="020B0604030504040204" pitchFamily="34" charset="0"/>
                <a:ea typeface="굴림" pitchFamily="50" charset="-127"/>
              </a:rPr>
              <a:t>Swapping O and O</a:t>
            </a:r>
            <a:r>
              <a:rPr lang="en-US" altLang="ko-KR" b="0" baseline="-25000">
                <a:latin typeface="Tahoma" panose="020B0604030504040204" pitchFamily="34" charset="0"/>
                <a:ea typeface="굴림" pitchFamily="50" charset="-127"/>
              </a:rPr>
              <a:t>ramdom 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ko-KR" b="0">
                <a:latin typeface="Tahoma" panose="020B0604030504040204" pitchFamily="34" charset="0"/>
                <a:ea typeface="굴림" pitchFamily="50" charset="-127"/>
              </a:rPr>
              <a:t>If quality is improved.</a:t>
            </a:r>
          </a:p>
        </p:txBody>
      </p:sp>
      <p:sp>
        <p:nvSpPr>
          <p:cNvPr id="1125" name="Text Box 185"/>
          <p:cNvSpPr txBox="1">
            <a:spLocks noChangeArrowheads="1"/>
          </p:cNvSpPr>
          <p:nvPr/>
        </p:nvSpPr>
        <p:spPr bwMode="auto">
          <a:xfrm>
            <a:off x="228600" y="4724400"/>
            <a:ext cx="1981200" cy="115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ko-KR" sz="2000">
                <a:latin typeface="Tahoma" panose="020B0604030504040204" pitchFamily="34" charset="0"/>
                <a:ea typeface="굴림" pitchFamily="50" charset="-127"/>
              </a:rPr>
              <a:t>Do loop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ko-KR" sz="2000">
                <a:latin typeface="Tahoma" panose="020B0604030504040204" pitchFamily="34" charset="0"/>
                <a:ea typeface="굴림" pitchFamily="50" charset="-127"/>
              </a:rPr>
              <a:t>Until no change</a:t>
            </a:r>
          </a:p>
        </p:txBody>
      </p:sp>
      <p:grpSp>
        <p:nvGrpSpPr>
          <p:cNvPr id="1126" name="Group 186"/>
          <p:cNvGrpSpPr>
            <a:grpSpLocks/>
          </p:cNvGrpSpPr>
          <p:nvPr/>
        </p:nvGrpSpPr>
        <p:grpSpPr bwMode="auto">
          <a:xfrm>
            <a:off x="6821488" y="4611688"/>
            <a:ext cx="2176462" cy="2035175"/>
            <a:chOff x="4297" y="2905"/>
            <a:chExt cx="1371" cy="1282"/>
          </a:xfrm>
        </p:grpSpPr>
        <p:sp>
          <p:nvSpPr>
            <p:cNvPr id="1127" name="Rectangle 187"/>
            <p:cNvSpPr>
              <a:spLocks noChangeArrowheads="1"/>
            </p:cNvSpPr>
            <p:nvPr/>
          </p:nvSpPr>
          <p:spPr bwMode="auto">
            <a:xfrm>
              <a:off x="4297" y="2905"/>
              <a:ext cx="1371" cy="1282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CN" altLang="zh-CN"/>
            </a:p>
          </p:txBody>
        </p:sp>
        <p:sp>
          <p:nvSpPr>
            <p:cNvPr id="1128" name="Rectangle 188"/>
            <p:cNvSpPr>
              <a:spLocks noChangeArrowheads="1"/>
            </p:cNvSpPr>
            <p:nvPr/>
          </p:nvSpPr>
          <p:spPr bwMode="auto">
            <a:xfrm>
              <a:off x="4440" y="3009"/>
              <a:ext cx="1154" cy="101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CN" altLang="zh-CN"/>
            </a:p>
          </p:txBody>
        </p:sp>
        <p:sp>
          <p:nvSpPr>
            <p:cNvPr id="1129" name="Line 189"/>
            <p:cNvSpPr>
              <a:spLocks noChangeShapeType="1"/>
            </p:cNvSpPr>
            <p:nvPr/>
          </p:nvSpPr>
          <p:spPr bwMode="auto">
            <a:xfrm>
              <a:off x="4440" y="3928"/>
              <a:ext cx="1154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0" name="Line 190"/>
            <p:cNvSpPr>
              <a:spLocks noChangeShapeType="1"/>
            </p:cNvSpPr>
            <p:nvPr/>
          </p:nvSpPr>
          <p:spPr bwMode="auto">
            <a:xfrm>
              <a:off x="4440" y="3823"/>
              <a:ext cx="1154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1" name="Line 191"/>
            <p:cNvSpPr>
              <a:spLocks noChangeShapeType="1"/>
            </p:cNvSpPr>
            <p:nvPr/>
          </p:nvSpPr>
          <p:spPr bwMode="auto">
            <a:xfrm>
              <a:off x="4440" y="3725"/>
              <a:ext cx="1154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2" name="Line 192"/>
            <p:cNvSpPr>
              <a:spLocks noChangeShapeType="1"/>
            </p:cNvSpPr>
            <p:nvPr/>
          </p:nvSpPr>
          <p:spPr bwMode="auto">
            <a:xfrm>
              <a:off x="4440" y="3620"/>
              <a:ext cx="1154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3" name="Line 193"/>
            <p:cNvSpPr>
              <a:spLocks noChangeShapeType="1"/>
            </p:cNvSpPr>
            <p:nvPr/>
          </p:nvSpPr>
          <p:spPr bwMode="auto">
            <a:xfrm>
              <a:off x="4440" y="3521"/>
              <a:ext cx="1154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4" name="Line 194"/>
            <p:cNvSpPr>
              <a:spLocks noChangeShapeType="1"/>
            </p:cNvSpPr>
            <p:nvPr/>
          </p:nvSpPr>
          <p:spPr bwMode="auto">
            <a:xfrm>
              <a:off x="4440" y="3416"/>
              <a:ext cx="1154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5" name="Line 195"/>
            <p:cNvSpPr>
              <a:spLocks noChangeShapeType="1"/>
            </p:cNvSpPr>
            <p:nvPr/>
          </p:nvSpPr>
          <p:spPr bwMode="auto">
            <a:xfrm>
              <a:off x="4440" y="3318"/>
              <a:ext cx="1154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6" name="Line 196"/>
            <p:cNvSpPr>
              <a:spLocks noChangeShapeType="1"/>
            </p:cNvSpPr>
            <p:nvPr/>
          </p:nvSpPr>
          <p:spPr bwMode="auto">
            <a:xfrm>
              <a:off x="4440" y="3213"/>
              <a:ext cx="1154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7" name="Line 197"/>
            <p:cNvSpPr>
              <a:spLocks noChangeShapeType="1"/>
            </p:cNvSpPr>
            <p:nvPr/>
          </p:nvSpPr>
          <p:spPr bwMode="auto">
            <a:xfrm>
              <a:off x="4440" y="3114"/>
              <a:ext cx="1154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8" name="Line 198"/>
            <p:cNvSpPr>
              <a:spLocks noChangeShapeType="1"/>
            </p:cNvSpPr>
            <p:nvPr/>
          </p:nvSpPr>
          <p:spPr bwMode="auto">
            <a:xfrm>
              <a:off x="4440" y="3009"/>
              <a:ext cx="1154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9" name="Line 199"/>
            <p:cNvSpPr>
              <a:spLocks noChangeShapeType="1"/>
            </p:cNvSpPr>
            <p:nvPr/>
          </p:nvSpPr>
          <p:spPr bwMode="auto">
            <a:xfrm>
              <a:off x="4559" y="3009"/>
              <a:ext cx="1" cy="101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0" name="Line 200"/>
            <p:cNvSpPr>
              <a:spLocks noChangeShapeType="1"/>
            </p:cNvSpPr>
            <p:nvPr/>
          </p:nvSpPr>
          <p:spPr bwMode="auto">
            <a:xfrm>
              <a:off x="4671" y="3009"/>
              <a:ext cx="1" cy="101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1" name="Line 201"/>
            <p:cNvSpPr>
              <a:spLocks noChangeShapeType="1"/>
            </p:cNvSpPr>
            <p:nvPr/>
          </p:nvSpPr>
          <p:spPr bwMode="auto">
            <a:xfrm>
              <a:off x="4789" y="3009"/>
              <a:ext cx="1" cy="101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2" name="Line 202"/>
            <p:cNvSpPr>
              <a:spLocks noChangeShapeType="1"/>
            </p:cNvSpPr>
            <p:nvPr/>
          </p:nvSpPr>
          <p:spPr bwMode="auto">
            <a:xfrm>
              <a:off x="4902" y="3009"/>
              <a:ext cx="1" cy="101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3" name="Line 203"/>
            <p:cNvSpPr>
              <a:spLocks noChangeShapeType="1"/>
            </p:cNvSpPr>
            <p:nvPr/>
          </p:nvSpPr>
          <p:spPr bwMode="auto">
            <a:xfrm>
              <a:off x="5020" y="3009"/>
              <a:ext cx="1" cy="101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4" name="Line 204"/>
            <p:cNvSpPr>
              <a:spLocks noChangeShapeType="1"/>
            </p:cNvSpPr>
            <p:nvPr/>
          </p:nvSpPr>
          <p:spPr bwMode="auto">
            <a:xfrm>
              <a:off x="5132" y="3009"/>
              <a:ext cx="1" cy="101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5" name="Line 205"/>
            <p:cNvSpPr>
              <a:spLocks noChangeShapeType="1"/>
            </p:cNvSpPr>
            <p:nvPr/>
          </p:nvSpPr>
          <p:spPr bwMode="auto">
            <a:xfrm>
              <a:off x="5251" y="3009"/>
              <a:ext cx="1" cy="101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6" name="Line 206"/>
            <p:cNvSpPr>
              <a:spLocks noChangeShapeType="1"/>
            </p:cNvSpPr>
            <p:nvPr/>
          </p:nvSpPr>
          <p:spPr bwMode="auto">
            <a:xfrm>
              <a:off x="5363" y="3009"/>
              <a:ext cx="1" cy="101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7" name="Line 207"/>
            <p:cNvSpPr>
              <a:spLocks noChangeShapeType="1"/>
            </p:cNvSpPr>
            <p:nvPr/>
          </p:nvSpPr>
          <p:spPr bwMode="auto">
            <a:xfrm>
              <a:off x="5481" y="3009"/>
              <a:ext cx="1" cy="101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8" name="Line 208"/>
            <p:cNvSpPr>
              <a:spLocks noChangeShapeType="1"/>
            </p:cNvSpPr>
            <p:nvPr/>
          </p:nvSpPr>
          <p:spPr bwMode="auto">
            <a:xfrm>
              <a:off x="5594" y="3009"/>
              <a:ext cx="1" cy="101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9" name="Rectangle 209"/>
            <p:cNvSpPr>
              <a:spLocks noChangeArrowheads="1"/>
            </p:cNvSpPr>
            <p:nvPr/>
          </p:nvSpPr>
          <p:spPr bwMode="auto">
            <a:xfrm>
              <a:off x="4440" y="3009"/>
              <a:ext cx="1154" cy="1018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CN" altLang="zh-CN"/>
            </a:p>
          </p:txBody>
        </p:sp>
        <p:sp>
          <p:nvSpPr>
            <p:cNvPr id="1150" name="Line 210"/>
            <p:cNvSpPr>
              <a:spLocks noChangeShapeType="1"/>
            </p:cNvSpPr>
            <p:nvPr/>
          </p:nvSpPr>
          <p:spPr bwMode="auto">
            <a:xfrm>
              <a:off x="4440" y="3009"/>
              <a:ext cx="1" cy="101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51" name="Line 211"/>
            <p:cNvSpPr>
              <a:spLocks noChangeShapeType="1"/>
            </p:cNvSpPr>
            <p:nvPr/>
          </p:nvSpPr>
          <p:spPr bwMode="auto">
            <a:xfrm>
              <a:off x="4428" y="4027"/>
              <a:ext cx="12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52" name="Line 212"/>
            <p:cNvSpPr>
              <a:spLocks noChangeShapeType="1"/>
            </p:cNvSpPr>
            <p:nvPr/>
          </p:nvSpPr>
          <p:spPr bwMode="auto">
            <a:xfrm>
              <a:off x="4428" y="3928"/>
              <a:ext cx="12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53" name="Line 213"/>
            <p:cNvSpPr>
              <a:spLocks noChangeShapeType="1"/>
            </p:cNvSpPr>
            <p:nvPr/>
          </p:nvSpPr>
          <p:spPr bwMode="auto">
            <a:xfrm>
              <a:off x="4428" y="3823"/>
              <a:ext cx="12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54" name="Line 214"/>
            <p:cNvSpPr>
              <a:spLocks noChangeShapeType="1"/>
            </p:cNvSpPr>
            <p:nvPr/>
          </p:nvSpPr>
          <p:spPr bwMode="auto">
            <a:xfrm>
              <a:off x="4428" y="3725"/>
              <a:ext cx="12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55" name="Line 215"/>
            <p:cNvSpPr>
              <a:spLocks noChangeShapeType="1"/>
            </p:cNvSpPr>
            <p:nvPr/>
          </p:nvSpPr>
          <p:spPr bwMode="auto">
            <a:xfrm>
              <a:off x="4428" y="3620"/>
              <a:ext cx="12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56" name="Line 216"/>
            <p:cNvSpPr>
              <a:spLocks noChangeShapeType="1"/>
            </p:cNvSpPr>
            <p:nvPr/>
          </p:nvSpPr>
          <p:spPr bwMode="auto">
            <a:xfrm>
              <a:off x="4428" y="3521"/>
              <a:ext cx="12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57" name="Line 217"/>
            <p:cNvSpPr>
              <a:spLocks noChangeShapeType="1"/>
            </p:cNvSpPr>
            <p:nvPr/>
          </p:nvSpPr>
          <p:spPr bwMode="auto">
            <a:xfrm>
              <a:off x="4428" y="3416"/>
              <a:ext cx="12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58" name="Line 218"/>
            <p:cNvSpPr>
              <a:spLocks noChangeShapeType="1"/>
            </p:cNvSpPr>
            <p:nvPr/>
          </p:nvSpPr>
          <p:spPr bwMode="auto">
            <a:xfrm>
              <a:off x="4428" y="3318"/>
              <a:ext cx="12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59" name="Line 219"/>
            <p:cNvSpPr>
              <a:spLocks noChangeShapeType="1"/>
            </p:cNvSpPr>
            <p:nvPr/>
          </p:nvSpPr>
          <p:spPr bwMode="auto">
            <a:xfrm>
              <a:off x="4428" y="3213"/>
              <a:ext cx="12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60" name="Line 220"/>
            <p:cNvSpPr>
              <a:spLocks noChangeShapeType="1"/>
            </p:cNvSpPr>
            <p:nvPr/>
          </p:nvSpPr>
          <p:spPr bwMode="auto">
            <a:xfrm>
              <a:off x="4428" y="3114"/>
              <a:ext cx="12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61" name="Line 221"/>
            <p:cNvSpPr>
              <a:spLocks noChangeShapeType="1"/>
            </p:cNvSpPr>
            <p:nvPr/>
          </p:nvSpPr>
          <p:spPr bwMode="auto">
            <a:xfrm>
              <a:off x="4428" y="3009"/>
              <a:ext cx="12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62" name="Line 222"/>
            <p:cNvSpPr>
              <a:spLocks noChangeShapeType="1"/>
            </p:cNvSpPr>
            <p:nvPr/>
          </p:nvSpPr>
          <p:spPr bwMode="auto">
            <a:xfrm>
              <a:off x="4440" y="4027"/>
              <a:ext cx="1154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63" name="Line 223"/>
            <p:cNvSpPr>
              <a:spLocks noChangeShapeType="1"/>
            </p:cNvSpPr>
            <p:nvPr/>
          </p:nvSpPr>
          <p:spPr bwMode="auto">
            <a:xfrm flipV="1">
              <a:off x="4440" y="4027"/>
              <a:ext cx="1" cy="1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64" name="Line 224"/>
            <p:cNvSpPr>
              <a:spLocks noChangeShapeType="1"/>
            </p:cNvSpPr>
            <p:nvPr/>
          </p:nvSpPr>
          <p:spPr bwMode="auto">
            <a:xfrm flipV="1">
              <a:off x="4559" y="4027"/>
              <a:ext cx="1" cy="1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65" name="Line 225"/>
            <p:cNvSpPr>
              <a:spLocks noChangeShapeType="1"/>
            </p:cNvSpPr>
            <p:nvPr/>
          </p:nvSpPr>
          <p:spPr bwMode="auto">
            <a:xfrm flipV="1">
              <a:off x="4671" y="4027"/>
              <a:ext cx="1" cy="1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66" name="Line 226"/>
            <p:cNvSpPr>
              <a:spLocks noChangeShapeType="1"/>
            </p:cNvSpPr>
            <p:nvPr/>
          </p:nvSpPr>
          <p:spPr bwMode="auto">
            <a:xfrm flipV="1">
              <a:off x="4789" y="4027"/>
              <a:ext cx="1" cy="1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67" name="Line 227"/>
            <p:cNvSpPr>
              <a:spLocks noChangeShapeType="1"/>
            </p:cNvSpPr>
            <p:nvPr/>
          </p:nvSpPr>
          <p:spPr bwMode="auto">
            <a:xfrm flipV="1">
              <a:off x="4902" y="4027"/>
              <a:ext cx="1" cy="1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68" name="Line 228"/>
            <p:cNvSpPr>
              <a:spLocks noChangeShapeType="1"/>
            </p:cNvSpPr>
            <p:nvPr/>
          </p:nvSpPr>
          <p:spPr bwMode="auto">
            <a:xfrm flipV="1">
              <a:off x="5020" y="4027"/>
              <a:ext cx="1" cy="1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69" name="Line 229"/>
            <p:cNvSpPr>
              <a:spLocks noChangeShapeType="1"/>
            </p:cNvSpPr>
            <p:nvPr/>
          </p:nvSpPr>
          <p:spPr bwMode="auto">
            <a:xfrm flipV="1">
              <a:off x="5132" y="4027"/>
              <a:ext cx="1" cy="1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70" name="Line 230"/>
            <p:cNvSpPr>
              <a:spLocks noChangeShapeType="1"/>
            </p:cNvSpPr>
            <p:nvPr/>
          </p:nvSpPr>
          <p:spPr bwMode="auto">
            <a:xfrm flipV="1">
              <a:off x="5251" y="4027"/>
              <a:ext cx="1" cy="1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71" name="Line 231"/>
            <p:cNvSpPr>
              <a:spLocks noChangeShapeType="1"/>
            </p:cNvSpPr>
            <p:nvPr/>
          </p:nvSpPr>
          <p:spPr bwMode="auto">
            <a:xfrm flipV="1">
              <a:off x="5363" y="4027"/>
              <a:ext cx="1" cy="1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72" name="Line 232"/>
            <p:cNvSpPr>
              <a:spLocks noChangeShapeType="1"/>
            </p:cNvSpPr>
            <p:nvPr/>
          </p:nvSpPr>
          <p:spPr bwMode="auto">
            <a:xfrm flipV="1">
              <a:off x="5481" y="4027"/>
              <a:ext cx="1" cy="1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73" name="Line 233"/>
            <p:cNvSpPr>
              <a:spLocks noChangeShapeType="1"/>
            </p:cNvSpPr>
            <p:nvPr/>
          </p:nvSpPr>
          <p:spPr bwMode="auto">
            <a:xfrm flipV="1">
              <a:off x="5594" y="4027"/>
              <a:ext cx="1" cy="1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74" name="Freeform 234"/>
            <p:cNvSpPr>
              <a:spLocks/>
            </p:cNvSpPr>
            <p:nvPr/>
          </p:nvSpPr>
          <p:spPr bwMode="auto">
            <a:xfrm>
              <a:off x="4746" y="3577"/>
              <a:ext cx="87" cy="86"/>
            </a:xfrm>
            <a:custGeom>
              <a:avLst/>
              <a:gdLst>
                <a:gd name="T0" fmla="*/ 43 w 87"/>
                <a:gd name="T1" fmla="*/ 0 h 86"/>
                <a:gd name="T2" fmla="*/ 87 w 87"/>
                <a:gd name="T3" fmla="*/ 43 h 86"/>
                <a:gd name="T4" fmla="*/ 43 w 87"/>
                <a:gd name="T5" fmla="*/ 86 h 86"/>
                <a:gd name="T6" fmla="*/ 0 w 87"/>
                <a:gd name="T7" fmla="*/ 43 h 86"/>
                <a:gd name="T8" fmla="*/ 43 w 87"/>
                <a:gd name="T9" fmla="*/ 0 h 8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7"/>
                <a:gd name="T16" fmla="*/ 0 h 86"/>
                <a:gd name="T17" fmla="*/ 87 w 87"/>
                <a:gd name="T18" fmla="*/ 86 h 8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7" h="86">
                  <a:moveTo>
                    <a:pt x="43" y="0"/>
                  </a:moveTo>
                  <a:lnTo>
                    <a:pt x="87" y="43"/>
                  </a:lnTo>
                  <a:lnTo>
                    <a:pt x="43" y="86"/>
                  </a:lnTo>
                  <a:lnTo>
                    <a:pt x="0" y="43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rgbClr val="00FFFF"/>
            </a:solidFill>
            <a:ln w="9525">
              <a:solidFill>
                <a:srgbClr val="00008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75" name="Freeform 235"/>
            <p:cNvSpPr>
              <a:spLocks/>
            </p:cNvSpPr>
            <p:nvPr/>
          </p:nvSpPr>
          <p:spPr bwMode="auto">
            <a:xfrm>
              <a:off x="4627" y="3373"/>
              <a:ext cx="88" cy="87"/>
            </a:xfrm>
            <a:custGeom>
              <a:avLst/>
              <a:gdLst>
                <a:gd name="T0" fmla="*/ 44 w 88"/>
                <a:gd name="T1" fmla="*/ 0 h 87"/>
                <a:gd name="T2" fmla="*/ 88 w 88"/>
                <a:gd name="T3" fmla="*/ 43 h 87"/>
                <a:gd name="T4" fmla="*/ 44 w 88"/>
                <a:gd name="T5" fmla="*/ 87 h 87"/>
                <a:gd name="T6" fmla="*/ 0 w 88"/>
                <a:gd name="T7" fmla="*/ 43 h 87"/>
                <a:gd name="T8" fmla="*/ 44 w 88"/>
                <a:gd name="T9" fmla="*/ 0 h 8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8"/>
                <a:gd name="T16" fmla="*/ 0 h 87"/>
                <a:gd name="T17" fmla="*/ 88 w 88"/>
                <a:gd name="T18" fmla="*/ 87 h 8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8" h="87">
                  <a:moveTo>
                    <a:pt x="44" y="0"/>
                  </a:moveTo>
                  <a:lnTo>
                    <a:pt x="88" y="43"/>
                  </a:lnTo>
                  <a:lnTo>
                    <a:pt x="44" y="87"/>
                  </a:lnTo>
                  <a:lnTo>
                    <a:pt x="0" y="43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00FFFF"/>
            </a:solidFill>
            <a:ln w="9525">
              <a:solidFill>
                <a:srgbClr val="00008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76" name="Freeform 236"/>
            <p:cNvSpPr>
              <a:spLocks/>
            </p:cNvSpPr>
            <p:nvPr/>
          </p:nvSpPr>
          <p:spPr bwMode="auto">
            <a:xfrm>
              <a:off x="5207" y="3681"/>
              <a:ext cx="87" cy="87"/>
            </a:xfrm>
            <a:custGeom>
              <a:avLst/>
              <a:gdLst>
                <a:gd name="T0" fmla="*/ 44 w 87"/>
                <a:gd name="T1" fmla="*/ 0 h 87"/>
                <a:gd name="T2" fmla="*/ 87 w 87"/>
                <a:gd name="T3" fmla="*/ 44 h 87"/>
                <a:gd name="T4" fmla="*/ 44 w 87"/>
                <a:gd name="T5" fmla="*/ 87 h 87"/>
                <a:gd name="T6" fmla="*/ 0 w 87"/>
                <a:gd name="T7" fmla="*/ 44 h 87"/>
                <a:gd name="T8" fmla="*/ 44 w 87"/>
                <a:gd name="T9" fmla="*/ 0 h 8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7"/>
                <a:gd name="T16" fmla="*/ 0 h 87"/>
                <a:gd name="T17" fmla="*/ 87 w 87"/>
                <a:gd name="T18" fmla="*/ 87 h 8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7" h="87">
                  <a:moveTo>
                    <a:pt x="44" y="0"/>
                  </a:moveTo>
                  <a:lnTo>
                    <a:pt x="87" y="44"/>
                  </a:lnTo>
                  <a:lnTo>
                    <a:pt x="44" y="87"/>
                  </a:lnTo>
                  <a:lnTo>
                    <a:pt x="0" y="44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00FFFF"/>
            </a:solidFill>
            <a:ln w="9525">
              <a:solidFill>
                <a:srgbClr val="00008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77" name="Freeform 237"/>
            <p:cNvSpPr>
              <a:spLocks/>
            </p:cNvSpPr>
            <p:nvPr/>
          </p:nvSpPr>
          <p:spPr bwMode="auto">
            <a:xfrm>
              <a:off x="4858" y="3275"/>
              <a:ext cx="87" cy="86"/>
            </a:xfrm>
            <a:custGeom>
              <a:avLst/>
              <a:gdLst>
                <a:gd name="T0" fmla="*/ 44 w 87"/>
                <a:gd name="T1" fmla="*/ 0 h 86"/>
                <a:gd name="T2" fmla="*/ 87 w 87"/>
                <a:gd name="T3" fmla="*/ 43 h 86"/>
                <a:gd name="T4" fmla="*/ 44 w 87"/>
                <a:gd name="T5" fmla="*/ 86 h 86"/>
                <a:gd name="T6" fmla="*/ 0 w 87"/>
                <a:gd name="T7" fmla="*/ 43 h 86"/>
                <a:gd name="T8" fmla="*/ 44 w 87"/>
                <a:gd name="T9" fmla="*/ 0 h 8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7"/>
                <a:gd name="T16" fmla="*/ 0 h 86"/>
                <a:gd name="T17" fmla="*/ 87 w 87"/>
                <a:gd name="T18" fmla="*/ 86 h 8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7" h="86">
                  <a:moveTo>
                    <a:pt x="44" y="0"/>
                  </a:moveTo>
                  <a:lnTo>
                    <a:pt x="87" y="43"/>
                  </a:lnTo>
                  <a:lnTo>
                    <a:pt x="44" y="86"/>
                  </a:lnTo>
                  <a:lnTo>
                    <a:pt x="0" y="43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00FFFF"/>
            </a:solidFill>
            <a:ln w="9525">
              <a:solidFill>
                <a:srgbClr val="00008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78" name="Freeform 238"/>
            <p:cNvSpPr>
              <a:spLocks/>
            </p:cNvSpPr>
            <p:nvPr/>
          </p:nvSpPr>
          <p:spPr bwMode="auto">
            <a:xfrm>
              <a:off x="4746" y="3170"/>
              <a:ext cx="87" cy="86"/>
            </a:xfrm>
            <a:custGeom>
              <a:avLst/>
              <a:gdLst>
                <a:gd name="T0" fmla="*/ 43 w 87"/>
                <a:gd name="T1" fmla="*/ 0 h 86"/>
                <a:gd name="T2" fmla="*/ 87 w 87"/>
                <a:gd name="T3" fmla="*/ 43 h 86"/>
                <a:gd name="T4" fmla="*/ 43 w 87"/>
                <a:gd name="T5" fmla="*/ 86 h 86"/>
                <a:gd name="T6" fmla="*/ 0 w 87"/>
                <a:gd name="T7" fmla="*/ 43 h 86"/>
                <a:gd name="T8" fmla="*/ 43 w 87"/>
                <a:gd name="T9" fmla="*/ 0 h 8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7"/>
                <a:gd name="T16" fmla="*/ 0 h 86"/>
                <a:gd name="T17" fmla="*/ 87 w 87"/>
                <a:gd name="T18" fmla="*/ 86 h 8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7" h="86">
                  <a:moveTo>
                    <a:pt x="43" y="0"/>
                  </a:moveTo>
                  <a:lnTo>
                    <a:pt x="87" y="43"/>
                  </a:lnTo>
                  <a:lnTo>
                    <a:pt x="43" y="86"/>
                  </a:lnTo>
                  <a:lnTo>
                    <a:pt x="0" y="43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rgbClr val="000080"/>
            </a:solidFill>
            <a:ln w="9525">
              <a:solidFill>
                <a:srgbClr val="00008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79" name="Freeform 239"/>
            <p:cNvSpPr>
              <a:spLocks/>
            </p:cNvSpPr>
            <p:nvPr/>
          </p:nvSpPr>
          <p:spPr bwMode="auto">
            <a:xfrm>
              <a:off x="5319" y="3478"/>
              <a:ext cx="88" cy="86"/>
            </a:xfrm>
            <a:custGeom>
              <a:avLst/>
              <a:gdLst>
                <a:gd name="T0" fmla="*/ 44 w 88"/>
                <a:gd name="T1" fmla="*/ 0 h 86"/>
                <a:gd name="T2" fmla="*/ 88 w 88"/>
                <a:gd name="T3" fmla="*/ 43 h 86"/>
                <a:gd name="T4" fmla="*/ 44 w 88"/>
                <a:gd name="T5" fmla="*/ 86 h 86"/>
                <a:gd name="T6" fmla="*/ 0 w 88"/>
                <a:gd name="T7" fmla="*/ 43 h 86"/>
                <a:gd name="T8" fmla="*/ 44 w 88"/>
                <a:gd name="T9" fmla="*/ 0 h 8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8"/>
                <a:gd name="T16" fmla="*/ 0 h 86"/>
                <a:gd name="T17" fmla="*/ 88 w 88"/>
                <a:gd name="T18" fmla="*/ 86 h 8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8" h="86">
                  <a:moveTo>
                    <a:pt x="44" y="0"/>
                  </a:moveTo>
                  <a:lnTo>
                    <a:pt x="88" y="43"/>
                  </a:lnTo>
                  <a:lnTo>
                    <a:pt x="44" y="86"/>
                  </a:lnTo>
                  <a:lnTo>
                    <a:pt x="0" y="43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00FFFF"/>
            </a:solidFill>
            <a:ln w="9525">
              <a:solidFill>
                <a:srgbClr val="00008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80" name="Freeform 240"/>
            <p:cNvSpPr>
              <a:spLocks/>
            </p:cNvSpPr>
            <p:nvPr/>
          </p:nvSpPr>
          <p:spPr bwMode="auto">
            <a:xfrm>
              <a:off x="5089" y="3780"/>
              <a:ext cx="87" cy="86"/>
            </a:xfrm>
            <a:custGeom>
              <a:avLst/>
              <a:gdLst>
                <a:gd name="T0" fmla="*/ 43 w 87"/>
                <a:gd name="T1" fmla="*/ 0 h 86"/>
                <a:gd name="T2" fmla="*/ 87 w 87"/>
                <a:gd name="T3" fmla="*/ 43 h 86"/>
                <a:gd name="T4" fmla="*/ 43 w 87"/>
                <a:gd name="T5" fmla="*/ 86 h 86"/>
                <a:gd name="T6" fmla="*/ 0 w 87"/>
                <a:gd name="T7" fmla="*/ 43 h 86"/>
                <a:gd name="T8" fmla="*/ 43 w 87"/>
                <a:gd name="T9" fmla="*/ 0 h 8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7"/>
                <a:gd name="T16" fmla="*/ 0 h 86"/>
                <a:gd name="T17" fmla="*/ 87 w 87"/>
                <a:gd name="T18" fmla="*/ 86 h 8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7" h="86">
                  <a:moveTo>
                    <a:pt x="43" y="0"/>
                  </a:moveTo>
                  <a:lnTo>
                    <a:pt x="87" y="43"/>
                  </a:lnTo>
                  <a:lnTo>
                    <a:pt x="43" y="86"/>
                  </a:lnTo>
                  <a:lnTo>
                    <a:pt x="0" y="43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chemeClr val="hlink"/>
            </a:solidFill>
            <a:ln w="9525">
              <a:solidFill>
                <a:schemeClr val="hlink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81" name="Freeform 241"/>
            <p:cNvSpPr>
              <a:spLocks/>
            </p:cNvSpPr>
            <p:nvPr/>
          </p:nvSpPr>
          <p:spPr bwMode="auto">
            <a:xfrm>
              <a:off x="5207" y="3577"/>
              <a:ext cx="87" cy="86"/>
            </a:xfrm>
            <a:custGeom>
              <a:avLst/>
              <a:gdLst>
                <a:gd name="T0" fmla="*/ 44 w 87"/>
                <a:gd name="T1" fmla="*/ 0 h 86"/>
                <a:gd name="T2" fmla="*/ 87 w 87"/>
                <a:gd name="T3" fmla="*/ 43 h 86"/>
                <a:gd name="T4" fmla="*/ 44 w 87"/>
                <a:gd name="T5" fmla="*/ 86 h 86"/>
                <a:gd name="T6" fmla="*/ 0 w 87"/>
                <a:gd name="T7" fmla="*/ 43 h 86"/>
                <a:gd name="T8" fmla="*/ 44 w 87"/>
                <a:gd name="T9" fmla="*/ 0 h 8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7"/>
                <a:gd name="T16" fmla="*/ 0 h 86"/>
                <a:gd name="T17" fmla="*/ 87 w 87"/>
                <a:gd name="T18" fmla="*/ 86 h 8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7" h="86">
                  <a:moveTo>
                    <a:pt x="44" y="0"/>
                  </a:moveTo>
                  <a:lnTo>
                    <a:pt x="87" y="43"/>
                  </a:lnTo>
                  <a:lnTo>
                    <a:pt x="44" y="86"/>
                  </a:lnTo>
                  <a:lnTo>
                    <a:pt x="0" y="43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00FFFF"/>
            </a:solidFill>
            <a:ln w="9525">
              <a:solidFill>
                <a:srgbClr val="00008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82" name="Freeform 242"/>
            <p:cNvSpPr>
              <a:spLocks/>
            </p:cNvSpPr>
            <p:nvPr/>
          </p:nvSpPr>
          <p:spPr bwMode="auto">
            <a:xfrm>
              <a:off x="5207" y="3373"/>
              <a:ext cx="87" cy="87"/>
            </a:xfrm>
            <a:custGeom>
              <a:avLst/>
              <a:gdLst>
                <a:gd name="T0" fmla="*/ 44 w 87"/>
                <a:gd name="T1" fmla="*/ 0 h 87"/>
                <a:gd name="T2" fmla="*/ 87 w 87"/>
                <a:gd name="T3" fmla="*/ 43 h 87"/>
                <a:gd name="T4" fmla="*/ 44 w 87"/>
                <a:gd name="T5" fmla="*/ 87 h 87"/>
                <a:gd name="T6" fmla="*/ 0 w 87"/>
                <a:gd name="T7" fmla="*/ 43 h 87"/>
                <a:gd name="T8" fmla="*/ 44 w 87"/>
                <a:gd name="T9" fmla="*/ 0 h 8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7"/>
                <a:gd name="T16" fmla="*/ 0 h 87"/>
                <a:gd name="T17" fmla="*/ 87 w 87"/>
                <a:gd name="T18" fmla="*/ 87 h 8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7" h="87">
                  <a:moveTo>
                    <a:pt x="44" y="0"/>
                  </a:moveTo>
                  <a:lnTo>
                    <a:pt x="87" y="43"/>
                  </a:lnTo>
                  <a:lnTo>
                    <a:pt x="44" y="87"/>
                  </a:lnTo>
                  <a:lnTo>
                    <a:pt x="0" y="43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00FFFF"/>
            </a:solidFill>
            <a:ln w="9525">
              <a:solidFill>
                <a:srgbClr val="00008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83" name="Rectangle 243"/>
            <p:cNvSpPr>
              <a:spLocks noChangeArrowheads="1"/>
            </p:cNvSpPr>
            <p:nvPr/>
          </p:nvSpPr>
          <p:spPr bwMode="auto">
            <a:xfrm>
              <a:off x="4390" y="4008"/>
              <a:ext cx="12" cy="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ko-KR" altLang="en-US" sz="500" b="0">
                  <a:solidFill>
                    <a:srgbClr val="000000"/>
                  </a:solidFill>
                  <a:latin typeface="Small Fonts" charset="0"/>
                  <a:ea typeface="굴림" pitchFamily="50" charset="-127"/>
                </a:rPr>
                <a:t>0</a:t>
              </a:r>
              <a:endParaRPr lang="ko-KR" altLang="en-US" sz="2400" b="0">
                <a:latin typeface="Tahoma" panose="020B0604030504040204" pitchFamily="34" charset="0"/>
                <a:ea typeface="굴림" pitchFamily="50" charset="-127"/>
              </a:endParaRPr>
            </a:p>
          </p:txBody>
        </p:sp>
        <p:sp>
          <p:nvSpPr>
            <p:cNvPr id="1184" name="Rectangle 244"/>
            <p:cNvSpPr>
              <a:spLocks noChangeArrowheads="1"/>
            </p:cNvSpPr>
            <p:nvPr/>
          </p:nvSpPr>
          <p:spPr bwMode="auto">
            <a:xfrm>
              <a:off x="4390" y="3910"/>
              <a:ext cx="12" cy="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ko-KR" altLang="en-US" sz="500" b="0">
                  <a:solidFill>
                    <a:srgbClr val="000000"/>
                  </a:solidFill>
                  <a:latin typeface="Small Fonts" charset="0"/>
                  <a:ea typeface="굴림" pitchFamily="50" charset="-127"/>
                </a:rPr>
                <a:t>1</a:t>
              </a:r>
              <a:endParaRPr lang="ko-KR" altLang="en-US" sz="2400" b="0">
                <a:latin typeface="Tahoma" panose="020B0604030504040204" pitchFamily="34" charset="0"/>
                <a:ea typeface="굴림" pitchFamily="50" charset="-127"/>
              </a:endParaRPr>
            </a:p>
          </p:txBody>
        </p:sp>
        <p:sp>
          <p:nvSpPr>
            <p:cNvPr id="1185" name="Rectangle 245"/>
            <p:cNvSpPr>
              <a:spLocks noChangeArrowheads="1"/>
            </p:cNvSpPr>
            <p:nvPr/>
          </p:nvSpPr>
          <p:spPr bwMode="auto">
            <a:xfrm>
              <a:off x="4390" y="3805"/>
              <a:ext cx="12" cy="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ko-KR" altLang="en-US" sz="500" b="0">
                  <a:solidFill>
                    <a:srgbClr val="000000"/>
                  </a:solidFill>
                  <a:latin typeface="Small Fonts" charset="0"/>
                  <a:ea typeface="굴림" pitchFamily="50" charset="-127"/>
                </a:rPr>
                <a:t>2</a:t>
              </a:r>
              <a:endParaRPr lang="ko-KR" altLang="en-US" sz="2400" b="0">
                <a:latin typeface="Tahoma" panose="020B0604030504040204" pitchFamily="34" charset="0"/>
                <a:ea typeface="굴림" pitchFamily="50" charset="-127"/>
              </a:endParaRPr>
            </a:p>
          </p:txBody>
        </p:sp>
        <p:sp>
          <p:nvSpPr>
            <p:cNvPr id="1186" name="Rectangle 246"/>
            <p:cNvSpPr>
              <a:spLocks noChangeArrowheads="1"/>
            </p:cNvSpPr>
            <p:nvPr/>
          </p:nvSpPr>
          <p:spPr bwMode="auto">
            <a:xfrm>
              <a:off x="4390" y="3706"/>
              <a:ext cx="12" cy="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ko-KR" altLang="en-US" sz="500" b="0">
                  <a:solidFill>
                    <a:srgbClr val="000000"/>
                  </a:solidFill>
                  <a:latin typeface="Small Fonts" charset="0"/>
                  <a:ea typeface="굴림" pitchFamily="50" charset="-127"/>
                </a:rPr>
                <a:t>3</a:t>
              </a:r>
              <a:endParaRPr lang="ko-KR" altLang="en-US" sz="2400" b="0">
                <a:latin typeface="Tahoma" panose="020B0604030504040204" pitchFamily="34" charset="0"/>
                <a:ea typeface="굴림" pitchFamily="50" charset="-127"/>
              </a:endParaRPr>
            </a:p>
          </p:txBody>
        </p:sp>
        <p:sp>
          <p:nvSpPr>
            <p:cNvPr id="1187" name="Rectangle 247"/>
            <p:cNvSpPr>
              <a:spLocks noChangeArrowheads="1"/>
            </p:cNvSpPr>
            <p:nvPr/>
          </p:nvSpPr>
          <p:spPr bwMode="auto">
            <a:xfrm>
              <a:off x="4390" y="3601"/>
              <a:ext cx="12" cy="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ko-KR" altLang="en-US" sz="500" b="0">
                  <a:solidFill>
                    <a:srgbClr val="000000"/>
                  </a:solidFill>
                  <a:latin typeface="Small Fonts" charset="0"/>
                  <a:ea typeface="굴림" pitchFamily="50" charset="-127"/>
                </a:rPr>
                <a:t>4</a:t>
              </a:r>
              <a:endParaRPr lang="ko-KR" altLang="en-US" sz="2400" b="0">
                <a:latin typeface="Tahoma" panose="020B0604030504040204" pitchFamily="34" charset="0"/>
                <a:ea typeface="굴림" pitchFamily="50" charset="-127"/>
              </a:endParaRPr>
            </a:p>
          </p:txBody>
        </p:sp>
        <p:sp>
          <p:nvSpPr>
            <p:cNvPr id="1188" name="Rectangle 248"/>
            <p:cNvSpPr>
              <a:spLocks noChangeArrowheads="1"/>
            </p:cNvSpPr>
            <p:nvPr/>
          </p:nvSpPr>
          <p:spPr bwMode="auto">
            <a:xfrm>
              <a:off x="4390" y="3503"/>
              <a:ext cx="12" cy="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ko-KR" altLang="en-US" sz="500" b="0">
                  <a:solidFill>
                    <a:srgbClr val="000000"/>
                  </a:solidFill>
                  <a:latin typeface="Small Fonts" charset="0"/>
                  <a:ea typeface="굴림" pitchFamily="50" charset="-127"/>
                </a:rPr>
                <a:t>5</a:t>
              </a:r>
              <a:endParaRPr lang="ko-KR" altLang="en-US" sz="2400" b="0">
                <a:latin typeface="Tahoma" panose="020B0604030504040204" pitchFamily="34" charset="0"/>
                <a:ea typeface="굴림" pitchFamily="50" charset="-127"/>
              </a:endParaRPr>
            </a:p>
          </p:txBody>
        </p:sp>
        <p:sp>
          <p:nvSpPr>
            <p:cNvPr id="1189" name="Rectangle 249"/>
            <p:cNvSpPr>
              <a:spLocks noChangeArrowheads="1"/>
            </p:cNvSpPr>
            <p:nvPr/>
          </p:nvSpPr>
          <p:spPr bwMode="auto">
            <a:xfrm>
              <a:off x="4390" y="3398"/>
              <a:ext cx="12" cy="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ko-KR" altLang="en-US" sz="500" b="0">
                  <a:solidFill>
                    <a:srgbClr val="000000"/>
                  </a:solidFill>
                  <a:latin typeface="Small Fonts" charset="0"/>
                  <a:ea typeface="굴림" pitchFamily="50" charset="-127"/>
                </a:rPr>
                <a:t>6</a:t>
              </a:r>
              <a:endParaRPr lang="ko-KR" altLang="en-US" sz="2400" b="0">
                <a:latin typeface="Tahoma" panose="020B0604030504040204" pitchFamily="34" charset="0"/>
                <a:ea typeface="굴림" pitchFamily="50" charset="-127"/>
              </a:endParaRPr>
            </a:p>
          </p:txBody>
        </p:sp>
        <p:sp>
          <p:nvSpPr>
            <p:cNvPr id="1190" name="Rectangle 250"/>
            <p:cNvSpPr>
              <a:spLocks noChangeArrowheads="1"/>
            </p:cNvSpPr>
            <p:nvPr/>
          </p:nvSpPr>
          <p:spPr bwMode="auto">
            <a:xfrm>
              <a:off x="4390" y="3299"/>
              <a:ext cx="12" cy="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ko-KR" altLang="en-US" sz="500" b="0">
                  <a:solidFill>
                    <a:srgbClr val="000000"/>
                  </a:solidFill>
                  <a:latin typeface="Small Fonts" charset="0"/>
                  <a:ea typeface="굴림" pitchFamily="50" charset="-127"/>
                </a:rPr>
                <a:t>7</a:t>
              </a:r>
              <a:endParaRPr lang="ko-KR" altLang="en-US" sz="2400" b="0">
                <a:latin typeface="Tahoma" panose="020B0604030504040204" pitchFamily="34" charset="0"/>
                <a:ea typeface="굴림" pitchFamily="50" charset="-127"/>
              </a:endParaRPr>
            </a:p>
          </p:txBody>
        </p:sp>
        <p:sp>
          <p:nvSpPr>
            <p:cNvPr id="1191" name="Rectangle 251"/>
            <p:cNvSpPr>
              <a:spLocks noChangeArrowheads="1"/>
            </p:cNvSpPr>
            <p:nvPr/>
          </p:nvSpPr>
          <p:spPr bwMode="auto">
            <a:xfrm>
              <a:off x="4390" y="3194"/>
              <a:ext cx="12" cy="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ko-KR" altLang="en-US" sz="500" b="0">
                  <a:solidFill>
                    <a:srgbClr val="000000"/>
                  </a:solidFill>
                  <a:latin typeface="Small Fonts" charset="0"/>
                  <a:ea typeface="굴림" pitchFamily="50" charset="-127"/>
                </a:rPr>
                <a:t>8</a:t>
              </a:r>
              <a:endParaRPr lang="ko-KR" altLang="en-US" sz="2400" b="0">
                <a:latin typeface="Tahoma" panose="020B0604030504040204" pitchFamily="34" charset="0"/>
                <a:ea typeface="굴림" pitchFamily="50" charset="-127"/>
              </a:endParaRPr>
            </a:p>
          </p:txBody>
        </p:sp>
        <p:sp>
          <p:nvSpPr>
            <p:cNvPr id="1192" name="Rectangle 252"/>
            <p:cNvSpPr>
              <a:spLocks noChangeArrowheads="1"/>
            </p:cNvSpPr>
            <p:nvPr/>
          </p:nvSpPr>
          <p:spPr bwMode="auto">
            <a:xfrm>
              <a:off x="4390" y="3096"/>
              <a:ext cx="12" cy="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ko-KR" altLang="en-US" sz="500" b="0">
                  <a:solidFill>
                    <a:srgbClr val="000000"/>
                  </a:solidFill>
                  <a:latin typeface="Small Fonts" charset="0"/>
                  <a:ea typeface="굴림" pitchFamily="50" charset="-127"/>
                </a:rPr>
                <a:t>9</a:t>
              </a:r>
              <a:endParaRPr lang="ko-KR" altLang="en-US" sz="2400" b="0">
                <a:latin typeface="Tahoma" panose="020B0604030504040204" pitchFamily="34" charset="0"/>
                <a:ea typeface="굴림" pitchFamily="50" charset="-127"/>
              </a:endParaRPr>
            </a:p>
          </p:txBody>
        </p:sp>
        <p:sp>
          <p:nvSpPr>
            <p:cNvPr id="1193" name="Rectangle 253"/>
            <p:cNvSpPr>
              <a:spLocks noChangeArrowheads="1"/>
            </p:cNvSpPr>
            <p:nvPr/>
          </p:nvSpPr>
          <p:spPr bwMode="auto">
            <a:xfrm>
              <a:off x="4372" y="2991"/>
              <a:ext cx="19" cy="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ko-KR" altLang="en-US" sz="500" b="0">
                  <a:solidFill>
                    <a:srgbClr val="000000"/>
                  </a:solidFill>
                  <a:latin typeface="Small Fonts" charset="0"/>
                  <a:ea typeface="굴림" pitchFamily="50" charset="-127"/>
                </a:rPr>
                <a:t>10</a:t>
              </a:r>
              <a:endParaRPr lang="ko-KR" altLang="en-US" sz="2400" b="0">
                <a:latin typeface="Tahoma" panose="020B0604030504040204" pitchFamily="34" charset="0"/>
                <a:ea typeface="굴림" pitchFamily="50" charset="-127"/>
              </a:endParaRPr>
            </a:p>
          </p:txBody>
        </p:sp>
        <p:sp>
          <p:nvSpPr>
            <p:cNvPr id="1194" name="Rectangle 254"/>
            <p:cNvSpPr>
              <a:spLocks noChangeArrowheads="1"/>
            </p:cNvSpPr>
            <p:nvPr/>
          </p:nvSpPr>
          <p:spPr bwMode="auto">
            <a:xfrm>
              <a:off x="4434" y="4070"/>
              <a:ext cx="12" cy="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ko-KR" altLang="en-US" sz="500" b="0">
                  <a:solidFill>
                    <a:srgbClr val="000000"/>
                  </a:solidFill>
                  <a:latin typeface="Small Fonts" charset="0"/>
                  <a:ea typeface="굴림" pitchFamily="50" charset="-127"/>
                </a:rPr>
                <a:t>0</a:t>
              </a:r>
              <a:endParaRPr lang="ko-KR" altLang="en-US" sz="2400" b="0">
                <a:latin typeface="Tahoma" panose="020B0604030504040204" pitchFamily="34" charset="0"/>
                <a:ea typeface="굴림" pitchFamily="50" charset="-127"/>
              </a:endParaRPr>
            </a:p>
          </p:txBody>
        </p:sp>
        <p:sp>
          <p:nvSpPr>
            <p:cNvPr id="1195" name="Rectangle 255"/>
            <p:cNvSpPr>
              <a:spLocks noChangeArrowheads="1"/>
            </p:cNvSpPr>
            <p:nvPr/>
          </p:nvSpPr>
          <p:spPr bwMode="auto">
            <a:xfrm>
              <a:off x="4553" y="4070"/>
              <a:ext cx="12" cy="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ko-KR" altLang="en-US" sz="500" b="0">
                  <a:solidFill>
                    <a:srgbClr val="000000"/>
                  </a:solidFill>
                  <a:latin typeface="Small Fonts" charset="0"/>
                  <a:ea typeface="굴림" pitchFamily="50" charset="-127"/>
                </a:rPr>
                <a:t>1</a:t>
              </a:r>
              <a:endParaRPr lang="ko-KR" altLang="en-US" sz="2400" b="0">
                <a:latin typeface="Tahoma" panose="020B0604030504040204" pitchFamily="34" charset="0"/>
                <a:ea typeface="굴림" pitchFamily="50" charset="-127"/>
              </a:endParaRPr>
            </a:p>
          </p:txBody>
        </p:sp>
        <p:sp>
          <p:nvSpPr>
            <p:cNvPr id="1196" name="Rectangle 256"/>
            <p:cNvSpPr>
              <a:spLocks noChangeArrowheads="1"/>
            </p:cNvSpPr>
            <p:nvPr/>
          </p:nvSpPr>
          <p:spPr bwMode="auto">
            <a:xfrm>
              <a:off x="4665" y="4070"/>
              <a:ext cx="12" cy="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ko-KR" altLang="en-US" sz="500" b="0">
                  <a:solidFill>
                    <a:srgbClr val="000000"/>
                  </a:solidFill>
                  <a:latin typeface="Small Fonts" charset="0"/>
                  <a:ea typeface="굴림" pitchFamily="50" charset="-127"/>
                </a:rPr>
                <a:t>2</a:t>
              </a:r>
              <a:endParaRPr lang="ko-KR" altLang="en-US" sz="2400" b="0">
                <a:latin typeface="Tahoma" panose="020B0604030504040204" pitchFamily="34" charset="0"/>
                <a:ea typeface="굴림" pitchFamily="50" charset="-127"/>
              </a:endParaRPr>
            </a:p>
          </p:txBody>
        </p:sp>
        <p:sp>
          <p:nvSpPr>
            <p:cNvPr id="1197" name="Rectangle 257"/>
            <p:cNvSpPr>
              <a:spLocks noChangeArrowheads="1"/>
            </p:cNvSpPr>
            <p:nvPr/>
          </p:nvSpPr>
          <p:spPr bwMode="auto">
            <a:xfrm>
              <a:off x="4783" y="4070"/>
              <a:ext cx="12" cy="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ko-KR" altLang="en-US" sz="500" b="0">
                  <a:solidFill>
                    <a:srgbClr val="000000"/>
                  </a:solidFill>
                  <a:latin typeface="Small Fonts" charset="0"/>
                  <a:ea typeface="굴림" pitchFamily="50" charset="-127"/>
                </a:rPr>
                <a:t>3</a:t>
              </a:r>
              <a:endParaRPr lang="ko-KR" altLang="en-US" sz="2400" b="0">
                <a:latin typeface="Tahoma" panose="020B0604030504040204" pitchFamily="34" charset="0"/>
                <a:ea typeface="굴림" pitchFamily="50" charset="-127"/>
              </a:endParaRPr>
            </a:p>
          </p:txBody>
        </p:sp>
        <p:sp>
          <p:nvSpPr>
            <p:cNvPr id="1198" name="Rectangle 258"/>
            <p:cNvSpPr>
              <a:spLocks noChangeArrowheads="1"/>
            </p:cNvSpPr>
            <p:nvPr/>
          </p:nvSpPr>
          <p:spPr bwMode="auto">
            <a:xfrm>
              <a:off x="4895" y="4070"/>
              <a:ext cx="12" cy="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ko-KR" altLang="en-US" sz="500" b="0">
                  <a:solidFill>
                    <a:srgbClr val="000000"/>
                  </a:solidFill>
                  <a:latin typeface="Small Fonts" charset="0"/>
                  <a:ea typeface="굴림" pitchFamily="50" charset="-127"/>
                </a:rPr>
                <a:t>4</a:t>
              </a:r>
              <a:endParaRPr lang="ko-KR" altLang="en-US" sz="2400" b="0">
                <a:latin typeface="Tahoma" panose="020B0604030504040204" pitchFamily="34" charset="0"/>
                <a:ea typeface="굴림" pitchFamily="50" charset="-127"/>
              </a:endParaRPr>
            </a:p>
          </p:txBody>
        </p:sp>
        <p:sp>
          <p:nvSpPr>
            <p:cNvPr id="1199" name="Rectangle 259"/>
            <p:cNvSpPr>
              <a:spLocks noChangeArrowheads="1"/>
            </p:cNvSpPr>
            <p:nvPr/>
          </p:nvSpPr>
          <p:spPr bwMode="auto">
            <a:xfrm>
              <a:off x="5014" y="4070"/>
              <a:ext cx="12" cy="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ko-KR" altLang="en-US" sz="500" b="0">
                  <a:solidFill>
                    <a:srgbClr val="000000"/>
                  </a:solidFill>
                  <a:latin typeface="Small Fonts" charset="0"/>
                  <a:ea typeface="굴림" pitchFamily="50" charset="-127"/>
                </a:rPr>
                <a:t>5</a:t>
              </a:r>
              <a:endParaRPr lang="ko-KR" altLang="en-US" sz="2400" b="0">
                <a:latin typeface="Tahoma" panose="020B0604030504040204" pitchFamily="34" charset="0"/>
                <a:ea typeface="굴림" pitchFamily="50" charset="-127"/>
              </a:endParaRPr>
            </a:p>
          </p:txBody>
        </p:sp>
        <p:sp>
          <p:nvSpPr>
            <p:cNvPr id="1200" name="Rectangle 260"/>
            <p:cNvSpPr>
              <a:spLocks noChangeArrowheads="1"/>
            </p:cNvSpPr>
            <p:nvPr/>
          </p:nvSpPr>
          <p:spPr bwMode="auto">
            <a:xfrm>
              <a:off x="5126" y="4070"/>
              <a:ext cx="12" cy="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ko-KR" altLang="en-US" sz="500" b="0">
                  <a:solidFill>
                    <a:srgbClr val="000000"/>
                  </a:solidFill>
                  <a:latin typeface="Small Fonts" charset="0"/>
                  <a:ea typeface="굴림" pitchFamily="50" charset="-127"/>
                </a:rPr>
                <a:t>6</a:t>
              </a:r>
              <a:endParaRPr lang="ko-KR" altLang="en-US" sz="2400" b="0">
                <a:latin typeface="Tahoma" panose="020B0604030504040204" pitchFamily="34" charset="0"/>
                <a:ea typeface="굴림" pitchFamily="50" charset="-127"/>
              </a:endParaRPr>
            </a:p>
          </p:txBody>
        </p:sp>
        <p:sp>
          <p:nvSpPr>
            <p:cNvPr id="1201" name="Rectangle 261"/>
            <p:cNvSpPr>
              <a:spLocks noChangeArrowheads="1"/>
            </p:cNvSpPr>
            <p:nvPr/>
          </p:nvSpPr>
          <p:spPr bwMode="auto">
            <a:xfrm>
              <a:off x="5244" y="4070"/>
              <a:ext cx="12" cy="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ko-KR" altLang="en-US" sz="500" b="0">
                  <a:solidFill>
                    <a:srgbClr val="000000"/>
                  </a:solidFill>
                  <a:latin typeface="Small Fonts" charset="0"/>
                  <a:ea typeface="굴림" pitchFamily="50" charset="-127"/>
                </a:rPr>
                <a:t>7</a:t>
              </a:r>
              <a:endParaRPr lang="ko-KR" altLang="en-US" sz="2400" b="0">
                <a:latin typeface="Tahoma" panose="020B0604030504040204" pitchFamily="34" charset="0"/>
                <a:ea typeface="굴림" pitchFamily="50" charset="-127"/>
              </a:endParaRPr>
            </a:p>
          </p:txBody>
        </p:sp>
        <p:sp>
          <p:nvSpPr>
            <p:cNvPr id="1202" name="Rectangle 262"/>
            <p:cNvSpPr>
              <a:spLocks noChangeArrowheads="1"/>
            </p:cNvSpPr>
            <p:nvPr/>
          </p:nvSpPr>
          <p:spPr bwMode="auto">
            <a:xfrm>
              <a:off x="5357" y="4070"/>
              <a:ext cx="12" cy="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ko-KR" altLang="en-US" sz="500" b="0">
                  <a:solidFill>
                    <a:srgbClr val="000000"/>
                  </a:solidFill>
                  <a:latin typeface="Small Fonts" charset="0"/>
                  <a:ea typeface="굴림" pitchFamily="50" charset="-127"/>
                </a:rPr>
                <a:t>8</a:t>
              </a:r>
              <a:endParaRPr lang="ko-KR" altLang="en-US" sz="2400" b="0">
                <a:latin typeface="Tahoma" panose="020B0604030504040204" pitchFamily="34" charset="0"/>
                <a:ea typeface="굴림" pitchFamily="50" charset="-127"/>
              </a:endParaRPr>
            </a:p>
          </p:txBody>
        </p:sp>
        <p:sp>
          <p:nvSpPr>
            <p:cNvPr id="1203" name="Rectangle 263"/>
            <p:cNvSpPr>
              <a:spLocks noChangeArrowheads="1"/>
            </p:cNvSpPr>
            <p:nvPr/>
          </p:nvSpPr>
          <p:spPr bwMode="auto">
            <a:xfrm>
              <a:off x="5475" y="4070"/>
              <a:ext cx="12" cy="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ko-KR" altLang="en-US" sz="500" b="0">
                  <a:solidFill>
                    <a:srgbClr val="000000"/>
                  </a:solidFill>
                  <a:latin typeface="Small Fonts" charset="0"/>
                  <a:ea typeface="굴림" pitchFamily="50" charset="-127"/>
                </a:rPr>
                <a:t>9</a:t>
              </a:r>
              <a:endParaRPr lang="ko-KR" altLang="en-US" sz="2400" b="0">
                <a:latin typeface="Tahoma" panose="020B0604030504040204" pitchFamily="34" charset="0"/>
                <a:ea typeface="굴림" pitchFamily="50" charset="-127"/>
              </a:endParaRPr>
            </a:p>
          </p:txBody>
        </p:sp>
        <p:sp>
          <p:nvSpPr>
            <p:cNvPr id="1204" name="Rectangle 264"/>
            <p:cNvSpPr>
              <a:spLocks noChangeArrowheads="1"/>
            </p:cNvSpPr>
            <p:nvPr/>
          </p:nvSpPr>
          <p:spPr bwMode="auto">
            <a:xfrm>
              <a:off x="5575" y="4070"/>
              <a:ext cx="19" cy="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ko-KR" altLang="en-US" sz="500" b="0">
                  <a:solidFill>
                    <a:srgbClr val="000000"/>
                  </a:solidFill>
                  <a:latin typeface="Small Fonts" charset="0"/>
                  <a:ea typeface="굴림" pitchFamily="50" charset="-127"/>
                </a:rPr>
                <a:t>10</a:t>
              </a:r>
              <a:endParaRPr lang="ko-KR" altLang="en-US" sz="2400" b="0">
                <a:latin typeface="Tahoma" panose="020B0604030504040204" pitchFamily="34" charset="0"/>
                <a:ea typeface="굴림" pitchFamily="50" charset="-127"/>
              </a:endParaRPr>
            </a:p>
          </p:txBody>
        </p:sp>
        <p:sp>
          <p:nvSpPr>
            <p:cNvPr id="1205" name="Rectangle 265"/>
            <p:cNvSpPr>
              <a:spLocks noChangeArrowheads="1"/>
            </p:cNvSpPr>
            <p:nvPr/>
          </p:nvSpPr>
          <p:spPr bwMode="auto">
            <a:xfrm>
              <a:off x="4297" y="2905"/>
              <a:ext cx="1371" cy="1282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CN" altLang="zh-CN"/>
            </a:p>
          </p:txBody>
        </p:sp>
        <p:sp>
          <p:nvSpPr>
            <p:cNvPr id="1206" name="Line 266"/>
            <p:cNvSpPr>
              <a:spLocks noChangeShapeType="1"/>
            </p:cNvSpPr>
            <p:nvPr/>
          </p:nvSpPr>
          <p:spPr bwMode="auto">
            <a:xfrm>
              <a:off x="5245" y="3456"/>
              <a:ext cx="0" cy="11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207" name="Freeform 267"/>
            <p:cNvSpPr>
              <a:spLocks/>
            </p:cNvSpPr>
            <p:nvPr/>
          </p:nvSpPr>
          <p:spPr bwMode="auto">
            <a:xfrm>
              <a:off x="5088" y="3600"/>
              <a:ext cx="87" cy="86"/>
            </a:xfrm>
            <a:custGeom>
              <a:avLst/>
              <a:gdLst>
                <a:gd name="T0" fmla="*/ 43 w 87"/>
                <a:gd name="T1" fmla="*/ 0 h 86"/>
                <a:gd name="T2" fmla="*/ 87 w 87"/>
                <a:gd name="T3" fmla="*/ 43 h 86"/>
                <a:gd name="T4" fmla="*/ 43 w 87"/>
                <a:gd name="T5" fmla="*/ 86 h 86"/>
                <a:gd name="T6" fmla="*/ 0 w 87"/>
                <a:gd name="T7" fmla="*/ 43 h 86"/>
                <a:gd name="T8" fmla="*/ 43 w 87"/>
                <a:gd name="T9" fmla="*/ 0 h 8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7"/>
                <a:gd name="T16" fmla="*/ 0 h 86"/>
                <a:gd name="T17" fmla="*/ 87 w 87"/>
                <a:gd name="T18" fmla="*/ 86 h 8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7" h="86">
                  <a:moveTo>
                    <a:pt x="43" y="0"/>
                  </a:moveTo>
                  <a:lnTo>
                    <a:pt x="87" y="43"/>
                  </a:lnTo>
                  <a:lnTo>
                    <a:pt x="43" y="86"/>
                  </a:lnTo>
                  <a:lnTo>
                    <a:pt x="0" y="43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rgbClr val="000080"/>
            </a:solidFill>
            <a:ln w="9525">
              <a:solidFill>
                <a:srgbClr val="00008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160896186"/>
      </p:ext>
    </p:extLst>
  </p:cSld>
  <p:clrMapOvr>
    <a:masterClrMapping/>
  </p:clrMapOvr>
  <p:transition>
    <p:zoom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>
          <a:xfrm>
            <a:off x="263536" y="382588"/>
            <a:ext cx="8458200" cy="838200"/>
          </a:xfrm>
        </p:spPr>
        <p:txBody>
          <a:bodyPr/>
          <a:lstStyle/>
          <a:p>
            <a:r>
              <a:rPr lang="en-US" altLang="ko-KR" sz="2800" dirty="0">
                <a:ea typeface="굴림" pitchFamily="50" charset="-127"/>
              </a:rPr>
              <a:t>PAM (Partitioning Around </a:t>
            </a:r>
            <a:r>
              <a:rPr lang="en-US" altLang="ko-KR" sz="2800" dirty="0" err="1">
                <a:ea typeface="굴림" pitchFamily="50" charset="-127"/>
              </a:rPr>
              <a:t>Medoids</a:t>
            </a:r>
            <a:r>
              <a:rPr lang="en-US" altLang="ko-KR" sz="2800" dirty="0">
                <a:ea typeface="굴림" pitchFamily="50" charset="-127"/>
              </a:rPr>
              <a:t>) (1987)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11163" y="1220788"/>
            <a:ext cx="8318500" cy="5103812"/>
          </a:xfrm>
        </p:spPr>
        <p:txBody>
          <a:bodyPr/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sz="2400" dirty="0">
                <a:ea typeface="굴림" pitchFamily="50" charset="-127"/>
              </a:rPr>
              <a:t>Use </a:t>
            </a:r>
            <a:r>
              <a:rPr lang="en-US" altLang="ko-KR" sz="2400" dirty="0">
                <a:solidFill>
                  <a:srgbClr val="0101F4"/>
                </a:solidFill>
                <a:ea typeface="굴림" pitchFamily="50" charset="-127"/>
              </a:rPr>
              <a:t>real object </a:t>
            </a:r>
            <a:r>
              <a:rPr lang="en-US" altLang="ko-KR" sz="2400" dirty="0">
                <a:ea typeface="굴림" pitchFamily="50" charset="-127"/>
              </a:rPr>
              <a:t>to represent the cluster</a:t>
            </a:r>
          </a:p>
          <a:p>
            <a:pPr lvl="1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ea typeface="굴림" pitchFamily="50" charset="-127"/>
              </a:rPr>
              <a:t>Select </a:t>
            </a:r>
            <a:r>
              <a:rPr lang="en-US" altLang="ko-KR" sz="2000" b="1" i="1" dirty="0">
                <a:ea typeface="굴림" pitchFamily="50" charset="-127"/>
              </a:rPr>
              <a:t>k</a:t>
            </a:r>
            <a:r>
              <a:rPr lang="en-US" altLang="ko-KR" sz="2000" dirty="0">
                <a:ea typeface="굴림" pitchFamily="50" charset="-127"/>
              </a:rPr>
              <a:t> representative objects arbitrarily</a:t>
            </a:r>
          </a:p>
          <a:p>
            <a:pPr lvl="1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ea typeface="굴림" pitchFamily="50" charset="-127"/>
              </a:rPr>
              <a:t>For each pair of non-selected object </a:t>
            </a:r>
            <a:r>
              <a:rPr lang="en-US" altLang="ko-KR" sz="2000" b="1" i="1" dirty="0">
                <a:ea typeface="굴림" pitchFamily="50" charset="-127"/>
              </a:rPr>
              <a:t>h</a:t>
            </a:r>
            <a:r>
              <a:rPr lang="en-US" altLang="ko-KR" sz="2000" dirty="0">
                <a:ea typeface="굴림" pitchFamily="50" charset="-127"/>
              </a:rPr>
              <a:t> and selected object </a:t>
            </a:r>
            <a:r>
              <a:rPr lang="en-US" altLang="ko-KR" sz="2000" b="1" i="1" dirty="0" err="1">
                <a:ea typeface="굴림" pitchFamily="50" charset="-127"/>
              </a:rPr>
              <a:t>i</a:t>
            </a:r>
            <a:r>
              <a:rPr lang="en-US" altLang="ko-KR" sz="2000" dirty="0">
                <a:ea typeface="굴림" pitchFamily="50" charset="-127"/>
              </a:rPr>
              <a:t>, calculate the total swapping cost </a:t>
            </a:r>
            <a:r>
              <a:rPr lang="en-US" altLang="ko-KR" sz="2000" b="1" i="1" dirty="0" err="1">
                <a:ea typeface="굴림" pitchFamily="50" charset="-127"/>
              </a:rPr>
              <a:t>TC</a:t>
            </a:r>
            <a:r>
              <a:rPr lang="en-US" altLang="ko-KR" sz="2000" b="1" i="1" baseline="-25000" dirty="0" err="1">
                <a:ea typeface="굴림" pitchFamily="50" charset="-127"/>
              </a:rPr>
              <a:t>ih</a:t>
            </a:r>
            <a:endParaRPr lang="en-US" altLang="ko-KR" sz="2000" dirty="0">
              <a:ea typeface="굴림" pitchFamily="50" charset="-127"/>
            </a:endParaRPr>
          </a:p>
          <a:p>
            <a:pPr lvl="1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ea typeface="굴림" pitchFamily="50" charset="-127"/>
              </a:rPr>
              <a:t>For each pair of </a:t>
            </a:r>
            <a:r>
              <a:rPr lang="en-US" altLang="ko-KR" sz="2000" b="1" i="1" dirty="0" err="1">
                <a:ea typeface="굴림" pitchFamily="50" charset="-127"/>
              </a:rPr>
              <a:t>i</a:t>
            </a:r>
            <a:r>
              <a:rPr lang="en-US" altLang="ko-KR" sz="2000" dirty="0">
                <a:ea typeface="굴림" pitchFamily="50" charset="-127"/>
              </a:rPr>
              <a:t> and </a:t>
            </a:r>
            <a:r>
              <a:rPr lang="en-US" altLang="ko-KR" sz="2000" b="1" i="1" dirty="0">
                <a:ea typeface="굴림" pitchFamily="50" charset="-127"/>
              </a:rPr>
              <a:t>h</a:t>
            </a:r>
            <a:r>
              <a:rPr lang="en-US" altLang="ko-KR" sz="2000" dirty="0">
                <a:ea typeface="굴림" pitchFamily="50" charset="-127"/>
              </a:rPr>
              <a:t>, </a:t>
            </a:r>
          </a:p>
          <a:p>
            <a:pPr lvl="2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ea typeface="굴림" pitchFamily="50" charset="-127"/>
              </a:rPr>
              <a:t>If </a:t>
            </a:r>
            <a:r>
              <a:rPr lang="en-US" altLang="ko-KR" i="1" dirty="0" err="1">
                <a:ea typeface="굴림" pitchFamily="50" charset="-127"/>
              </a:rPr>
              <a:t>TC</a:t>
            </a:r>
            <a:r>
              <a:rPr lang="en-US" altLang="ko-KR" i="1" baseline="-25000" dirty="0" err="1">
                <a:ea typeface="굴림" pitchFamily="50" charset="-127"/>
              </a:rPr>
              <a:t>ih</a:t>
            </a:r>
            <a:r>
              <a:rPr lang="en-US" altLang="ko-KR" dirty="0">
                <a:ea typeface="굴림" pitchFamily="50" charset="-127"/>
              </a:rPr>
              <a:t> &lt; 0, </a:t>
            </a:r>
            <a:r>
              <a:rPr lang="en-US" altLang="ko-KR" b="1" i="1" dirty="0" err="1">
                <a:ea typeface="굴림" pitchFamily="50" charset="-127"/>
              </a:rPr>
              <a:t>i</a:t>
            </a:r>
            <a:r>
              <a:rPr lang="en-US" altLang="ko-KR" dirty="0">
                <a:ea typeface="굴림" pitchFamily="50" charset="-127"/>
              </a:rPr>
              <a:t> is replaced by </a:t>
            </a:r>
            <a:r>
              <a:rPr lang="en-US" altLang="ko-KR" b="1" i="1" dirty="0">
                <a:ea typeface="굴림" pitchFamily="50" charset="-127"/>
              </a:rPr>
              <a:t>h</a:t>
            </a:r>
            <a:endParaRPr lang="en-US" altLang="ko-KR" dirty="0">
              <a:ea typeface="굴림" pitchFamily="50" charset="-127"/>
            </a:endParaRPr>
          </a:p>
          <a:p>
            <a:pPr lvl="2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ea typeface="굴림" pitchFamily="50" charset="-127"/>
              </a:rPr>
              <a:t>Then assign each non-selected object to the most similar representative object</a:t>
            </a:r>
          </a:p>
          <a:p>
            <a:pPr lvl="1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ea typeface="굴림" pitchFamily="50" charset="-127"/>
              </a:rPr>
              <a:t>repeat steps 2-3 until there is no change</a:t>
            </a:r>
          </a:p>
        </p:txBody>
      </p:sp>
    </p:spTree>
    <p:extLst>
      <p:ext uri="{BB962C8B-B14F-4D97-AF65-F5344CB8AC3E}">
        <p14:creationId xmlns:p14="http://schemas.microsoft.com/office/powerpoint/2010/main" val="4145220176"/>
      </p:ext>
    </p:extLst>
  </p:cSld>
  <p:clrMapOvr>
    <a:masterClrMapping/>
  </p:clrMapOvr>
  <p:transition>
    <p:zoom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0"/>
            <a:ext cx="7848600" cy="762000"/>
          </a:xfrm>
        </p:spPr>
        <p:txBody>
          <a:bodyPr/>
          <a:lstStyle/>
          <a:p>
            <a:r>
              <a:rPr lang="en-US" altLang="ko-KR">
                <a:ea typeface="굴림" pitchFamily="50" charset="-127"/>
              </a:rPr>
              <a:t>What Is the Problem with PAM?</a:t>
            </a:r>
            <a:endParaRPr lang="en-US" altLang="zh-CN">
              <a:ea typeface="굴림" pitchFamily="50" charset="-127"/>
            </a:endParaRP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11163" y="1296988"/>
            <a:ext cx="8242300" cy="4795837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altLang="ko-KR" sz="2400" dirty="0">
                <a:ea typeface="굴림" pitchFamily="50" charset="-127"/>
              </a:rPr>
              <a:t>Pam is more robust than k-means in the presence of noise and outliers because a </a:t>
            </a:r>
            <a:r>
              <a:rPr lang="en-US" altLang="ko-KR" sz="2400" dirty="0" err="1">
                <a:ea typeface="굴림" pitchFamily="50" charset="-127"/>
              </a:rPr>
              <a:t>medoid</a:t>
            </a:r>
            <a:r>
              <a:rPr lang="en-US" altLang="ko-KR" sz="2400" dirty="0">
                <a:ea typeface="굴림" pitchFamily="50" charset="-127"/>
              </a:rPr>
              <a:t> is less influenced by outliers or other extreme values than a mean</a:t>
            </a:r>
          </a:p>
          <a:p>
            <a:pPr>
              <a:lnSpc>
                <a:spcPct val="120000"/>
              </a:lnSpc>
            </a:pPr>
            <a:r>
              <a:rPr lang="en-US" altLang="ko-KR" sz="2400" dirty="0">
                <a:ea typeface="굴림" pitchFamily="50" charset="-127"/>
              </a:rPr>
              <a:t>Pam works efficiently for small data sets but does not </a:t>
            </a:r>
            <a:r>
              <a:rPr lang="en-US" altLang="ko-KR" sz="2400" b="1" dirty="0">
                <a:solidFill>
                  <a:srgbClr val="0101F4"/>
                </a:solidFill>
                <a:ea typeface="굴림" pitchFamily="50" charset="-127"/>
              </a:rPr>
              <a:t>scale well</a:t>
            </a:r>
            <a:r>
              <a:rPr lang="en-US" altLang="ko-KR" sz="2400" dirty="0">
                <a:solidFill>
                  <a:srgbClr val="0101F4"/>
                </a:solidFill>
                <a:ea typeface="굴림" pitchFamily="50" charset="-127"/>
              </a:rPr>
              <a:t> </a:t>
            </a:r>
            <a:r>
              <a:rPr lang="en-US" altLang="ko-KR" sz="2400" dirty="0">
                <a:ea typeface="굴림" pitchFamily="50" charset="-127"/>
              </a:rPr>
              <a:t>for large data sets.</a:t>
            </a:r>
          </a:p>
          <a:p>
            <a:pPr marL="457200" lvl="1" indent="0">
              <a:lnSpc>
                <a:spcPct val="120000"/>
              </a:lnSpc>
              <a:buNone/>
            </a:pPr>
            <a:r>
              <a:rPr lang="en-US" altLang="ko-KR" sz="2400" dirty="0">
                <a:latin typeface="Times New Roman" panose="02020603050405020304" pitchFamily="18" charset="0"/>
                <a:ea typeface="굴림" pitchFamily="50" charset="-127"/>
                <a:cs typeface="Times New Roman" panose="02020603050405020304" pitchFamily="18" charset="0"/>
              </a:rPr>
              <a:t>O(k(n-k)</a:t>
            </a:r>
            <a:r>
              <a:rPr lang="en-US" altLang="ko-KR" sz="2400" baseline="30000" dirty="0">
                <a:latin typeface="Times New Roman" panose="02020603050405020304" pitchFamily="18" charset="0"/>
                <a:ea typeface="굴림" pitchFamily="50" charset="-127"/>
                <a:cs typeface="Times New Roman" panose="02020603050405020304" pitchFamily="18" charset="0"/>
              </a:rPr>
              <a:t>2</a:t>
            </a:r>
            <a:r>
              <a:rPr lang="en-US" altLang="ko-KR" sz="2400" dirty="0">
                <a:latin typeface="Times New Roman" panose="02020603050405020304" pitchFamily="18" charset="0"/>
                <a:ea typeface="굴림" pitchFamily="50" charset="-127"/>
                <a:cs typeface="Times New Roman" panose="02020603050405020304" pitchFamily="18" charset="0"/>
              </a:rPr>
              <a:t> ) for each iteration, where n is # of data, k is # of clusters</a:t>
            </a:r>
          </a:p>
          <a:p>
            <a:pPr>
              <a:spcBef>
                <a:spcPct val="50000"/>
              </a:spcBef>
              <a:buClrTx/>
              <a:buSzTx/>
              <a:buFont typeface="Wingdings" panose="05000000000000000000" pitchFamily="2" charset="2"/>
              <a:buChar char="è"/>
            </a:pPr>
            <a:r>
              <a:rPr lang="en-US" altLang="ko-KR" sz="2400" dirty="0">
                <a:ea typeface="굴림" pitchFamily="50" charset="-127"/>
                <a:sym typeface="Wingdings" panose="05000000000000000000" pitchFamily="2" charset="2"/>
              </a:rPr>
              <a:t>Sampling based method </a:t>
            </a:r>
          </a:p>
          <a:p>
            <a:pPr>
              <a:spcBef>
                <a:spcPct val="50000"/>
              </a:spcBef>
              <a:buClrTx/>
              <a:buSzTx/>
              <a:buFont typeface="Wingdings" panose="05000000000000000000" pitchFamily="2" charset="2"/>
              <a:buNone/>
            </a:pPr>
            <a:r>
              <a:rPr lang="en-US" altLang="ko-KR" sz="2400" dirty="0">
                <a:ea typeface="굴림" pitchFamily="50" charset="-127"/>
                <a:sym typeface="Wingdings" panose="05000000000000000000" pitchFamily="2" charset="2"/>
              </a:rPr>
              <a:t>	</a:t>
            </a:r>
            <a:r>
              <a:rPr lang="en-US" altLang="ko-KR" sz="2400" b="1" dirty="0">
                <a:solidFill>
                  <a:srgbClr val="0101F4"/>
                </a:solidFill>
                <a:ea typeface="굴림" pitchFamily="50" charset="-127"/>
                <a:sym typeface="Wingdings" panose="05000000000000000000" pitchFamily="2" charset="2"/>
              </a:rPr>
              <a:t>CLARA</a:t>
            </a:r>
            <a:r>
              <a:rPr lang="en-US" altLang="ko-KR" sz="2400" dirty="0">
                <a:ea typeface="굴림" pitchFamily="50" charset="-127"/>
                <a:sym typeface="Wingdings" panose="05000000000000000000" pitchFamily="2" charset="2"/>
              </a:rPr>
              <a:t> (Clustering </a:t>
            </a:r>
            <a:r>
              <a:rPr lang="en-US" altLang="ko-KR" sz="2400" dirty="0" err="1">
                <a:ea typeface="굴림" pitchFamily="50" charset="-127"/>
                <a:sym typeface="Wingdings" panose="05000000000000000000" pitchFamily="2" charset="2"/>
              </a:rPr>
              <a:t>LARge</a:t>
            </a:r>
            <a:r>
              <a:rPr lang="en-US" altLang="ko-KR" sz="2400" dirty="0">
                <a:ea typeface="굴림" pitchFamily="50" charset="-127"/>
                <a:sym typeface="Wingdings" panose="05000000000000000000" pitchFamily="2" charset="2"/>
              </a:rPr>
              <a:t> Applications)</a:t>
            </a:r>
          </a:p>
        </p:txBody>
      </p:sp>
    </p:spTree>
    <p:extLst>
      <p:ext uri="{BB962C8B-B14F-4D97-AF65-F5344CB8AC3E}">
        <p14:creationId xmlns:p14="http://schemas.microsoft.com/office/powerpoint/2010/main" val="82396123"/>
      </p:ext>
    </p:extLst>
  </p:cSld>
  <p:clrMapOvr>
    <a:masterClrMapping/>
  </p:clrMapOvr>
  <p:transition>
    <p:zoom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>
          <a:xfrm>
            <a:off x="360363" y="555221"/>
            <a:ext cx="8280400" cy="552450"/>
          </a:xfrm>
        </p:spPr>
        <p:txBody>
          <a:bodyPr/>
          <a:lstStyle/>
          <a:p>
            <a:r>
              <a:rPr lang="en-US" altLang="zh-CN" sz="2800" dirty="0">
                <a:ea typeface="宋体" panose="02010600030101010101" pitchFamily="2" charset="-122"/>
              </a:rPr>
              <a:t>Limitations of K-means: Differing Sizes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39763" y="1143000"/>
            <a:ext cx="8001000" cy="976313"/>
          </a:xfrm>
        </p:spPr>
        <p:txBody>
          <a:bodyPr/>
          <a:lstStyle/>
          <a:p>
            <a:pPr marL="533400" indent="-533400">
              <a:lnSpc>
                <a:spcPct val="90000"/>
              </a:lnSpc>
              <a:spcBef>
                <a:spcPct val="20000"/>
              </a:spcBef>
              <a:buFont typeface="Monotype Sorts" pitchFamily="2" charset="2"/>
              <a:buNone/>
            </a:pPr>
            <a:endParaRPr lang="zh-CN" altLang="en-US">
              <a:ea typeface="宋体" panose="02010600030101010101" pitchFamily="2" charset="-122"/>
            </a:endParaRPr>
          </a:p>
          <a:p>
            <a:pPr marL="990600" lvl="1" indent="-533400">
              <a:lnSpc>
                <a:spcPct val="90000"/>
              </a:lnSpc>
              <a:spcBef>
                <a:spcPct val="20000"/>
              </a:spcBef>
            </a:pPr>
            <a:endParaRPr lang="zh-CN" altLang="en-US">
              <a:ea typeface="宋体" panose="02010600030101010101" pitchFamily="2" charset="-122"/>
            </a:endParaRPr>
          </a:p>
          <a:p>
            <a:pPr marL="990600" lvl="1" indent="-533400">
              <a:lnSpc>
                <a:spcPct val="90000"/>
              </a:lnSpc>
              <a:spcBef>
                <a:spcPct val="20000"/>
              </a:spcBef>
            </a:pPr>
            <a:endParaRPr lang="zh-CN" altLang="en-US" sz="2000">
              <a:ea typeface="宋体" panose="02010600030101010101" pitchFamily="2" charset="-122"/>
            </a:endParaRPr>
          </a:p>
          <a:p>
            <a:pPr marL="990600" lvl="1" indent="-533400"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endParaRPr lang="zh-CN" altLang="en-US" sz="2000">
              <a:ea typeface="宋体" panose="02010600030101010101" pitchFamily="2" charset="-122"/>
            </a:endParaRPr>
          </a:p>
        </p:txBody>
      </p:sp>
      <p:pic>
        <p:nvPicPr>
          <p:cNvPr id="2253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47800"/>
            <a:ext cx="4268788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12805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1447800"/>
            <a:ext cx="4268788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34" name="Text Box 6"/>
          <p:cNvSpPr txBox="1">
            <a:spLocks noChangeArrowheads="1"/>
          </p:cNvSpPr>
          <p:nvPr/>
        </p:nvSpPr>
        <p:spPr bwMode="auto">
          <a:xfrm>
            <a:off x="762000" y="4953000"/>
            <a:ext cx="20574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1800">
                <a:ea typeface="宋体" panose="02010600030101010101" pitchFamily="2" charset="-122"/>
              </a:rPr>
              <a:t>Original Points</a:t>
            </a:r>
          </a:p>
        </p:txBody>
      </p:sp>
      <p:sp>
        <p:nvSpPr>
          <p:cNvPr id="1612807" name="Rectangle 7"/>
          <p:cNvSpPr>
            <a:spLocks noChangeArrowheads="1"/>
          </p:cNvSpPr>
          <p:nvPr/>
        </p:nvSpPr>
        <p:spPr bwMode="auto">
          <a:xfrm>
            <a:off x="5334000" y="4902200"/>
            <a:ext cx="2470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1800">
                <a:ea typeface="宋体" panose="02010600030101010101" pitchFamily="2" charset="-122"/>
              </a:rPr>
              <a:t>K-means (3 Clusters)</a:t>
            </a:r>
          </a:p>
        </p:txBody>
      </p:sp>
    </p:spTree>
    <p:extLst>
      <p:ext uri="{BB962C8B-B14F-4D97-AF65-F5344CB8AC3E}">
        <p14:creationId xmlns:p14="http://schemas.microsoft.com/office/powerpoint/2010/main" val="2448444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12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12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12807" grpId="0" autoUpdateAnimBg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>
          <a:xfrm>
            <a:off x="360363" y="561975"/>
            <a:ext cx="8280400" cy="552450"/>
          </a:xfrm>
        </p:spPr>
        <p:txBody>
          <a:bodyPr/>
          <a:lstStyle/>
          <a:p>
            <a:r>
              <a:rPr lang="en-US" altLang="zh-CN" sz="2800" dirty="0">
                <a:ea typeface="宋体" panose="02010600030101010101" pitchFamily="2" charset="-122"/>
              </a:rPr>
              <a:t>Limitations of K-means: Differing Density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39763" y="1143000"/>
            <a:ext cx="8001000" cy="976313"/>
          </a:xfrm>
        </p:spPr>
        <p:txBody>
          <a:bodyPr/>
          <a:lstStyle/>
          <a:p>
            <a:pPr marL="533400" indent="-533400">
              <a:lnSpc>
                <a:spcPct val="90000"/>
              </a:lnSpc>
              <a:spcBef>
                <a:spcPct val="20000"/>
              </a:spcBef>
              <a:buFont typeface="Monotype Sorts" pitchFamily="2" charset="2"/>
              <a:buNone/>
            </a:pPr>
            <a:endParaRPr lang="zh-CN" altLang="en-US">
              <a:ea typeface="宋体" panose="02010600030101010101" pitchFamily="2" charset="-122"/>
            </a:endParaRPr>
          </a:p>
          <a:p>
            <a:pPr marL="990600" lvl="1" indent="-533400">
              <a:lnSpc>
                <a:spcPct val="90000"/>
              </a:lnSpc>
              <a:spcBef>
                <a:spcPct val="20000"/>
              </a:spcBef>
            </a:pPr>
            <a:endParaRPr lang="zh-CN" altLang="en-US">
              <a:ea typeface="宋体" panose="02010600030101010101" pitchFamily="2" charset="-122"/>
            </a:endParaRPr>
          </a:p>
          <a:p>
            <a:pPr marL="990600" lvl="1" indent="-533400">
              <a:lnSpc>
                <a:spcPct val="90000"/>
              </a:lnSpc>
              <a:spcBef>
                <a:spcPct val="20000"/>
              </a:spcBef>
            </a:pPr>
            <a:endParaRPr lang="zh-CN" altLang="en-US" sz="2000">
              <a:ea typeface="宋体" panose="02010600030101010101" pitchFamily="2" charset="-122"/>
            </a:endParaRPr>
          </a:p>
          <a:p>
            <a:pPr marL="990600" lvl="1" indent="-533400"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endParaRPr lang="zh-CN" altLang="en-US" sz="2000">
              <a:ea typeface="宋体" panose="02010600030101010101" pitchFamily="2" charset="-122"/>
            </a:endParaRPr>
          </a:p>
        </p:txBody>
      </p:sp>
      <p:sp>
        <p:nvSpPr>
          <p:cNvPr id="23556" name="Text Box 4"/>
          <p:cNvSpPr txBox="1">
            <a:spLocks noChangeArrowheads="1"/>
          </p:cNvSpPr>
          <p:nvPr/>
        </p:nvSpPr>
        <p:spPr bwMode="auto">
          <a:xfrm>
            <a:off x="762000" y="4953000"/>
            <a:ext cx="2133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1800">
                <a:ea typeface="宋体" panose="02010600030101010101" pitchFamily="2" charset="-122"/>
              </a:rPr>
              <a:t>Original Points</a:t>
            </a:r>
          </a:p>
        </p:txBody>
      </p:sp>
      <p:pic>
        <p:nvPicPr>
          <p:cNvPr id="2355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47800"/>
            <a:ext cx="4268788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1383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1447800"/>
            <a:ext cx="4268788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13831" name="Rectangle 7"/>
          <p:cNvSpPr>
            <a:spLocks noChangeArrowheads="1"/>
          </p:cNvSpPr>
          <p:nvPr/>
        </p:nvSpPr>
        <p:spPr bwMode="auto">
          <a:xfrm>
            <a:off x="5334000" y="4902200"/>
            <a:ext cx="2470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1800">
                <a:ea typeface="宋体" panose="02010600030101010101" pitchFamily="2" charset="-122"/>
              </a:rPr>
              <a:t>K-means (3 Clusters)</a:t>
            </a:r>
          </a:p>
        </p:txBody>
      </p:sp>
    </p:spTree>
    <p:extLst>
      <p:ext uri="{BB962C8B-B14F-4D97-AF65-F5344CB8AC3E}">
        <p14:creationId xmlns:p14="http://schemas.microsoft.com/office/powerpoint/2010/main" val="3726141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13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13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13831" grpId="0" autoUpdateAnimBg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4294967295"/>
          </p:nvPr>
        </p:nvSpPr>
        <p:spPr>
          <a:xfrm>
            <a:off x="755576" y="2036067"/>
            <a:ext cx="8286808" cy="506169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zh-CN" sz="2400" dirty="0"/>
              <a:t>Performance on </a:t>
            </a:r>
            <a:r>
              <a:rPr lang="en-US" altLang="zh-CN" sz="2400" b="1" dirty="0">
                <a:solidFill>
                  <a:srgbClr val="FF0000"/>
                </a:solidFill>
              </a:rPr>
              <a:t>training data </a:t>
            </a:r>
            <a:r>
              <a:rPr lang="en-US" altLang="zh-CN" sz="2400" dirty="0"/>
              <a:t>of three models </a:t>
            </a:r>
          </a:p>
          <a:p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en-US" altLang="zh-CN" sz="2400" dirty="0"/>
              <a:t>Performance on </a:t>
            </a:r>
            <a:r>
              <a:rPr lang="en-US" altLang="zh-CN" sz="2400" b="1" dirty="0">
                <a:solidFill>
                  <a:srgbClr val="FF0000"/>
                </a:solidFill>
              </a:rPr>
              <a:t>training data and test data</a:t>
            </a:r>
            <a:endParaRPr lang="zh-CN" altLang="en-US" sz="2400" b="1" dirty="0">
              <a:solidFill>
                <a:srgbClr val="FF000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611560" y="254452"/>
            <a:ext cx="5328592" cy="651067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zh-CN" b="1" dirty="0">
                <a:solidFill>
                  <a:srgbClr val="0101F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Training Loss and Test Loss</a:t>
            </a:r>
            <a:endParaRPr lang="zh-CN" altLang="en-US" b="1" dirty="0">
              <a:solidFill>
                <a:srgbClr val="0101F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2542236"/>
            <a:ext cx="6343445" cy="178946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679" y="4797500"/>
            <a:ext cx="6209654" cy="1767989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7069236" y="4221088"/>
            <a:ext cx="17281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0101F4"/>
                </a:solidFill>
              </a:rPr>
              <a:t>Who wins?</a:t>
            </a:r>
            <a:endParaRPr lang="zh-CN" altLang="en-US" sz="2800" b="1" dirty="0">
              <a:solidFill>
                <a:srgbClr val="0101F4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683568" y="1140489"/>
            <a:ext cx="822042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/>
              <a:t>Training loss</a:t>
            </a:r>
            <a:r>
              <a:rPr lang="en-US" altLang="zh-CN" sz="2400" dirty="0"/>
              <a:t>: loss on training data   </a:t>
            </a:r>
            <a:r>
              <a:rPr lang="en-US" altLang="zh-CN" sz="2400" b="1" dirty="0"/>
              <a:t>Test loss</a:t>
            </a:r>
            <a:r>
              <a:rPr lang="en-US" altLang="zh-CN" sz="2400" dirty="0"/>
              <a:t>: loss on test data</a:t>
            </a:r>
          </a:p>
        </p:txBody>
      </p:sp>
    </p:spTree>
    <p:extLst>
      <p:ext uri="{BB962C8B-B14F-4D97-AF65-F5344CB8AC3E}">
        <p14:creationId xmlns:p14="http://schemas.microsoft.com/office/powerpoint/2010/main" val="279812848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152400"/>
            <a:ext cx="8610600" cy="552450"/>
          </a:xfrm>
        </p:spPr>
        <p:txBody>
          <a:bodyPr/>
          <a:lstStyle/>
          <a:p>
            <a:r>
              <a:rPr lang="en-US" altLang="zh-CN" sz="2800">
                <a:ea typeface="宋体" panose="02010600030101010101" pitchFamily="2" charset="-122"/>
              </a:rPr>
              <a:t>Limitations of K-means: Non-globular Shapes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39763" y="1143000"/>
            <a:ext cx="8001000" cy="976313"/>
          </a:xfrm>
        </p:spPr>
        <p:txBody>
          <a:bodyPr/>
          <a:lstStyle/>
          <a:p>
            <a:pPr marL="533400" indent="-533400">
              <a:lnSpc>
                <a:spcPct val="90000"/>
              </a:lnSpc>
              <a:spcBef>
                <a:spcPct val="20000"/>
              </a:spcBef>
              <a:buFont typeface="Monotype Sorts" pitchFamily="2" charset="2"/>
              <a:buNone/>
            </a:pPr>
            <a:endParaRPr lang="zh-CN" altLang="en-US">
              <a:ea typeface="宋体" panose="02010600030101010101" pitchFamily="2" charset="-122"/>
            </a:endParaRPr>
          </a:p>
          <a:p>
            <a:pPr marL="990600" lvl="1" indent="-533400">
              <a:lnSpc>
                <a:spcPct val="90000"/>
              </a:lnSpc>
              <a:spcBef>
                <a:spcPct val="20000"/>
              </a:spcBef>
            </a:pPr>
            <a:endParaRPr lang="zh-CN" altLang="en-US">
              <a:ea typeface="宋体" panose="02010600030101010101" pitchFamily="2" charset="-122"/>
            </a:endParaRPr>
          </a:p>
          <a:p>
            <a:pPr marL="990600" lvl="1" indent="-533400">
              <a:lnSpc>
                <a:spcPct val="90000"/>
              </a:lnSpc>
              <a:spcBef>
                <a:spcPct val="20000"/>
              </a:spcBef>
            </a:pPr>
            <a:endParaRPr lang="zh-CN" altLang="en-US" sz="2000">
              <a:ea typeface="宋体" panose="02010600030101010101" pitchFamily="2" charset="-122"/>
            </a:endParaRPr>
          </a:p>
          <a:p>
            <a:pPr marL="990600" lvl="1" indent="-533400"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endParaRPr lang="zh-CN" altLang="en-US" sz="2000">
              <a:ea typeface="宋体" panose="02010600030101010101" pitchFamily="2" charset="-122"/>
            </a:endParaRPr>
          </a:p>
        </p:txBody>
      </p:sp>
      <p:sp>
        <p:nvSpPr>
          <p:cNvPr id="24580" name="Text Box 4"/>
          <p:cNvSpPr txBox="1">
            <a:spLocks noChangeArrowheads="1"/>
          </p:cNvSpPr>
          <p:nvPr/>
        </p:nvSpPr>
        <p:spPr bwMode="auto">
          <a:xfrm>
            <a:off x="1143000" y="4876800"/>
            <a:ext cx="20574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1800">
                <a:ea typeface="宋体" panose="02010600030101010101" pitchFamily="2" charset="-122"/>
              </a:rPr>
              <a:t>Original Points</a:t>
            </a:r>
          </a:p>
        </p:txBody>
      </p:sp>
      <p:pic>
        <p:nvPicPr>
          <p:cNvPr id="2458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219200"/>
            <a:ext cx="4268788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14854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1219200"/>
            <a:ext cx="4268788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14855" name="Rectangle 7"/>
          <p:cNvSpPr>
            <a:spLocks noChangeArrowheads="1"/>
          </p:cNvSpPr>
          <p:nvPr/>
        </p:nvSpPr>
        <p:spPr bwMode="auto">
          <a:xfrm>
            <a:off x="5334000" y="4902200"/>
            <a:ext cx="2470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1800">
                <a:ea typeface="宋体" panose="02010600030101010101" pitchFamily="2" charset="-122"/>
              </a:rPr>
              <a:t>K-means (2 Clusters)</a:t>
            </a:r>
          </a:p>
        </p:txBody>
      </p:sp>
    </p:spTree>
    <p:extLst>
      <p:ext uri="{BB962C8B-B14F-4D97-AF65-F5344CB8AC3E}">
        <p14:creationId xmlns:p14="http://schemas.microsoft.com/office/powerpoint/2010/main" val="1096201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14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14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14855" grpId="0" autoUpdateAnimBg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>
          <a:xfrm>
            <a:off x="251520" y="503122"/>
            <a:ext cx="8686800" cy="552450"/>
          </a:xfrm>
        </p:spPr>
        <p:txBody>
          <a:bodyPr/>
          <a:lstStyle/>
          <a:p>
            <a:r>
              <a:rPr lang="en-US" altLang="zh-CN" sz="2800" dirty="0">
                <a:ea typeface="宋体" panose="02010600030101010101" pitchFamily="2" charset="-122"/>
              </a:rPr>
              <a:t>Overcoming K-means Limitations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39763" y="1143000"/>
            <a:ext cx="8001000" cy="976313"/>
          </a:xfrm>
        </p:spPr>
        <p:txBody>
          <a:bodyPr/>
          <a:lstStyle/>
          <a:p>
            <a:pPr marL="533400" indent="-533400">
              <a:lnSpc>
                <a:spcPct val="90000"/>
              </a:lnSpc>
              <a:spcBef>
                <a:spcPct val="20000"/>
              </a:spcBef>
              <a:buFont typeface="Monotype Sorts" pitchFamily="2" charset="2"/>
              <a:buNone/>
            </a:pPr>
            <a:endParaRPr lang="zh-CN" altLang="en-US">
              <a:ea typeface="宋体" panose="02010600030101010101" pitchFamily="2" charset="-122"/>
            </a:endParaRPr>
          </a:p>
          <a:p>
            <a:pPr marL="990600" lvl="1" indent="-533400">
              <a:lnSpc>
                <a:spcPct val="90000"/>
              </a:lnSpc>
              <a:spcBef>
                <a:spcPct val="20000"/>
              </a:spcBef>
            </a:pPr>
            <a:endParaRPr lang="zh-CN" altLang="en-US">
              <a:ea typeface="宋体" panose="02010600030101010101" pitchFamily="2" charset="-122"/>
            </a:endParaRPr>
          </a:p>
          <a:p>
            <a:pPr marL="990600" lvl="1" indent="-533400">
              <a:lnSpc>
                <a:spcPct val="90000"/>
              </a:lnSpc>
              <a:spcBef>
                <a:spcPct val="20000"/>
              </a:spcBef>
            </a:pPr>
            <a:endParaRPr lang="zh-CN" altLang="en-US" sz="2000">
              <a:ea typeface="宋体" panose="02010600030101010101" pitchFamily="2" charset="-122"/>
            </a:endParaRPr>
          </a:p>
          <a:p>
            <a:pPr marL="990600" lvl="1" indent="-533400"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endParaRPr lang="zh-CN" altLang="en-US" sz="2000">
              <a:ea typeface="宋体" panose="02010600030101010101" pitchFamily="2" charset="-122"/>
            </a:endParaRPr>
          </a:p>
        </p:txBody>
      </p:sp>
      <p:pic>
        <p:nvPicPr>
          <p:cNvPr id="2560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47800"/>
            <a:ext cx="4268788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5" name="Text Box 5"/>
          <p:cNvSpPr txBox="1">
            <a:spLocks noChangeArrowheads="1"/>
          </p:cNvSpPr>
          <p:nvPr/>
        </p:nvSpPr>
        <p:spPr bwMode="auto">
          <a:xfrm>
            <a:off x="762000" y="4953000"/>
            <a:ext cx="7696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1800">
                <a:ea typeface="宋体" panose="02010600030101010101" pitchFamily="2" charset="-122"/>
              </a:rPr>
              <a:t>Original Points				K-means Clusters</a:t>
            </a:r>
          </a:p>
        </p:txBody>
      </p:sp>
      <p:pic>
        <p:nvPicPr>
          <p:cNvPr id="25606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1447800"/>
            <a:ext cx="4268788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7" name="Rectangle 7"/>
          <p:cNvSpPr>
            <a:spLocks noChangeArrowheads="1"/>
          </p:cNvSpPr>
          <p:nvPr/>
        </p:nvSpPr>
        <p:spPr bwMode="auto">
          <a:xfrm>
            <a:off x="1143000" y="5562600"/>
            <a:ext cx="65532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sz="2000" b="0">
                <a:ea typeface="宋体" panose="02010600030101010101" pitchFamily="2" charset="-122"/>
              </a:rPr>
              <a:t>One solution is to use many clusters.</a:t>
            </a:r>
          </a:p>
          <a:p>
            <a:pPr lvl="1"/>
            <a:r>
              <a:rPr lang="en-US" altLang="zh-CN" sz="2000" b="0">
                <a:ea typeface="宋体" panose="02010600030101010101" pitchFamily="2" charset="-122"/>
              </a:rPr>
              <a:t>Find parts of clusters, but need to put together.</a:t>
            </a:r>
          </a:p>
        </p:txBody>
      </p:sp>
    </p:spTree>
    <p:extLst>
      <p:ext uri="{BB962C8B-B14F-4D97-AF65-F5344CB8AC3E}">
        <p14:creationId xmlns:p14="http://schemas.microsoft.com/office/powerpoint/2010/main" val="355567560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152400"/>
            <a:ext cx="8280400" cy="552450"/>
          </a:xfrm>
        </p:spPr>
        <p:txBody>
          <a:bodyPr/>
          <a:lstStyle/>
          <a:p>
            <a:r>
              <a:rPr lang="en-US" altLang="zh-CN" sz="2800">
                <a:ea typeface="宋体" panose="02010600030101010101" pitchFamily="2" charset="-122"/>
              </a:rPr>
              <a:t>Overcoming K-means Limitations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39763" y="1143000"/>
            <a:ext cx="8001000" cy="976313"/>
          </a:xfrm>
        </p:spPr>
        <p:txBody>
          <a:bodyPr/>
          <a:lstStyle/>
          <a:p>
            <a:pPr marL="533400" indent="-533400">
              <a:lnSpc>
                <a:spcPct val="90000"/>
              </a:lnSpc>
              <a:spcBef>
                <a:spcPct val="20000"/>
              </a:spcBef>
              <a:buFont typeface="Monotype Sorts" pitchFamily="2" charset="2"/>
              <a:buNone/>
            </a:pPr>
            <a:endParaRPr lang="zh-CN" altLang="en-US">
              <a:ea typeface="宋体" panose="02010600030101010101" pitchFamily="2" charset="-122"/>
            </a:endParaRPr>
          </a:p>
          <a:p>
            <a:pPr marL="990600" lvl="1" indent="-533400">
              <a:lnSpc>
                <a:spcPct val="90000"/>
              </a:lnSpc>
              <a:spcBef>
                <a:spcPct val="20000"/>
              </a:spcBef>
            </a:pPr>
            <a:endParaRPr lang="zh-CN" altLang="en-US">
              <a:ea typeface="宋体" panose="02010600030101010101" pitchFamily="2" charset="-122"/>
            </a:endParaRPr>
          </a:p>
          <a:p>
            <a:pPr marL="990600" lvl="1" indent="-533400">
              <a:lnSpc>
                <a:spcPct val="90000"/>
              </a:lnSpc>
              <a:spcBef>
                <a:spcPct val="20000"/>
              </a:spcBef>
            </a:pPr>
            <a:endParaRPr lang="zh-CN" altLang="en-US" sz="2000">
              <a:ea typeface="宋体" panose="02010600030101010101" pitchFamily="2" charset="-122"/>
            </a:endParaRPr>
          </a:p>
          <a:p>
            <a:pPr marL="990600" lvl="1" indent="-533400"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endParaRPr lang="zh-CN" altLang="en-US" sz="2000">
              <a:ea typeface="宋体" panose="02010600030101010101" pitchFamily="2" charset="-122"/>
            </a:endParaRPr>
          </a:p>
        </p:txBody>
      </p:sp>
      <p:sp>
        <p:nvSpPr>
          <p:cNvPr id="26628" name="Text Box 4"/>
          <p:cNvSpPr txBox="1">
            <a:spLocks noChangeArrowheads="1"/>
          </p:cNvSpPr>
          <p:nvPr/>
        </p:nvSpPr>
        <p:spPr bwMode="auto">
          <a:xfrm>
            <a:off x="762000" y="4953000"/>
            <a:ext cx="7696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1800">
                <a:ea typeface="宋体" panose="02010600030101010101" pitchFamily="2" charset="-122"/>
              </a:rPr>
              <a:t>Original Points				K-means Clusters</a:t>
            </a:r>
          </a:p>
        </p:txBody>
      </p:sp>
      <p:pic>
        <p:nvPicPr>
          <p:cNvPr id="266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47800"/>
            <a:ext cx="4268788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3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1524000"/>
            <a:ext cx="4268788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3584614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152400"/>
            <a:ext cx="8610600" cy="552450"/>
          </a:xfrm>
        </p:spPr>
        <p:txBody>
          <a:bodyPr/>
          <a:lstStyle/>
          <a:p>
            <a:r>
              <a:rPr lang="en-US" altLang="zh-CN" sz="2800">
                <a:ea typeface="宋体" panose="02010600030101010101" pitchFamily="2" charset="-122"/>
              </a:rPr>
              <a:t>Overcoming K-means Limitations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39763" y="1143000"/>
            <a:ext cx="8001000" cy="976313"/>
          </a:xfrm>
        </p:spPr>
        <p:txBody>
          <a:bodyPr/>
          <a:lstStyle/>
          <a:p>
            <a:pPr marL="533400" indent="-533400">
              <a:lnSpc>
                <a:spcPct val="90000"/>
              </a:lnSpc>
              <a:spcBef>
                <a:spcPct val="20000"/>
              </a:spcBef>
              <a:buFont typeface="Monotype Sorts" pitchFamily="2" charset="2"/>
              <a:buNone/>
            </a:pPr>
            <a:endParaRPr lang="zh-CN" altLang="en-US">
              <a:ea typeface="宋体" panose="02010600030101010101" pitchFamily="2" charset="-122"/>
            </a:endParaRPr>
          </a:p>
          <a:p>
            <a:pPr marL="990600" lvl="1" indent="-533400">
              <a:lnSpc>
                <a:spcPct val="90000"/>
              </a:lnSpc>
              <a:spcBef>
                <a:spcPct val="20000"/>
              </a:spcBef>
            </a:pPr>
            <a:endParaRPr lang="zh-CN" altLang="en-US">
              <a:ea typeface="宋体" panose="02010600030101010101" pitchFamily="2" charset="-122"/>
            </a:endParaRPr>
          </a:p>
          <a:p>
            <a:pPr marL="990600" lvl="1" indent="-533400">
              <a:lnSpc>
                <a:spcPct val="90000"/>
              </a:lnSpc>
              <a:spcBef>
                <a:spcPct val="20000"/>
              </a:spcBef>
            </a:pPr>
            <a:endParaRPr lang="zh-CN" altLang="en-US" sz="2000">
              <a:ea typeface="宋体" panose="02010600030101010101" pitchFamily="2" charset="-122"/>
            </a:endParaRPr>
          </a:p>
          <a:p>
            <a:pPr marL="990600" lvl="1" indent="-533400"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endParaRPr lang="zh-CN" altLang="en-US" sz="2000">
              <a:ea typeface="宋体" panose="02010600030101010101" pitchFamily="2" charset="-122"/>
            </a:endParaRPr>
          </a:p>
        </p:txBody>
      </p:sp>
      <p:sp>
        <p:nvSpPr>
          <p:cNvPr id="27652" name="Text Box 4"/>
          <p:cNvSpPr txBox="1">
            <a:spLocks noChangeArrowheads="1"/>
          </p:cNvSpPr>
          <p:nvPr/>
        </p:nvSpPr>
        <p:spPr bwMode="auto">
          <a:xfrm>
            <a:off x="1143000" y="4876800"/>
            <a:ext cx="7696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1800">
                <a:ea typeface="宋体" panose="02010600030101010101" pitchFamily="2" charset="-122"/>
              </a:rPr>
              <a:t>Original Points				K-means Clusters</a:t>
            </a:r>
          </a:p>
        </p:txBody>
      </p:sp>
      <p:pic>
        <p:nvPicPr>
          <p:cNvPr id="2765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219200"/>
            <a:ext cx="4268788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4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5613" y="1219200"/>
            <a:ext cx="4268787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4758091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2"/>
          <p:cNvSpPr>
            <a:spLocks noGrp="1" noChangeArrowheads="1"/>
          </p:cNvSpPr>
          <p:nvPr>
            <p:ph type="title"/>
          </p:nvPr>
        </p:nvSpPr>
        <p:spPr>
          <a:xfrm>
            <a:off x="179512" y="332656"/>
            <a:ext cx="8280400" cy="685800"/>
          </a:xfrm>
        </p:spPr>
        <p:txBody>
          <a:bodyPr/>
          <a:lstStyle/>
          <a:p>
            <a:pPr algn="l"/>
            <a:r>
              <a:rPr lang="en-US" altLang="zh-CN" sz="3200" dirty="0">
                <a:ea typeface="宋体" panose="02010600030101010101" pitchFamily="2" charset="-122"/>
              </a:rPr>
              <a:t>2. Hierarchical Clustering </a:t>
            </a:r>
          </a:p>
        </p:txBody>
      </p:sp>
      <p:sp>
        <p:nvSpPr>
          <p:cNvPr id="307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Produces a set of nested clusters organized as a </a:t>
            </a:r>
            <a:r>
              <a:rPr lang="en-US" altLang="zh-CN" sz="2800" b="1" dirty="0">
                <a:solidFill>
                  <a:srgbClr val="0101F4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hierarchical tree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Can be visualized as a </a:t>
            </a:r>
            <a:r>
              <a:rPr lang="en-US" altLang="zh-CN" sz="2800" b="1" dirty="0" err="1">
                <a:solidFill>
                  <a:srgbClr val="0101F4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dendrogram</a:t>
            </a:r>
            <a:endParaRPr lang="en-US" altLang="zh-CN" sz="2800" b="1" dirty="0">
              <a:solidFill>
                <a:srgbClr val="0101F4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en-US" altLang="zh-CN" dirty="0">
                <a:ea typeface="宋体" panose="02010600030101010101" pitchFamily="2" charset="-122"/>
              </a:rPr>
              <a:t>A tree like diagram that records the sequences of merges or splits</a:t>
            </a:r>
          </a:p>
        </p:txBody>
      </p:sp>
      <p:pic>
        <p:nvPicPr>
          <p:cNvPr id="3077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3859213"/>
            <a:ext cx="3459163" cy="2160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074" name="Object 5"/>
          <p:cNvGraphicFramePr>
            <a:graphicFrameLocks noChangeAspect="1"/>
          </p:cNvGraphicFramePr>
          <p:nvPr/>
        </p:nvGraphicFramePr>
        <p:xfrm>
          <a:off x="5257800" y="3629025"/>
          <a:ext cx="2319338" cy="2360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69" name="VISIO" r:id="rId5" imgW="3168720" imgH="3227760" progId="Visio.Drawing.6">
                  <p:embed/>
                </p:oleObj>
              </mc:Choice>
              <mc:Fallback>
                <p:oleObj name="VISIO" r:id="rId5" imgW="3168720" imgH="322776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57800" y="3629025"/>
                        <a:ext cx="2319338" cy="2360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0505973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>
          <a:xfrm>
            <a:off x="364309" y="476672"/>
            <a:ext cx="8280400" cy="685800"/>
          </a:xfrm>
        </p:spPr>
        <p:txBody>
          <a:bodyPr/>
          <a:lstStyle/>
          <a:p>
            <a:pPr algn="l"/>
            <a:r>
              <a:rPr lang="en-US" altLang="zh-CN" sz="2800" dirty="0">
                <a:ea typeface="宋体" panose="02010600030101010101" pitchFamily="2" charset="-122"/>
              </a:rPr>
              <a:t>Strengths of Hierarchical Clustering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5536" y="1412776"/>
            <a:ext cx="8553325" cy="5181600"/>
          </a:xfrm>
        </p:spPr>
        <p:txBody>
          <a:bodyPr/>
          <a:lstStyle/>
          <a:p>
            <a:pPr marL="0" indent="0">
              <a:lnSpc>
                <a:spcPct val="90000"/>
              </a:lnSpc>
              <a:buNone/>
            </a:pP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Do not have to assume any particular </a:t>
            </a:r>
            <a:r>
              <a:rPr lang="en-US" altLang="zh-CN" sz="2800" dirty="0">
                <a:solidFill>
                  <a:srgbClr val="0101F4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number of clusters</a:t>
            </a:r>
          </a:p>
          <a:p>
            <a:pPr lvl="1">
              <a:lnSpc>
                <a:spcPct val="90000"/>
              </a:lnSpc>
              <a:buFont typeface="Wingdings" panose="05000000000000000000" pitchFamily="2" charset="2"/>
              <a:buChar char="ü"/>
            </a:pP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Any desired number of clusters can be obtained by ‘cutting’ the </a:t>
            </a:r>
            <a:r>
              <a:rPr lang="en-US" altLang="zh-CN" sz="24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dendogram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at the proper level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Char char="ü"/>
            </a:pP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They may correspond to </a:t>
            </a:r>
            <a:r>
              <a:rPr lang="en-US" altLang="zh-CN" sz="2800" dirty="0">
                <a:solidFill>
                  <a:srgbClr val="0101F4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meaningful taxonomies</a:t>
            </a:r>
          </a:p>
          <a:p>
            <a:pPr lvl="1">
              <a:lnSpc>
                <a:spcPct val="90000"/>
              </a:lnSpc>
              <a:buFont typeface="Wingdings" panose="05000000000000000000" pitchFamily="2" charset="2"/>
              <a:buChar char="ü"/>
            </a:pP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Example in biological sciences </a:t>
            </a:r>
          </a:p>
          <a:p>
            <a:pPr marL="457200" lvl="1" indent="0">
              <a:lnSpc>
                <a:spcPct val="90000"/>
              </a:lnSpc>
              <a:buNone/>
            </a:pP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(e.g., animal kingdom, phylogeny reconstruction, …)</a:t>
            </a:r>
          </a:p>
        </p:txBody>
      </p:sp>
    </p:spTree>
    <p:extLst>
      <p:ext uri="{BB962C8B-B14F-4D97-AF65-F5344CB8AC3E}">
        <p14:creationId xmlns:p14="http://schemas.microsoft.com/office/powerpoint/2010/main" val="251527719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>
          <a:xfrm>
            <a:off x="173148" y="332656"/>
            <a:ext cx="8280400" cy="685800"/>
          </a:xfrm>
        </p:spPr>
        <p:txBody>
          <a:bodyPr/>
          <a:lstStyle/>
          <a:p>
            <a:r>
              <a:rPr lang="en-US" altLang="zh-CN" sz="3200" dirty="0">
                <a:ea typeface="宋体" panose="02010600030101010101" pitchFamily="2" charset="-122"/>
              </a:rPr>
              <a:t>Hierarchical Clustering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67146" y="1268760"/>
            <a:ext cx="8625334" cy="5181600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2800" dirty="0">
                <a:ea typeface="宋体" panose="02010600030101010101" pitchFamily="2" charset="-122"/>
              </a:rPr>
              <a:t>Two main types of hierarchical clustering</a:t>
            </a:r>
          </a:p>
          <a:p>
            <a:pPr lvl="1"/>
            <a:r>
              <a:rPr lang="en-US" altLang="zh-CN" sz="2400" b="1" dirty="0">
                <a:solidFill>
                  <a:srgbClr val="0101F4"/>
                </a:solidFill>
                <a:ea typeface="宋体" panose="02010600030101010101" pitchFamily="2" charset="-122"/>
              </a:rPr>
              <a:t>Agglomerative:  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en-US" altLang="zh-CN" sz="2000" b="1" dirty="0">
                <a:ea typeface="宋体" panose="02010600030101010101" pitchFamily="2" charset="-122"/>
              </a:rPr>
              <a:t> Start with the points as individual clusters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en-US" altLang="zh-CN" sz="2000" b="1" dirty="0">
                <a:ea typeface="宋体" panose="02010600030101010101" pitchFamily="2" charset="-122"/>
              </a:rPr>
              <a:t> At each step, merge the closest pair of clusters until only one cluster (or k clusters) left</a:t>
            </a:r>
            <a:endParaRPr lang="en-US" altLang="zh-CN" sz="1800" dirty="0">
              <a:ea typeface="宋体" panose="02010600030101010101" pitchFamily="2" charset="-122"/>
            </a:endParaRPr>
          </a:p>
          <a:p>
            <a:pPr lvl="1"/>
            <a:r>
              <a:rPr lang="en-US" altLang="zh-CN" sz="2400" b="1" dirty="0">
                <a:solidFill>
                  <a:srgbClr val="0101F4"/>
                </a:solidFill>
                <a:ea typeface="宋体" panose="02010600030101010101" pitchFamily="2" charset="-122"/>
              </a:rPr>
              <a:t>Divisive:  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en-US" altLang="zh-CN" sz="1800" dirty="0">
                <a:ea typeface="宋体" panose="02010600030101010101" pitchFamily="2" charset="-122"/>
              </a:rPr>
              <a:t> </a:t>
            </a:r>
            <a:r>
              <a:rPr lang="en-US" altLang="zh-CN" sz="2000" b="1" dirty="0">
                <a:ea typeface="宋体" panose="02010600030101010101" pitchFamily="2" charset="-122"/>
              </a:rPr>
              <a:t>Start with one, all-inclusive cluster 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en-US" altLang="zh-CN" sz="2000" b="1" dirty="0">
                <a:ea typeface="宋体" panose="02010600030101010101" pitchFamily="2" charset="-122"/>
              </a:rPr>
              <a:t> At each step, split a cluster until each cluster contains a point (or there are k clusters)</a:t>
            </a:r>
          </a:p>
          <a:p>
            <a:pPr lvl="4"/>
            <a:endParaRPr lang="en-US" altLang="zh-CN" sz="1800" dirty="0">
              <a:ea typeface="宋体" panose="02010600030101010101" pitchFamily="2" charset="-122"/>
            </a:endParaRPr>
          </a:p>
          <a:p>
            <a:pPr marL="0" indent="0">
              <a:buNone/>
            </a:pPr>
            <a:r>
              <a:rPr lang="en-US" altLang="zh-CN" sz="2400" b="1" dirty="0">
                <a:solidFill>
                  <a:srgbClr val="0101F4"/>
                </a:solidFill>
                <a:ea typeface="宋体" panose="02010600030101010101" pitchFamily="2" charset="-122"/>
              </a:rPr>
              <a:t>Similarity or distance matrix is crucial!!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altLang="zh-CN" sz="2000" dirty="0">
                <a:ea typeface="宋体" panose="02010600030101010101" pitchFamily="2" charset="-122"/>
              </a:rPr>
              <a:t>Merge or split one cluster at a time</a:t>
            </a:r>
          </a:p>
          <a:p>
            <a:pPr lvl="4"/>
            <a:endParaRPr lang="en-US" altLang="zh-CN" sz="800" dirty="0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9618661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>
          <a:xfrm>
            <a:off x="360363" y="404664"/>
            <a:ext cx="8280400" cy="552450"/>
          </a:xfrm>
        </p:spPr>
        <p:txBody>
          <a:bodyPr/>
          <a:lstStyle/>
          <a:p>
            <a:r>
              <a:rPr lang="en-US" altLang="zh-CN" sz="2800" dirty="0">
                <a:ea typeface="宋体" panose="02010600030101010101" pitchFamily="2" charset="-122"/>
              </a:rPr>
              <a:t>Agglomerative Clustering Algorithm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39763" y="1143000"/>
            <a:ext cx="8001000" cy="5181600"/>
          </a:xfrm>
        </p:spPr>
        <p:txBody>
          <a:bodyPr/>
          <a:lstStyle/>
          <a:p>
            <a:pPr marL="2209800" lvl="4" indent="-381000">
              <a:lnSpc>
                <a:spcPct val="90000"/>
              </a:lnSpc>
            </a:pPr>
            <a:endParaRPr lang="en-US" altLang="zh-CN" sz="800" dirty="0">
              <a:ea typeface="宋体" panose="02010600030101010101" pitchFamily="2" charset="-122"/>
            </a:endParaRPr>
          </a:p>
          <a:p>
            <a:pPr marL="0" indent="0">
              <a:lnSpc>
                <a:spcPct val="90000"/>
              </a:lnSpc>
              <a:spcBef>
                <a:spcPct val="20000"/>
              </a:spcBef>
              <a:buNone/>
            </a:pPr>
            <a:r>
              <a:rPr lang="en-US" altLang="zh-CN" sz="2800" b="1" dirty="0">
                <a:solidFill>
                  <a:srgbClr val="0101F4"/>
                </a:solidFill>
                <a:ea typeface="宋体" panose="02010600030101010101" pitchFamily="2" charset="-122"/>
              </a:rPr>
              <a:t>Basic algorithm</a:t>
            </a:r>
          </a:p>
          <a:p>
            <a:pPr marL="990600" lvl="1" indent="-533400">
              <a:lnSpc>
                <a:spcPct val="90000"/>
              </a:lnSpc>
              <a:buFont typeface="Arial" panose="020B0604020202020204" pitchFamily="34" charset="0"/>
              <a:buAutoNum type="arabicPeriod"/>
            </a:pPr>
            <a:r>
              <a:rPr lang="en-US" altLang="zh-CN" sz="2000" dirty="0">
                <a:ea typeface="宋体" panose="02010600030101010101" pitchFamily="2" charset="-122"/>
              </a:rPr>
              <a:t>Compute the </a:t>
            </a:r>
            <a:r>
              <a:rPr lang="en-US" altLang="zh-CN" sz="2000" dirty="0"/>
              <a:t>proximity matrix</a:t>
            </a:r>
            <a:endParaRPr lang="en-US" altLang="zh-CN" sz="2000" dirty="0">
              <a:ea typeface="宋体" panose="02010600030101010101" pitchFamily="2" charset="-122"/>
            </a:endParaRPr>
          </a:p>
          <a:p>
            <a:pPr marL="990600" lvl="1" indent="-533400"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AutoNum type="arabicPeriod"/>
            </a:pPr>
            <a:r>
              <a:rPr lang="en-US" altLang="zh-CN" sz="2000" dirty="0">
                <a:ea typeface="宋体" panose="02010600030101010101" pitchFamily="2" charset="-122"/>
              </a:rPr>
              <a:t>Let each data point be a cluster</a:t>
            </a:r>
          </a:p>
          <a:p>
            <a:pPr marL="990600" lvl="1" indent="-533400"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AutoNum type="arabicPeriod"/>
            </a:pPr>
            <a:r>
              <a:rPr lang="en-US" altLang="zh-CN" sz="2000" b="1" dirty="0">
                <a:ea typeface="宋体" panose="02010600030101010101" pitchFamily="2" charset="-122"/>
              </a:rPr>
              <a:t>Repeat</a:t>
            </a:r>
          </a:p>
          <a:p>
            <a:pPr marL="990600" lvl="1" indent="-533400">
              <a:lnSpc>
                <a:spcPct val="90000"/>
              </a:lnSpc>
              <a:spcBef>
                <a:spcPct val="20000"/>
              </a:spcBef>
              <a:buFont typeface="Wingdings" panose="05000000000000000000" pitchFamily="2" charset="2"/>
              <a:buAutoNum type="arabicPeriod"/>
            </a:pPr>
            <a:r>
              <a:rPr lang="en-US" altLang="zh-CN" sz="2000" dirty="0">
                <a:ea typeface="宋体" panose="02010600030101010101" pitchFamily="2" charset="-122"/>
              </a:rPr>
              <a:t>	Merge the two closest clusters</a:t>
            </a:r>
          </a:p>
          <a:p>
            <a:pPr marL="990600" lvl="1" indent="-533400">
              <a:lnSpc>
                <a:spcPct val="90000"/>
              </a:lnSpc>
              <a:spcBef>
                <a:spcPct val="20000"/>
              </a:spcBef>
              <a:buFont typeface="Wingdings" panose="05000000000000000000" pitchFamily="2" charset="2"/>
              <a:buAutoNum type="arabicPeriod"/>
            </a:pPr>
            <a:r>
              <a:rPr lang="en-US" altLang="zh-CN" sz="2000" dirty="0">
                <a:ea typeface="宋体" panose="02010600030101010101" pitchFamily="2" charset="-122"/>
              </a:rPr>
              <a:t>	Update the proximity matrix</a:t>
            </a:r>
          </a:p>
          <a:p>
            <a:pPr marL="990600" lvl="1" indent="-533400"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AutoNum type="arabicPeriod"/>
            </a:pPr>
            <a:r>
              <a:rPr lang="en-US" altLang="zh-CN" sz="2000" b="1" dirty="0">
                <a:ea typeface="宋体" panose="02010600030101010101" pitchFamily="2" charset="-122"/>
              </a:rPr>
              <a:t>Until</a:t>
            </a:r>
            <a:r>
              <a:rPr lang="en-US" altLang="zh-CN" sz="2000" dirty="0">
                <a:ea typeface="宋体" panose="02010600030101010101" pitchFamily="2" charset="-122"/>
              </a:rPr>
              <a:t> only a single cluster remains</a:t>
            </a:r>
          </a:p>
          <a:p>
            <a:pPr marL="990600" lvl="1" indent="-533400"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n-US" altLang="zh-CN" sz="1000" dirty="0">
                <a:ea typeface="宋体" panose="02010600030101010101" pitchFamily="2" charset="-122"/>
              </a:rPr>
              <a:t> </a:t>
            </a:r>
          </a:p>
          <a:p>
            <a:pPr marL="0" indent="0">
              <a:lnSpc>
                <a:spcPct val="90000"/>
              </a:lnSpc>
              <a:spcBef>
                <a:spcPct val="20000"/>
              </a:spcBef>
              <a:buNone/>
            </a:pPr>
            <a:r>
              <a:rPr lang="en-US" altLang="zh-CN" sz="2400" dirty="0">
                <a:ea typeface="宋体" panose="02010600030101010101" pitchFamily="2" charset="-122"/>
              </a:rPr>
              <a:t>Key operation is the computation of the similarity of two clusters</a:t>
            </a:r>
          </a:p>
          <a:p>
            <a:pPr marL="0" indent="0">
              <a:lnSpc>
                <a:spcPct val="90000"/>
              </a:lnSpc>
              <a:spcBef>
                <a:spcPct val="20000"/>
              </a:spcBef>
              <a:buNone/>
            </a:pPr>
            <a:endParaRPr lang="en-US" altLang="zh-CN" sz="2400" dirty="0">
              <a:ea typeface="宋体" panose="02010600030101010101" pitchFamily="2" charset="-122"/>
            </a:endParaRPr>
          </a:p>
          <a:p>
            <a:pPr marL="0" indent="0">
              <a:lnSpc>
                <a:spcPct val="90000"/>
              </a:lnSpc>
              <a:spcBef>
                <a:spcPct val="20000"/>
              </a:spcBef>
              <a:buNone/>
            </a:pPr>
            <a:r>
              <a:rPr lang="en-US" altLang="zh-CN" sz="2400" b="1" dirty="0">
                <a:solidFill>
                  <a:srgbClr val="0101F4"/>
                </a:solidFill>
                <a:ea typeface="宋体" panose="02010600030101010101" pitchFamily="2" charset="-122"/>
              </a:rPr>
              <a:t>Note: </a:t>
            </a:r>
            <a:r>
              <a:rPr lang="en-US" altLang="zh-CN" sz="2400" dirty="0">
                <a:ea typeface="宋体" panose="02010600030101010101" pitchFamily="2" charset="-122"/>
              </a:rPr>
              <a:t>Different approaches to defining the distance between clusters distinguish the different algorithms</a:t>
            </a:r>
          </a:p>
        </p:txBody>
      </p:sp>
    </p:spTree>
    <p:extLst>
      <p:ext uri="{BB962C8B-B14F-4D97-AF65-F5344CB8AC3E}">
        <p14:creationId xmlns:p14="http://schemas.microsoft.com/office/powerpoint/2010/main" val="101000401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>
          <a:xfrm>
            <a:off x="107504" y="326869"/>
            <a:ext cx="8280400" cy="685800"/>
          </a:xfrm>
        </p:spPr>
        <p:txBody>
          <a:bodyPr/>
          <a:lstStyle/>
          <a:p>
            <a:r>
              <a:rPr lang="en-US" altLang="zh-CN" sz="3200" dirty="0">
                <a:ea typeface="宋体" panose="02010600030101010101" pitchFamily="2" charset="-122"/>
              </a:rPr>
              <a:t>Starting Situation </a:t>
            </a:r>
          </a:p>
        </p:txBody>
      </p:sp>
      <p:sp>
        <p:nvSpPr>
          <p:cNvPr id="410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sz="2800" dirty="0">
                <a:ea typeface="宋体" panose="02010600030101010101" pitchFamily="2" charset="-122"/>
              </a:rPr>
              <a:t>Start with clusters of individual points and a proximity matrix</a:t>
            </a:r>
          </a:p>
          <a:p>
            <a:pPr lvl="1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4101" name="Oval 4"/>
          <p:cNvSpPr>
            <a:spLocks noChangeArrowheads="1"/>
          </p:cNvSpPr>
          <p:nvPr/>
        </p:nvSpPr>
        <p:spPr bwMode="auto">
          <a:xfrm>
            <a:off x="685800" y="4403725"/>
            <a:ext cx="228600" cy="2286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zh-CN"/>
          </a:p>
        </p:txBody>
      </p:sp>
      <p:sp>
        <p:nvSpPr>
          <p:cNvPr id="4102" name="Oval 5"/>
          <p:cNvSpPr>
            <a:spLocks noChangeArrowheads="1"/>
          </p:cNvSpPr>
          <p:nvPr/>
        </p:nvSpPr>
        <p:spPr bwMode="auto">
          <a:xfrm>
            <a:off x="2743200" y="5470525"/>
            <a:ext cx="228600" cy="2286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zh-CN"/>
          </a:p>
        </p:txBody>
      </p:sp>
      <p:sp>
        <p:nvSpPr>
          <p:cNvPr id="4103" name="Oval 6"/>
          <p:cNvSpPr>
            <a:spLocks noChangeArrowheads="1"/>
          </p:cNvSpPr>
          <p:nvPr/>
        </p:nvSpPr>
        <p:spPr bwMode="auto">
          <a:xfrm>
            <a:off x="1600200" y="3565525"/>
            <a:ext cx="228600" cy="2286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zh-CN"/>
          </a:p>
        </p:txBody>
      </p:sp>
      <p:sp>
        <p:nvSpPr>
          <p:cNvPr id="4104" name="Oval 7"/>
          <p:cNvSpPr>
            <a:spLocks noChangeArrowheads="1"/>
          </p:cNvSpPr>
          <p:nvPr/>
        </p:nvSpPr>
        <p:spPr bwMode="auto">
          <a:xfrm>
            <a:off x="1447800" y="5318125"/>
            <a:ext cx="228600" cy="2286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zh-CN"/>
          </a:p>
        </p:txBody>
      </p:sp>
      <p:sp>
        <p:nvSpPr>
          <p:cNvPr id="4105" name="Oval 8"/>
          <p:cNvSpPr>
            <a:spLocks noChangeArrowheads="1"/>
          </p:cNvSpPr>
          <p:nvPr/>
        </p:nvSpPr>
        <p:spPr bwMode="auto">
          <a:xfrm>
            <a:off x="3124200" y="3565525"/>
            <a:ext cx="228600" cy="2286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zh-CN"/>
          </a:p>
        </p:txBody>
      </p:sp>
      <p:sp>
        <p:nvSpPr>
          <p:cNvPr id="4106" name="Oval 9"/>
          <p:cNvSpPr>
            <a:spLocks noChangeArrowheads="1"/>
          </p:cNvSpPr>
          <p:nvPr/>
        </p:nvSpPr>
        <p:spPr bwMode="auto">
          <a:xfrm>
            <a:off x="1600200" y="2955925"/>
            <a:ext cx="228600" cy="2286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zh-CN"/>
          </a:p>
        </p:txBody>
      </p:sp>
      <p:sp>
        <p:nvSpPr>
          <p:cNvPr id="4107" name="Oval 10"/>
          <p:cNvSpPr>
            <a:spLocks noChangeArrowheads="1"/>
          </p:cNvSpPr>
          <p:nvPr/>
        </p:nvSpPr>
        <p:spPr bwMode="auto">
          <a:xfrm>
            <a:off x="457200" y="4708525"/>
            <a:ext cx="228600" cy="2286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zh-CN"/>
          </a:p>
        </p:txBody>
      </p:sp>
      <p:sp>
        <p:nvSpPr>
          <p:cNvPr id="4108" name="Oval 11"/>
          <p:cNvSpPr>
            <a:spLocks noChangeArrowheads="1"/>
          </p:cNvSpPr>
          <p:nvPr/>
        </p:nvSpPr>
        <p:spPr bwMode="auto">
          <a:xfrm>
            <a:off x="1828800" y="5318125"/>
            <a:ext cx="228600" cy="2286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zh-CN"/>
          </a:p>
        </p:txBody>
      </p:sp>
      <p:sp>
        <p:nvSpPr>
          <p:cNvPr id="4109" name="Oval 12"/>
          <p:cNvSpPr>
            <a:spLocks noChangeArrowheads="1"/>
          </p:cNvSpPr>
          <p:nvPr/>
        </p:nvSpPr>
        <p:spPr bwMode="auto">
          <a:xfrm>
            <a:off x="3124200" y="5089525"/>
            <a:ext cx="228600" cy="2286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zh-CN"/>
          </a:p>
        </p:txBody>
      </p:sp>
      <p:sp>
        <p:nvSpPr>
          <p:cNvPr id="4110" name="Oval 13"/>
          <p:cNvSpPr>
            <a:spLocks noChangeArrowheads="1"/>
          </p:cNvSpPr>
          <p:nvPr/>
        </p:nvSpPr>
        <p:spPr bwMode="auto">
          <a:xfrm>
            <a:off x="2133600" y="3032125"/>
            <a:ext cx="228600" cy="2286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zh-CN"/>
          </a:p>
        </p:txBody>
      </p:sp>
      <p:sp>
        <p:nvSpPr>
          <p:cNvPr id="4111" name="Oval 14"/>
          <p:cNvSpPr>
            <a:spLocks noChangeArrowheads="1"/>
          </p:cNvSpPr>
          <p:nvPr/>
        </p:nvSpPr>
        <p:spPr bwMode="auto">
          <a:xfrm>
            <a:off x="3200400" y="4098925"/>
            <a:ext cx="228600" cy="2286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zh-CN"/>
          </a:p>
        </p:txBody>
      </p:sp>
      <p:sp>
        <p:nvSpPr>
          <p:cNvPr id="4112" name="Oval 15"/>
          <p:cNvSpPr>
            <a:spLocks noChangeArrowheads="1"/>
          </p:cNvSpPr>
          <p:nvPr/>
        </p:nvSpPr>
        <p:spPr bwMode="auto">
          <a:xfrm>
            <a:off x="3733800" y="3184525"/>
            <a:ext cx="228600" cy="2286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zh-CN"/>
          </a:p>
        </p:txBody>
      </p:sp>
      <p:grpSp>
        <p:nvGrpSpPr>
          <p:cNvPr id="4113" name="Group 16"/>
          <p:cNvGrpSpPr>
            <a:grpSpLocks/>
          </p:cNvGrpSpPr>
          <p:nvPr/>
        </p:nvGrpSpPr>
        <p:grpSpPr bwMode="auto">
          <a:xfrm>
            <a:off x="5257800" y="1903413"/>
            <a:ext cx="3200400" cy="2789237"/>
            <a:chOff x="3456" y="1622"/>
            <a:chExt cx="2160" cy="2058"/>
          </a:xfrm>
        </p:grpSpPr>
        <p:sp>
          <p:nvSpPr>
            <p:cNvPr id="4115" name="Line 17"/>
            <p:cNvSpPr>
              <a:spLocks noChangeShapeType="1"/>
            </p:cNvSpPr>
            <p:nvPr/>
          </p:nvSpPr>
          <p:spPr bwMode="auto">
            <a:xfrm>
              <a:off x="3696" y="1622"/>
              <a:ext cx="0" cy="168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16" name="Line 18"/>
            <p:cNvSpPr>
              <a:spLocks noChangeShapeType="1"/>
            </p:cNvSpPr>
            <p:nvPr/>
          </p:nvSpPr>
          <p:spPr bwMode="auto">
            <a:xfrm>
              <a:off x="3504" y="1814"/>
              <a:ext cx="187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17" name="Line 19"/>
            <p:cNvSpPr>
              <a:spLocks noChangeShapeType="1"/>
            </p:cNvSpPr>
            <p:nvPr/>
          </p:nvSpPr>
          <p:spPr bwMode="auto">
            <a:xfrm>
              <a:off x="4012" y="1622"/>
              <a:ext cx="0" cy="168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18" name="Line 20"/>
            <p:cNvSpPr>
              <a:spLocks noChangeShapeType="1"/>
            </p:cNvSpPr>
            <p:nvPr/>
          </p:nvSpPr>
          <p:spPr bwMode="auto">
            <a:xfrm>
              <a:off x="4329" y="1622"/>
              <a:ext cx="0" cy="168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19" name="Line 21"/>
            <p:cNvSpPr>
              <a:spLocks noChangeShapeType="1"/>
            </p:cNvSpPr>
            <p:nvPr/>
          </p:nvSpPr>
          <p:spPr bwMode="auto">
            <a:xfrm>
              <a:off x="4646" y="1622"/>
              <a:ext cx="0" cy="168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20" name="Line 22"/>
            <p:cNvSpPr>
              <a:spLocks noChangeShapeType="1"/>
            </p:cNvSpPr>
            <p:nvPr/>
          </p:nvSpPr>
          <p:spPr bwMode="auto">
            <a:xfrm>
              <a:off x="4963" y="1622"/>
              <a:ext cx="0" cy="168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21" name="Line 23"/>
            <p:cNvSpPr>
              <a:spLocks noChangeShapeType="1"/>
            </p:cNvSpPr>
            <p:nvPr/>
          </p:nvSpPr>
          <p:spPr bwMode="auto">
            <a:xfrm>
              <a:off x="5280" y="1622"/>
              <a:ext cx="0" cy="168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22" name="Line 24"/>
            <p:cNvSpPr>
              <a:spLocks noChangeShapeType="1"/>
            </p:cNvSpPr>
            <p:nvPr/>
          </p:nvSpPr>
          <p:spPr bwMode="auto">
            <a:xfrm>
              <a:off x="3504" y="2073"/>
              <a:ext cx="187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23" name="Line 25"/>
            <p:cNvSpPr>
              <a:spLocks noChangeShapeType="1"/>
            </p:cNvSpPr>
            <p:nvPr/>
          </p:nvSpPr>
          <p:spPr bwMode="auto">
            <a:xfrm>
              <a:off x="3504" y="2332"/>
              <a:ext cx="187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24" name="Line 26"/>
            <p:cNvSpPr>
              <a:spLocks noChangeShapeType="1"/>
            </p:cNvSpPr>
            <p:nvPr/>
          </p:nvSpPr>
          <p:spPr bwMode="auto">
            <a:xfrm>
              <a:off x="3504" y="2591"/>
              <a:ext cx="187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25" name="Line 27"/>
            <p:cNvSpPr>
              <a:spLocks noChangeShapeType="1"/>
            </p:cNvSpPr>
            <p:nvPr/>
          </p:nvSpPr>
          <p:spPr bwMode="auto">
            <a:xfrm>
              <a:off x="3504" y="2850"/>
              <a:ext cx="187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26" name="Line 28"/>
            <p:cNvSpPr>
              <a:spLocks noChangeShapeType="1"/>
            </p:cNvSpPr>
            <p:nvPr/>
          </p:nvSpPr>
          <p:spPr bwMode="auto">
            <a:xfrm>
              <a:off x="3504" y="3110"/>
              <a:ext cx="187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27" name="Text Box 29"/>
            <p:cNvSpPr txBox="1">
              <a:spLocks noChangeArrowheads="1"/>
            </p:cNvSpPr>
            <p:nvPr/>
          </p:nvSpPr>
          <p:spPr bwMode="auto">
            <a:xfrm>
              <a:off x="3456" y="1862"/>
              <a:ext cx="336" cy="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>
                  <a:ea typeface="宋体" panose="02010600030101010101" pitchFamily="2" charset="-122"/>
                </a:rPr>
                <a:t>p1</a:t>
              </a:r>
            </a:p>
          </p:txBody>
        </p:sp>
        <p:sp>
          <p:nvSpPr>
            <p:cNvPr id="4128" name="Text Box 30"/>
            <p:cNvSpPr txBox="1">
              <a:spLocks noChangeArrowheads="1"/>
            </p:cNvSpPr>
            <p:nvPr/>
          </p:nvSpPr>
          <p:spPr bwMode="auto">
            <a:xfrm>
              <a:off x="3456" y="2390"/>
              <a:ext cx="336" cy="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>
                  <a:ea typeface="宋体" panose="02010600030101010101" pitchFamily="2" charset="-122"/>
                </a:rPr>
                <a:t>p3</a:t>
              </a:r>
            </a:p>
          </p:txBody>
        </p:sp>
        <p:sp>
          <p:nvSpPr>
            <p:cNvPr id="4129" name="Text Box 31"/>
            <p:cNvSpPr txBox="1">
              <a:spLocks noChangeArrowheads="1"/>
            </p:cNvSpPr>
            <p:nvPr/>
          </p:nvSpPr>
          <p:spPr bwMode="auto">
            <a:xfrm>
              <a:off x="3456" y="2917"/>
              <a:ext cx="336" cy="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>
                  <a:ea typeface="宋体" panose="02010600030101010101" pitchFamily="2" charset="-122"/>
                </a:rPr>
                <a:t>p5</a:t>
              </a:r>
            </a:p>
          </p:txBody>
        </p:sp>
        <p:sp>
          <p:nvSpPr>
            <p:cNvPr id="4130" name="Text Box 32"/>
            <p:cNvSpPr txBox="1">
              <a:spLocks noChangeArrowheads="1"/>
            </p:cNvSpPr>
            <p:nvPr/>
          </p:nvSpPr>
          <p:spPr bwMode="auto">
            <a:xfrm>
              <a:off x="3456" y="2679"/>
              <a:ext cx="336" cy="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>
                  <a:ea typeface="宋体" panose="02010600030101010101" pitchFamily="2" charset="-122"/>
                </a:rPr>
                <a:t>p4</a:t>
              </a:r>
            </a:p>
          </p:txBody>
        </p:sp>
        <p:sp>
          <p:nvSpPr>
            <p:cNvPr id="4131" name="Text Box 33"/>
            <p:cNvSpPr txBox="1">
              <a:spLocks noChangeArrowheads="1"/>
            </p:cNvSpPr>
            <p:nvPr/>
          </p:nvSpPr>
          <p:spPr bwMode="auto">
            <a:xfrm>
              <a:off x="3456" y="2150"/>
              <a:ext cx="336" cy="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>
                  <a:ea typeface="宋体" panose="02010600030101010101" pitchFamily="2" charset="-122"/>
                </a:rPr>
                <a:t>p2</a:t>
              </a:r>
            </a:p>
          </p:txBody>
        </p:sp>
        <p:sp>
          <p:nvSpPr>
            <p:cNvPr id="4132" name="Text Box 34"/>
            <p:cNvSpPr txBox="1">
              <a:spLocks noChangeArrowheads="1"/>
            </p:cNvSpPr>
            <p:nvPr/>
          </p:nvSpPr>
          <p:spPr bwMode="auto">
            <a:xfrm>
              <a:off x="3744" y="1622"/>
              <a:ext cx="337" cy="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>
                  <a:ea typeface="宋体" panose="02010600030101010101" pitchFamily="2" charset="-122"/>
                </a:rPr>
                <a:t>p1</a:t>
              </a:r>
            </a:p>
          </p:txBody>
        </p:sp>
        <p:sp>
          <p:nvSpPr>
            <p:cNvPr id="4133" name="Text Box 35"/>
            <p:cNvSpPr txBox="1">
              <a:spLocks noChangeArrowheads="1"/>
            </p:cNvSpPr>
            <p:nvPr/>
          </p:nvSpPr>
          <p:spPr bwMode="auto">
            <a:xfrm>
              <a:off x="4032" y="1622"/>
              <a:ext cx="336" cy="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>
                  <a:ea typeface="宋体" panose="02010600030101010101" pitchFamily="2" charset="-122"/>
                </a:rPr>
                <a:t>p2</a:t>
              </a:r>
            </a:p>
          </p:txBody>
        </p:sp>
        <p:sp>
          <p:nvSpPr>
            <p:cNvPr id="4134" name="Text Box 36"/>
            <p:cNvSpPr txBox="1">
              <a:spLocks noChangeArrowheads="1"/>
            </p:cNvSpPr>
            <p:nvPr/>
          </p:nvSpPr>
          <p:spPr bwMode="auto">
            <a:xfrm>
              <a:off x="4368" y="1622"/>
              <a:ext cx="336" cy="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>
                  <a:ea typeface="宋体" panose="02010600030101010101" pitchFamily="2" charset="-122"/>
                </a:rPr>
                <a:t>p3</a:t>
              </a:r>
            </a:p>
          </p:txBody>
        </p:sp>
        <p:sp>
          <p:nvSpPr>
            <p:cNvPr id="4135" name="Text Box 37"/>
            <p:cNvSpPr txBox="1">
              <a:spLocks noChangeArrowheads="1"/>
            </p:cNvSpPr>
            <p:nvPr/>
          </p:nvSpPr>
          <p:spPr bwMode="auto">
            <a:xfrm>
              <a:off x="4704" y="1622"/>
              <a:ext cx="336" cy="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>
                  <a:ea typeface="宋体" panose="02010600030101010101" pitchFamily="2" charset="-122"/>
                </a:rPr>
                <a:t>p4</a:t>
              </a:r>
            </a:p>
          </p:txBody>
        </p:sp>
        <p:sp>
          <p:nvSpPr>
            <p:cNvPr id="4136" name="Text Box 38"/>
            <p:cNvSpPr txBox="1">
              <a:spLocks noChangeArrowheads="1"/>
            </p:cNvSpPr>
            <p:nvPr/>
          </p:nvSpPr>
          <p:spPr bwMode="auto">
            <a:xfrm>
              <a:off x="4944" y="1622"/>
              <a:ext cx="336" cy="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>
                  <a:ea typeface="宋体" panose="02010600030101010101" pitchFamily="2" charset="-122"/>
                </a:rPr>
                <a:t>p5</a:t>
              </a:r>
            </a:p>
          </p:txBody>
        </p:sp>
        <p:sp>
          <p:nvSpPr>
            <p:cNvPr id="4137" name="Text Box 39"/>
            <p:cNvSpPr txBox="1">
              <a:spLocks noChangeArrowheads="1"/>
            </p:cNvSpPr>
            <p:nvPr/>
          </p:nvSpPr>
          <p:spPr bwMode="auto">
            <a:xfrm>
              <a:off x="5280" y="1622"/>
              <a:ext cx="336" cy="2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1600">
                  <a:ea typeface="宋体" panose="02010600030101010101" pitchFamily="2" charset="-122"/>
                </a:rPr>
                <a:t>. . .</a:t>
              </a:r>
            </a:p>
          </p:txBody>
        </p:sp>
        <p:sp>
          <p:nvSpPr>
            <p:cNvPr id="4138" name="Text Box 40"/>
            <p:cNvSpPr txBox="1">
              <a:spLocks noChangeArrowheads="1"/>
            </p:cNvSpPr>
            <p:nvPr/>
          </p:nvSpPr>
          <p:spPr bwMode="auto">
            <a:xfrm>
              <a:off x="3504" y="3072"/>
              <a:ext cx="192" cy="6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1200">
                  <a:ea typeface="宋体" panose="02010600030101010101" pitchFamily="2" charset="-122"/>
                </a:rPr>
                <a:t>.</a:t>
              </a:r>
            </a:p>
            <a:p>
              <a:pPr>
                <a:spcBef>
                  <a:spcPct val="50000"/>
                </a:spcBef>
              </a:pPr>
              <a:r>
                <a:rPr lang="en-US" altLang="zh-CN" sz="1200">
                  <a:ea typeface="宋体" panose="02010600030101010101" pitchFamily="2" charset="-122"/>
                </a:rPr>
                <a:t>.</a:t>
              </a:r>
            </a:p>
            <a:p>
              <a:pPr>
                <a:spcBef>
                  <a:spcPct val="50000"/>
                </a:spcBef>
              </a:pPr>
              <a:r>
                <a:rPr lang="en-US" altLang="zh-CN" sz="1200">
                  <a:ea typeface="宋体" panose="02010600030101010101" pitchFamily="2" charset="-122"/>
                </a:rPr>
                <a:t>.</a:t>
              </a:r>
            </a:p>
          </p:txBody>
        </p:sp>
      </p:grpSp>
      <p:sp>
        <p:nvSpPr>
          <p:cNvPr id="4114" name="Text Box 41"/>
          <p:cNvSpPr txBox="1">
            <a:spLocks noChangeArrowheads="1"/>
          </p:cNvSpPr>
          <p:nvPr/>
        </p:nvSpPr>
        <p:spPr bwMode="auto">
          <a:xfrm>
            <a:off x="5791200" y="4343400"/>
            <a:ext cx="25146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2000">
                <a:ea typeface="宋体" panose="02010600030101010101" pitchFamily="2" charset="-122"/>
              </a:rPr>
              <a:t>Proximity Matrix</a:t>
            </a:r>
          </a:p>
        </p:txBody>
      </p:sp>
      <p:graphicFrame>
        <p:nvGraphicFramePr>
          <p:cNvPr id="4098" name="Object 42"/>
          <p:cNvGraphicFramePr>
            <a:graphicFrameLocks noGrp="1" noChangeAspect="1"/>
          </p:cNvGraphicFramePr>
          <p:nvPr>
            <p:ph sz="half" idx="4294967295"/>
          </p:nvPr>
        </p:nvGraphicFramePr>
        <p:xfrm>
          <a:off x="4572000" y="5610225"/>
          <a:ext cx="4056063" cy="714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94" name="Visio" r:id="rId4" imgW="7949438" imgH="1399827" progId="Visio.Drawing.6">
                  <p:embed/>
                </p:oleObj>
              </mc:Choice>
              <mc:Fallback>
                <p:oleObj name="Visio" r:id="rId4" imgW="7949438" imgH="1399827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0" y="5610225"/>
                        <a:ext cx="4056063" cy="714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 cap="flat" cmpd="sng">
                            <a:solidFill>
                              <a:schemeClr val="tx1"/>
                            </a:solidFill>
                            <a:prstDash val="solid"/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9180858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>
          <a:xfrm>
            <a:off x="179512" y="288925"/>
            <a:ext cx="8280400" cy="685800"/>
          </a:xfrm>
        </p:spPr>
        <p:txBody>
          <a:bodyPr/>
          <a:lstStyle/>
          <a:p>
            <a:r>
              <a:rPr lang="en-US" altLang="zh-CN" sz="3200">
                <a:ea typeface="宋体" panose="02010600030101010101" pitchFamily="2" charset="-122"/>
              </a:rPr>
              <a:t>Intermediate Situation</a:t>
            </a:r>
          </a:p>
        </p:txBody>
      </p:sp>
      <p:sp>
        <p:nvSpPr>
          <p:cNvPr id="512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sz="2200" dirty="0">
                <a:ea typeface="宋体" panose="02010600030101010101" pitchFamily="2" charset="-122"/>
              </a:rPr>
              <a:t>After some merging steps, we have some clusters </a:t>
            </a:r>
          </a:p>
        </p:txBody>
      </p:sp>
      <p:sp>
        <p:nvSpPr>
          <p:cNvPr id="5125" name="Freeform 4"/>
          <p:cNvSpPr>
            <a:spLocks/>
          </p:cNvSpPr>
          <p:nvPr/>
        </p:nvSpPr>
        <p:spPr bwMode="auto">
          <a:xfrm>
            <a:off x="609600" y="3886200"/>
            <a:ext cx="546100" cy="773113"/>
          </a:xfrm>
          <a:custGeom>
            <a:avLst/>
            <a:gdLst>
              <a:gd name="T0" fmla="*/ 433 w 598"/>
              <a:gd name="T1" fmla="*/ 69 h 652"/>
              <a:gd name="T2" fmla="*/ 248 w 598"/>
              <a:gd name="T3" fmla="*/ 0 h 652"/>
              <a:gd name="T4" fmla="*/ 152 w 598"/>
              <a:gd name="T5" fmla="*/ 34 h 652"/>
              <a:gd name="T6" fmla="*/ 125 w 598"/>
              <a:gd name="T7" fmla="*/ 96 h 652"/>
              <a:gd name="T8" fmla="*/ 70 w 598"/>
              <a:gd name="T9" fmla="*/ 172 h 652"/>
              <a:gd name="T10" fmla="*/ 49 w 598"/>
              <a:gd name="T11" fmla="*/ 178 h 652"/>
              <a:gd name="T12" fmla="*/ 29 w 598"/>
              <a:gd name="T13" fmla="*/ 220 h 652"/>
              <a:gd name="T14" fmla="*/ 15 w 598"/>
              <a:gd name="T15" fmla="*/ 261 h 652"/>
              <a:gd name="T16" fmla="*/ 29 w 598"/>
              <a:gd name="T17" fmla="*/ 384 h 652"/>
              <a:gd name="T18" fmla="*/ 97 w 598"/>
              <a:gd name="T19" fmla="*/ 412 h 652"/>
              <a:gd name="T20" fmla="*/ 77 w 598"/>
              <a:gd name="T21" fmla="*/ 487 h 652"/>
              <a:gd name="T22" fmla="*/ 104 w 598"/>
              <a:gd name="T23" fmla="*/ 617 h 652"/>
              <a:gd name="T24" fmla="*/ 166 w 598"/>
              <a:gd name="T25" fmla="*/ 645 h 652"/>
              <a:gd name="T26" fmla="*/ 186 w 598"/>
              <a:gd name="T27" fmla="*/ 652 h 652"/>
              <a:gd name="T28" fmla="*/ 241 w 598"/>
              <a:gd name="T29" fmla="*/ 604 h 652"/>
              <a:gd name="T30" fmla="*/ 351 w 598"/>
              <a:gd name="T31" fmla="*/ 652 h 652"/>
              <a:gd name="T32" fmla="*/ 447 w 598"/>
              <a:gd name="T33" fmla="*/ 590 h 652"/>
              <a:gd name="T34" fmla="*/ 522 w 598"/>
              <a:gd name="T35" fmla="*/ 542 h 652"/>
              <a:gd name="T36" fmla="*/ 570 w 598"/>
              <a:gd name="T37" fmla="*/ 446 h 652"/>
              <a:gd name="T38" fmla="*/ 536 w 598"/>
              <a:gd name="T39" fmla="*/ 391 h 652"/>
              <a:gd name="T40" fmla="*/ 563 w 598"/>
              <a:gd name="T41" fmla="*/ 350 h 652"/>
              <a:gd name="T42" fmla="*/ 598 w 598"/>
              <a:gd name="T43" fmla="*/ 288 h 652"/>
              <a:gd name="T44" fmla="*/ 584 w 598"/>
              <a:gd name="T45" fmla="*/ 192 h 652"/>
              <a:gd name="T46" fmla="*/ 447 w 598"/>
              <a:gd name="T47" fmla="*/ 96 h 652"/>
              <a:gd name="T48" fmla="*/ 433 w 598"/>
              <a:gd name="T49" fmla="*/ 69 h 652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598"/>
              <a:gd name="T76" fmla="*/ 0 h 652"/>
              <a:gd name="T77" fmla="*/ 598 w 598"/>
              <a:gd name="T78" fmla="*/ 652 h 652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598" h="652">
                <a:moveTo>
                  <a:pt x="433" y="69"/>
                </a:moveTo>
                <a:cubicBezTo>
                  <a:pt x="379" y="31"/>
                  <a:pt x="310" y="21"/>
                  <a:pt x="248" y="0"/>
                </a:cubicBezTo>
                <a:cubicBezTo>
                  <a:pt x="195" y="7"/>
                  <a:pt x="192" y="10"/>
                  <a:pt x="152" y="34"/>
                </a:cubicBezTo>
                <a:cubicBezTo>
                  <a:pt x="144" y="57"/>
                  <a:pt x="132" y="73"/>
                  <a:pt x="125" y="96"/>
                </a:cubicBezTo>
                <a:cubicBezTo>
                  <a:pt x="133" y="189"/>
                  <a:pt x="154" y="159"/>
                  <a:pt x="70" y="172"/>
                </a:cubicBezTo>
                <a:cubicBezTo>
                  <a:pt x="63" y="173"/>
                  <a:pt x="56" y="176"/>
                  <a:pt x="49" y="178"/>
                </a:cubicBezTo>
                <a:cubicBezTo>
                  <a:pt x="29" y="209"/>
                  <a:pt x="39" y="188"/>
                  <a:pt x="29" y="220"/>
                </a:cubicBezTo>
                <a:cubicBezTo>
                  <a:pt x="25" y="234"/>
                  <a:pt x="15" y="261"/>
                  <a:pt x="15" y="261"/>
                </a:cubicBezTo>
                <a:cubicBezTo>
                  <a:pt x="18" y="302"/>
                  <a:pt x="0" y="355"/>
                  <a:pt x="29" y="384"/>
                </a:cubicBezTo>
                <a:cubicBezTo>
                  <a:pt x="46" y="401"/>
                  <a:pt x="97" y="412"/>
                  <a:pt x="97" y="412"/>
                </a:cubicBezTo>
                <a:cubicBezTo>
                  <a:pt x="92" y="438"/>
                  <a:pt x="84" y="462"/>
                  <a:pt x="77" y="487"/>
                </a:cubicBezTo>
                <a:cubicBezTo>
                  <a:pt x="79" y="523"/>
                  <a:pt x="71" y="585"/>
                  <a:pt x="104" y="617"/>
                </a:cubicBezTo>
                <a:cubicBezTo>
                  <a:pt x="121" y="634"/>
                  <a:pt x="144" y="638"/>
                  <a:pt x="166" y="645"/>
                </a:cubicBezTo>
                <a:cubicBezTo>
                  <a:pt x="173" y="647"/>
                  <a:pt x="186" y="652"/>
                  <a:pt x="186" y="652"/>
                </a:cubicBezTo>
                <a:cubicBezTo>
                  <a:pt x="214" y="643"/>
                  <a:pt x="224" y="628"/>
                  <a:pt x="241" y="604"/>
                </a:cubicBezTo>
                <a:cubicBezTo>
                  <a:pt x="276" y="626"/>
                  <a:pt x="311" y="642"/>
                  <a:pt x="351" y="652"/>
                </a:cubicBezTo>
                <a:cubicBezTo>
                  <a:pt x="400" y="644"/>
                  <a:pt x="419" y="631"/>
                  <a:pt x="447" y="590"/>
                </a:cubicBezTo>
                <a:cubicBezTo>
                  <a:pt x="467" y="531"/>
                  <a:pt x="403" y="553"/>
                  <a:pt x="522" y="542"/>
                </a:cubicBezTo>
                <a:cubicBezTo>
                  <a:pt x="555" y="520"/>
                  <a:pt x="557" y="482"/>
                  <a:pt x="570" y="446"/>
                </a:cubicBezTo>
                <a:cubicBezTo>
                  <a:pt x="561" y="418"/>
                  <a:pt x="562" y="408"/>
                  <a:pt x="536" y="391"/>
                </a:cubicBezTo>
                <a:cubicBezTo>
                  <a:pt x="512" y="355"/>
                  <a:pt x="529" y="362"/>
                  <a:pt x="563" y="350"/>
                </a:cubicBezTo>
                <a:cubicBezTo>
                  <a:pt x="595" y="303"/>
                  <a:pt x="586" y="325"/>
                  <a:pt x="598" y="288"/>
                </a:cubicBezTo>
                <a:cubicBezTo>
                  <a:pt x="596" y="271"/>
                  <a:pt x="597" y="218"/>
                  <a:pt x="584" y="192"/>
                </a:cubicBezTo>
                <a:cubicBezTo>
                  <a:pt x="560" y="146"/>
                  <a:pt x="494" y="112"/>
                  <a:pt x="447" y="96"/>
                </a:cubicBezTo>
                <a:cubicBezTo>
                  <a:pt x="437" y="93"/>
                  <a:pt x="438" y="78"/>
                  <a:pt x="433" y="69"/>
                </a:cubicBezTo>
                <a:close/>
              </a:path>
            </a:pathLst>
          </a:custGeom>
          <a:solidFill>
            <a:schemeClr val="bg2"/>
          </a:solidFill>
          <a:ln w="12700" cap="flat" cmpd="sng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126" name="Freeform 5"/>
          <p:cNvSpPr>
            <a:spLocks/>
          </p:cNvSpPr>
          <p:nvPr/>
        </p:nvSpPr>
        <p:spPr bwMode="auto">
          <a:xfrm rot="-5400000">
            <a:off x="1600200" y="2667000"/>
            <a:ext cx="762000" cy="914400"/>
          </a:xfrm>
          <a:custGeom>
            <a:avLst/>
            <a:gdLst>
              <a:gd name="T0" fmla="*/ 433 w 598"/>
              <a:gd name="T1" fmla="*/ 69 h 652"/>
              <a:gd name="T2" fmla="*/ 248 w 598"/>
              <a:gd name="T3" fmla="*/ 0 h 652"/>
              <a:gd name="T4" fmla="*/ 152 w 598"/>
              <a:gd name="T5" fmla="*/ 34 h 652"/>
              <a:gd name="T6" fmla="*/ 125 w 598"/>
              <a:gd name="T7" fmla="*/ 96 h 652"/>
              <a:gd name="T8" fmla="*/ 70 w 598"/>
              <a:gd name="T9" fmla="*/ 172 h 652"/>
              <a:gd name="T10" fmla="*/ 49 w 598"/>
              <a:gd name="T11" fmla="*/ 178 h 652"/>
              <a:gd name="T12" fmla="*/ 29 w 598"/>
              <a:gd name="T13" fmla="*/ 220 h 652"/>
              <a:gd name="T14" fmla="*/ 15 w 598"/>
              <a:gd name="T15" fmla="*/ 261 h 652"/>
              <a:gd name="T16" fmla="*/ 29 w 598"/>
              <a:gd name="T17" fmla="*/ 384 h 652"/>
              <a:gd name="T18" fmla="*/ 97 w 598"/>
              <a:gd name="T19" fmla="*/ 412 h 652"/>
              <a:gd name="T20" fmla="*/ 77 w 598"/>
              <a:gd name="T21" fmla="*/ 487 h 652"/>
              <a:gd name="T22" fmla="*/ 104 w 598"/>
              <a:gd name="T23" fmla="*/ 617 h 652"/>
              <a:gd name="T24" fmla="*/ 166 w 598"/>
              <a:gd name="T25" fmla="*/ 645 h 652"/>
              <a:gd name="T26" fmla="*/ 186 w 598"/>
              <a:gd name="T27" fmla="*/ 652 h 652"/>
              <a:gd name="T28" fmla="*/ 241 w 598"/>
              <a:gd name="T29" fmla="*/ 604 h 652"/>
              <a:gd name="T30" fmla="*/ 351 w 598"/>
              <a:gd name="T31" fmla="*/ 652 h 652"/>
              <a:gd name="T32" fmla="*/ 447 w 598"/>
              <a:gd name="T33" fmla="*/ 590 h 652"/>
              <a:gd name="T34" fmla="*/ 522 w 598"/>
              <a:gd name="T35" fmla="*/ 542 h 652"/>
              <a:gd name="T36" fmla="*/ 570 w 598"/>
              <a:gd name="T37" fmla="*/ 446 h 652"/>
              <a:gd name="T38" fmla="*/ 536 w 598"/>
              <a:gd name="T39" fmla="*/ 391 h 652"/>
              <a:gd name="T40" fmla="*/ 563 w 598"/>
              <a:gd name="T41" fmla="*/ 350 h 652"/>
              <a:gd name="T42" fmla="*/ 598 w 598"/>
              <a:gd name="T43" fmla="*/ 288 h 652"/>
              <a:gd name="T44" fmla="*/ 584 w 598"/>
              <a:gd name="T45" fmla="*/ 192 h 652"/>
              <a:gd name="T46" fmla="*/ 447 w 598"/>
              <a:gd name="T47" fmla="*/ 96 h 652"/>
              <a:gd name="T48" fmla="*/ 433 w 598"/>
              <a:gd name="T49" fmla="*/ 69 h 652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598"/>
              <a:gd name="T76" fmla="*/ 0 h 652"/>
              <a:gd name="T77" fmla="*/ 598 w 598"/>
              <a:gd name="T78" fmla="*/ 652 h 652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598" h="652">
                <a:moveTo>
                  <a:pt x="433" y="69"/>
                </a:moveTo>
                <a:cubicBezTo>
                  <a:pt x="379" y="31"/>
                  <a:pt x="310" y="21"/>
                  <a:pt x="248" y="0"/>
                </a:cubicBezTo>
                <a:cubicBezTo>
                  <a:pt x="195" y="7"/>
                  <a:pt x="192" y="10"/>
                  <a:pt x="152" y="34"/>
                </a:cubicBezTo>
                <a:cubicBezTo>
                  <a:pt x="144" y="57"/>
                  <a:pt x="132" y="73"/>
                  <a:pt x="125" y="96"/>
                </a:cubicBezTo>
                <a:cubicBezTo>
                  <a:pt x="133" y="189"/>
                  <a:pt x="154" y="159"/>
                  <a:pt x="70" y="172"/>
                </a:cubicBezTo>
                <a:cubicBezTo>
                  <a:pt x="63" y="173"/>
                  <a:pt x="56" y="176"/>
                  <a:pt x="49" y="178"/>
                </a:cubicBezTo>
                <a:cubicBezTo>
                  <a:pt x="29" y="209"/>
                  <a:pt x="39" y="188"/>
                  <a:pt x="29" y="220"/>
                </a:cubicBezTo>
                <a:cubicBezTo>
                  <a:pt x="25" y="234"/>
                  <a:pt x="15" y="261"/>
                  <a:pt x="15" y="261"/>
                </a:cubicBezTo>
                <a:cubicBezTo>
                  <a:pt x="18" y="302"/>
                  <a:pt x="0" y="355"/>
                  <a:pt x="29" y="384"/>
                </a:cubicBezTo>
                <a:cubicBezTo>
                  <a:pt x="46" y="401"/>
                  <a:pt x="97" y="412"/>
                  <a:pt x="97" y="412"/>
                </a:cubicBezTo>
                <a:cubicBezTo>
                  <a:pt x="92" y="438"/>
                  <a:pt x="84" y="462"/>
                  <a:pt x="77" y="487"/>
                </a:cubicBezTo>
                <a:cubicBezTo>
                  <a:pt x="79" y="523"/>
                  <a:pt x="71" y="585"/>
                  <a:pt x="104" y="617"/>
                </a:cubicBezTo>
                <a:cubicBezTo>
                  <a:pt x="121" y="634"/>
                  <a:pt x="144" y="638"/>
                  <a:pt x="166" y="645"/>
                </a:cubicBezTo>
                <a:cubicBezTo>
                  <a:pt x="173" y="647"/>
                  <a:pt x="186" y="652"/>
                  <a:pt x="186" y="652"/>
                </a:cubicBezTo>
                <a:cubicBezTo>
                  <a:pt x="214" y="643"/>
                  <a:pt x="224" y="628"/>
                  <a:pt x="241" y="604"/>
                </a:cubicBezTo>
                <a:cubicBezTo>
                  <a:pt x="276" y="626"/>
                  <a:pt x="311" y="642"/>
                  <a:pt x="351" y="652"/>
                </a:cubicBezTo>
                <a:cubicBezTo>
                  <a:pt x="400" y="644"/>
                  <a:pt x="419" y="631"/>
                  <a:pt x="447" y="590"/>
                </a:cubicBezTo>
                <a:cubicBezTo>
                  <a:pt x="467" y="531"/>
                  <a:pt x="403" y="553"/>
                  <a:pt x="522" y="542"/>
                </a:cubicBezTo>
                <a:cubicBezTo>
                  <a:pt x="555" y="520"/>
                  <a:pt x="557" y="482"/>
                  <a:pt x="570" y="446"/>
                </a:cubicBezTo>
                <a:cubicBezTo>
                  <a:pt x="561" y="418"/>
                  <a:pt x="562" y="408"/>
                  <a:pt x="536" y="391"/>
                </a:cubicBezTo>
                <a:cubicBezTo>
                  <a:pt x="512" y="355"/>
                  <a:pt x="529" y="362"/>
                  <a:pt x="563" y="350"/>
                </a:cubicBezTo>
                <a:cubicBezTo>
                  <a:pt x="595" y="303"/>
                  <a:pt x="586" y="325"/>
                  <a:pt x="598" y="288"/>
                </a:cubicBezTo>
                <a:cubicBezTo>
                  <a:pt x="596" y="271"/>
                  <a:pt x="597" y="218"/>
                  <a:pt x="584" y="192"/>
                </a:cubicBezTo>
                <a:cubicBezTo>
                  <a:pt x="560" y="146"/>
                  <a:pt x="494" y="112"/>
                  <a:pt x="447" y="96"/>
                </a:cubicBezTo>
                <a:cubicBezTo>
                  <a:pt x="437" y="93"/>
                  <a:pt x="438" y="78"/>
                  <a:pt x="433" y="69"/>
                </a:cubicBezTo>
                <a:close/>
              </a:path>
            </a:pathLst>
          </a:custGeom>
          <a:solidFill>
            <a:schemeClr val="bg2"/>
          </a:solidFill>
          <a:ln w="12700" cap="flat" cmpd="sng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127" name="Freeform 6"/>
          <p:cNvSpPr>
            <a:spLocks/>
          </p:cNvSpPr>
          <p:nvPr/>
        </p:nvSpPr>
        <p:spPr bwMode="auto">
          <a:xfrm rot="10800000">
            <a:off x="3352800" y="3048000"/>
            <a:ext cx="685800" cy="762000"/>
          </a:xfrm>
          <a:custGeom>
            <a:avLst/>
            <a:gdLst>
              <a:gd name="T0" fmla="*/ 433 w 598"/>
              <a:gd name="T1" fmla="*/ 69 h 652"/>
              <a:gd name="T2" fmla="*/ 248 w 598"/>
              <a:gd name="T3" fmla="*/ 0 h 652"/>
              <a:gd name="T4" fmla="*/ 152 w 598"/>
              <a:gd name="T5" fmla="*/ 34 h 652"/>
              <a:gd name="T6" fmla="*/ 125 w 598"/>
              <a:gd name="T7" fmla="*/ 96 h 652"/>
              <a:gd name="T8" fmla="*/ 70 w 598"/>
              <a:gd name="T9" fmla="*/ 172 h 652"/>
              <a:gd name="T10" fmla="*/ 49 w 598"/>
              <a:gd name="T11" fmla="*/ 178 h 652"/>
              <a:gd name="T12" fmla="*/ 29 w 598"/>
              <a:gd name="T13" fmla="*/ 220 h 652"/>
              <a:gd name="T14" fmla="*/ 15 w 598"/>
              <a:gd name="T15" fmla="*/ 261 h 652"/>
              <a:gd name="T16" fmla="*/ 29 w 598"/>
              <a:gd name="T17" fmla="*/ 384 h 652"/>
              <a:gd name="T18" fmla="*/ 97 w 598"/>
              <a:gd name="T19" fmla="*/ 412 h 652"/>
              <a:gd name="T20" fmla="*/ 77 w 598"/>
              <a:gd name="T21" fmla="*/ 487 h 652"/>
              <a:gd name="T22" fmla="*/ 104 w 598"/>
              <a:gd name="T23" fmla="*/ 617 h 652"/>
              <a:gd name="T24" fmla="*/ 166 w 598"/>
              <a:gd name="T25" fmla="*/ 645 h 652"/>
              <a:gd name="T26" fmla="*/ 186 w 598"/>
              <a:gd name="T27" fmla="*/ 652 h 652"/>
              <a:gd name="T28" fmla="*/ 241 w 598"/>
              <a:gd name="T29" fmla="*/ 604 h 652"/>
              <a:gd name="T30" fmla="*/ 351 w 598"/>
              <a:gd name="T31" fmla="*/ 652 h 652"/>
              <a:gd name="T32" fmla="*/ 447 w 598"/>
              <a:gd name="T33" fmla="*/ 590 h 652"/>
              <a:gd name="T34" fmla="*/ 522 w 598"/>
              <a:gd name="T35" fmla="*/ 542 h 652"/>
              <a:gd name="T36" fmla="*/ 570 w 598"/>
              <a:gd name="T37" fmla="*/ 446 h 652"/>
              <a:gd name="T38" fmla="*/ 536 w 598"/>
              <a:gd name="T39" fmla="*/ 391 h 652"/>
              <a:gd name="T40" fmla="*/ 563 w 598"/>
              <a:gd name="T41" fmla="*/ 350 h 652"/>
              <a:gd name="T42" fmla="*/ 598 w 598"/>
              <a:gd name="T43" fmla="*/ 288 h 652"/>
              <a:gd name="T44" fmla="*/ 584 w 598"/>
              <a:gd name="T45" fmla="*/ 192 h 652"/>
              <a:gd name="T46" fmla="*/ 447 w 598"/>
              <a:gd name="T47" fmla="*/ 96 h 652"/>
              <a:gd name="T48" fmla="*/ 433 w 598"/>
              <a:gd name="T49" fmla="*/ 69 h 652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598"/>
              <a:gd name="T76" fmla="*/ 0 h 652"/>
              <a:gd name="T77" fmla="*/ 598 w 598"/>
              <a:gd name="T78" fmla="*/ 652 h 652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598" h="652">
                <a:moveTo>
                  <a:pt x="433" y="69"/>
                </a:moveTo>
                <a:cubicBezTo>
                  <a:pt x="379" y="31"/>
                  <a:pt x="310" y="21"/>
                  <a:pt x="248" y="0"/>
                </a:cubicBezTo>
                <a:cubicBezTo>
                  <a:pt x="195" y="7"/>
                  <a:pt x="192" y="10"/>
                  <a:pt x="152" y="34"/>
                </a:cubicBezTo>
                <a:cubicBezTo>
                  <a:pt x="144" y="57"/>
                  <a:pt x="132" y="73"/>
                  <a:pt x="125" y="96"/>
                </a:cubicBezTo>
                <a:cubicBezTo>
                  <a:pt x="133" y="189"/>
                  <a:pt x="154" y="159"/>
                  <a:pt x="70" y="172"/>
                </a:cubicBezTo>
                <a:cubicBezTo>
                  <a:pt x="63" y="173"/>
                  <a:pt x="56" y="176"/>
                  <a:pt x="49" y="178"/>
                </a:cubicBezTo>
                <a:cubicBezTo>
                  <a:pt x="29" y="209"/>
                  <a:pt x="39" y="188"/>
                  <a:pt x="29" y="220"/>
                </a:cubicBezTo>
                <a:cubicBezTo>
                  <a:pt x="25" y="234"/>
                  <a:pt x="15" y="261"/>
                  <a:pt x="15" y="261"/>
                </a:cubicBezTo>
                <a:cubicBezTo>
                  <a:pt x="18" y="302"/>
                  <a:pt x="0" y="355"/>
                  <a:pt x="29" y="384"/>
                </a:cubicBezTo>
                <a:cubicBezTo>
                  <a:pt x="46" y="401"/>
                  <a:pt x="97" y="412"/>
                  <a:pt x="97" y="412"/>
                </a:cubicBezTo>
                <a:cubicBezTo>
                  <a:pt x="92" y="438"/>
                  <a:pt x="84" y="462"/>
                  <a:pt x="77" y="487"/>
                </a:cubicBezTo>
                <a:cubicBezTo>
                  <a:pt x="79" y="523"/>
                  <a:pt x="71" y="585"/>
                  <a:pt x="104" y="617"/>
                </a:cubicBezTo>
                <a:cubicBezTo>
                  <a:pt x="121" y="634"/>
                  <a:pt x="144" y="638"/>
                  <a:pt x="166" y="645"/>
                </a:cubicBezTo>
                <a:cubicBezTo>
                  <a:pt x="173" y="647"/>
                  <a:pt x="186" y="652"/>
                  <a:pt x="186" y="652"/>
                </a:cubicBezTo>
                <a:cubicBezTo>
                  <a:pt x="214" y="643"/>
                  <a:pt x="224" y="628"/>
                  <a:pt x="241" y="604"/>
                </a:cubicBezTo>
                <a:cubicBezTo>
                  <a:pt x="276" y="626"/>
                  <a:pt x="311" y="642"/>
                  <a:pt x="351" y="652"/>
                </a:cubicBezTo>
                <a:cubicBezTo>
                  <a:pt x="400" y="644"/>
                  <a:pt x="419" y="631"/>
                  <a:pt x="447" y="590"/>
                </a:cubicBezTo>
                <a:cubicBezTo>
                  <a:pt x="467" y="531"/>
                  <a:pt x="403" y="553"/>
                  <a:pt x="522" y="542"/>
                </a:cubicBezTo>
                <a:cubicBezTo>
                  <a:pt x="555" y="520"/>
                  <a:pt x="557" y="482"/>
                  <a:pt x="570" y="446"/>
                </a:cubicBezTo>
                <a:cubicBezTo>
                  <a:pt x="561" y="418"/>
                  <a:pt x="562" y="408"/>
                  <a:pt x="536" y="391"/>
                </a:cubicBezTo>
                <a:cubicBezTo>
                  <a:pt x="512" y="355"/>
                  <a:pt x="529" y="362"/>
                  <a:pt x="563" y="350"/>
                </a:cubicBezTo>
                <a:cubicBezTo>
                  <a:pt x="595" y="303"/>
                  <a:pt x="586" y="325"/>
                  <a:pt x="598" y="288"/>
                </a:cubicBezTo>
                <a:cubicBezTo>
                  <a:pt x="596" y="271"/>
                  <a:pt x="597" y="218"/>
                  <a:pt x="584" y="192"/>
                </a:cubicBezTo>
                <a:cubicBezTo>
                  <a:pt x="560" y="146"/>
                  <a:pt x="494" y="112"/>
                  <a:pt x="447" y="96"/>
                </a:cubicBezTo>
                <a:cubicBezTo>
                  <a:pt x="437" y="93"/>
                  <a:pt x="438" y="78"/>
                  <a:pt x="433" y="69"/>
                </a:cubicBezTo>
                <a:close/>
              </a:path>
            </a:pathLst>
          </a:custGeom>
          <a:solidFill>
            <a:schemeClr val="bg2"/>
          </a:solidFill>
          <a:ln w="12700" cap="flat" cmpd="sng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128" name="Freeform 7"/>
          <p:cNvSpPr>
            <a:spLocks/>
          </p:cNvSpPr>
          <p:nvPr/>
        </p:nvSpPr>
        <p:spPr bwMode="auto">
          <a:xfrm>
            <a:off x="1295400" y="4953000"/>
            <a:ext cx="774700" cy="773113"/>
          </a:xfrm>
          <a:custGeom>
            <a:avLst/>
            <a:gdLst>
              <a:gd name="T0" fmla="*/ 433 w 598"/>
              <a:gd name="T1" fmla="*/ 69 h 652"/>
              <a:gd name="T2" fmla="*/ 248 w 598"/>
              <a:gd name="T3" fmla="*/ 0 h 652"/>
              <a:gd name="T4" fmla="*/ 152 w 598"/>
              <a:gd name="T5" fmla="*/ 34 h 652"/>
              <a:gd name="T6" fmla="*/ 125 w 598"/>
              <a:gd name="T7" fmla="*/ 96 h 652"/>
              <a:gd name="T8" fmla="*/ 70 w 598"/>
              <a:gd name="T9" fmla="*/ 172 h 652"/>
              <a:gd name="T10" fmla="*/ 49 w 598"/>
              <a:gd name="T11" fmla="*/ 178 h 652"/>
              <a:gd name="T12" fmla="*/ 29 w 598"/>
              <a:gd name="T13" fmla="*/ 220 h 652"/>
              <a:gd name="T14" fmla="*/ 15 w 598"/>
              <a:gd name="T15" fmla="*/ 261 h 652"/>
              <a:gd name="T16" fmla="*/ 29 w 598"/>
              <a:gd name="T17" fmla="*/ 384 h 652"/>
              <a:gd name="T18" fmla="*/ 97 w 598"/>
              <a:gd name="T19" fmla="*/ 412 h 652"/>
              <a:gd name="T20" fmla="*/ 77 w 598"/>
              <a:gd name="T21" fmla="*/ 487 h 652"/>
              <a:gd name="T22" fmla="*/ 104 w 598"/>
              <a:gd name="T23" fmla="*/ 617 h 652"/>
              <a:gd name="T24" fmla="*/ 166 w 598"/>
              <a:gd name="T25" fmla="*/ 645 h 652"/>
              <a:gd name="T26" fmla="*/ 186 w 598"/>
              <a:gd name="T27" fmla="*/ 652 h 652"/>
              <a:gd name="T28" fmla="*/ 241 w 598"/>
              <a:gd name="T29" fmla="*/ 604 h 652"/>
              <a:gd name="T30" fmla="*/ 351 w 598"/>
              <a:gd name="T31" fmla="*/ 652 h 652"/>
              <a:gd name="T32" fmla="*/ 447 w 598"/>
              <a:gd name="T33" fmla="*/ 590 h 652"/>
              <a:gd name="T34" fmla="*/ 522 w 598"/>
              <a:gd name="T35" fmla="*/ 542 h 652"/>
              <a:gd name="T36" fmla="*/ 570 w 598"/>
              <a:gd name="T37" fmla="*/ 446 h 652"/>
              <a:gd name="T38" fmla="*/ 536 w 598"/>
              <a:gd name="T39" fmla="*/ 391 h 652"/>
              <a:gd name="T40" fmla="*/ 563 w 598"/>
              <a:gd name="T41" fmla="*/ 350 h 652"/>
              <a:gd name="T42" fmla="*/ 598 w 598"/>
              <a:gd name="T43" fmla="*/ 288 h 652"/>
              <a:gd name="T44" fmla="*/ 584 w 598"/>
              <a:gd name="T45" fmla="*/ 192 h 652"/>
              <a:gd name="T46" fmla="*/ 447 w 598"/>
              <a:gd name="T47" fmla="*/ 96 h 652"/>
              <a:gd name="T48" fmla="*/ 433 w 598"/>
              <a:gd name="T49" fmla="*/ 69 h 652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598"/>
              <a:gd name="T76" fmla="*/ 0 h 652"/>
              <a:gd name="T77" fmla="*/ 598 w 598"/>
              <a:gd name="T78" fmla="*/ 652 h 652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598" h="652">
                <a:moveTo>
                  <a:pt x="433" y="69"/>
                </a:moveTo>
                <a:cubicBezTo>
                  <a:pt x="379" y="31"/>
                  <a:pt x="310" y="21"/>
                  <a:pt x="248" y="0"/>
                </a:cubicBezTo>
                <a:cubicBezTo>
                  <a:pt x="195" y="7"/>
                  <a:pt x="192" y="10"/>
                  <a:pt x="152" y="34"/>
                </a:cubicBezTo>
                <a:cubicBezTo>
                  <a:pt x="144" y="57"/>
                  <a:pt x="132" y="73"/>
                  <a:pt x="125" y="96"/>
                </a:cubicBezTo>
                <a:cubicBezTo>
                  <a:pt x="133" y="189"/>
                  <a:pt x="154" y="159"/>
                  <a:pt x="70" y="172"/>
                </a:cubicBezTo>
                <a:cubicBezTo>
                  <a:pt x="63" y="173"/>
                  <a:pt x="56" y="176"/>
                  <a:pt x="49" y="178"/>
                </a:cubicBezTo>
                <a:cubicBezTo>
                  <a:pt x="29" y="209"/>
                  <a:pt x="39" y="188"/>
                  <a:pt x="29" y="220"/>
                </a:cubicBezTo>
                <a:cubicBezTo>
                  <a:pt x="25" y="234"/>
                  <a:pt x="15" y="261"/>
                  <a:pt x="15" y="261"/>
                </a:cubicBezTo>
                <a:cubicBezTo>
                  <a:pt x="18" y="302"/>
                  <a:pt x="0" y="355"/>
                  <a:pt x="29" y="384"/>
                </a:cubicBezTo>
                <a:cubicBezTo>
                  <a:pt x="46" y="401"/>
                  <a:pt x="97" y="412"/>
                  <a:pt x="97" y="412"/>
                </a:cubicBezTo>
                <a:cubicBezTo>
                  <a:pt x="92" y="438"/>
                  <a:pt x="84" y="462"/>
                  <a:pt x="77" y="487"/>
                </a:cubicBezTo>
                <a:cubicBezTo>
                  <a:pt x="79" y="523"/>
                  <a:pt x="71" y="585"/>
                  <a:pt x="104" y="617"/>
                </a:cubicBezTo>
                <a:cubicBezTo>
                  <a:pt x="121" y="634"/>
                  <a:pt x="144" y="638"/>
                  <a:pt x="166" y="645"/>
                </a:cubicBezTo>
                <a:cubicBezTo>
                  <a:pt x="173" y="647"/>
                  <a:pt x="186" y="652"/>
                  <a:pt x="186" y="652"/>
                </a:cubicBezTo>
                <a:cubicBezTo>
                  <a:pt x="214" y="643"/>
                  <a:pt x="224" y="628"/>
                  <a:pt x="241" y="604"/>
                </a:cubicBezTo>
                <a:cubicBezTo>
                  <a:pt x="276" y="626"/>
                  <a:pt x="311" y="642"/>
                  <a:pt x="351" y="652"/>
                </a:cubicBezTo>
                <a:cubicBezTo>
                  <a:pt x="400" y="644"/>
                  <a:pt x="419" y="631"/>
                  <a:pt x="447" y="590"/>
                </a:cubicBezTo>
                <a:cubicBezTo>
                  <a:pt x="467" y="531"/>
                  <a:pt x="403" y="553"/>
                  <a:pt x="522" y="542"/>
                </a:cubicBezTo>
                <a:cubicBezTo>
                  <a:pt x="555" y="520"/>
                  <a:pt x="557" y="482"/>
                  <a:pt x="570" y="446"/>
                </a:cubicBezTo>
                <a:cubicBezTo>
                  <a:pt x="561" y="418"/>
                  <a:pt x="562" y="408"/>
                  <a:pt x="536" y="391"/>
                </a:cubicBezTo>
                <a:cubicBezTo>
                  <a:pt x="512" y="355"/>
                  <a:pt x="529" y="362"/>
                  <a:pt x="563" y="350"/>
                </a:cubicBezTo>
                <a:cubicBezTo>
                  <a:pt x="595" y="303"/>
                  <a:pt x="586" y="325"/>
                  <a:pt x="598" y="288"/>
                </a:cubicBezTo>
                <a:cubicBezTo>
                  <a:pt x="596" y="271"/>
                  <a:pt x="597" y="218"/>
                  <a:pt x="584" y="192"/>
                </a:cubicBezTo>
                <a:cubicBezTo>
                  <a:pt x="560" y="146"/>
                  <a:pt x="494" y="112"/>
                  <a:pt x="447" y="96"/>
                </a:cubicBezTo>
                <a:cubicBezTo>
                  <a:pt x="437" y="93"/>
                  <a:pt x="438" y="78"/>
                  <a:pt x="433" y="69"/>
                </a:cubicBezTo>
                <a:close/>
              </a:path>
            </a:pathLst>
          </a:custGeom>
          <a:solidFill>
            <a:schemeClr val="bg2"/>
          </a:solidFill>
          <a:ln w="12700" cap="flat" cmpd="sng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129" name="Freeform 8"/>
          <p:cNvSpPr>
            <a:spLocks/>
          </p:cNvSpPr>
          <p:nvPr/>
        </p:nvSpPr>
        <p:spPr bwMode="auto">
          <a:xfrm rot="10800000">
            <a:off x="2590800" y="4876800"/>
            <a:ext cx="685800" cy="762000"/>
          </a:xfrm>
          <a:custGeom>
            <a:avLst/>
            <a:gdLst>
              <a:gd name="T0" fmla="*/ 433 w 598"/>
              <a:gd name="T1" fmla="*/ 69 h 652"/>
              <a:gd name="T2" fmla="*/ 248 w 598"/>
              <a:gd name="T3" fmla="*/ 0 h 652"/>
              <a:gd name="T4" fmla="*/ 152 w 598"/>
              <a:gd name="T5" fmla="*/ 34 h 652"/>
              <a:gd name="T6" fmla="*/ 125 w 598"/>
              <a:gd name="T7" fmla="*/ 96 h 652"/>
              <a:gd name="T8" fmla="*/ 70 w 598"/>
              <a:gd name="T9" fmla="*/ 172 h 652"/>
              <a:gd name="T10" fmla="*/ 49 w 598"/>
              <a:gd name="T11" fmla="*/ 178 h 652"/>
              <a:gd name="T12" fmla="*/ 29 w 598"/>
              <a:gd name="T13" fmla="*/ 220 h 652"/>
              <a:gd name="T14" fmla="*/ 15 w 598"/>
              <a:gd name="T15" fmla="*/ 261 h 652"/>
              <a:gd name="T16" fmla="*/ 29 w 598"/>
              <a:gd name="T17" fmla="*/ 384 h 652"/>
              <a:gd name="T18" fmla="*/ 97 w 598"/>
              <a:gd name="T19" fmla="*/ 412 h 652"/>
              <a:gd name="T20" fmla="*/ 77 w 598"/>
              <a:gd name="T21" fmla="*/ 487 h 652"/>
              <a:gd name="T22" fmla="*/ 104 w 598"/>
              <a:gd name="T23" fmla="*/ 617 h 652"/>
              <a:gd name="T24" fmla="*/ 166 w 598"/>
              <a:gd name="T25" fmla="*/ 645 h 652"/>
              <a:gd name="T26" fmla="*/ 186 w 598"/>
              <a:gd name="T27" fmla="*/ 652 h 652"/>
              <a:gd name="T28" fmla="*/ 241 w 598"/>
              <a:gd name="T29" fmla="*/ 604 h 652"/>
              <a:gd name="T30" fmla="*/ 351 w 598"/>
              <a:gd name="T31" fmla="*/ 652 h 652"/>
              <a:gd name="T32" fmla="*/ 447 w 598"/>
              <a:gd name="T33" fmla="*/ 590 h 652"/>
              <a:gd name="T34" fmla="*/ 522 w 598"/>
              <a:gd name="T35" fmla="*/ 542 h 652"/>
              <a:gd name="T36" fmla="*/ 570 w 598"/>
              <a:gd name="T37" fmla="*/ 446 h 652"/>
              <a:gd name="T38" fmla="*/ 536 w 598"/>
              <a:gd name="T39" fmla="*/ 391 h 652"/>
              <a:gd name="T40" fmla="*/ 563 w 598"/>
              <a:gd name="T41" fmla="*/ 350 h 652"/>
              <a:gd name="T42" fmla="*/ 598 w 598"/>
              <a:gd name="T43" fmla="*/ 288 h 652"/>
              <a:gd name="T44" fmla="*/ 584 w 598"/>
              <a:gd name="T45" fmla="*/ 192 h 652"/>
              <a:gd name="T46" fmla="*/ 447 w 598"/>
              <a:gd name="T47" fmla="*/ 96 h 652"/>
              <a:gd name="T48" fmla="*/ 433 w 598"/>
              <a:gd name="T49" fmla="*/ 69 h 652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598"/>
              <a:gd name="T76" fmla="*/ 0 h 652"/>
              <a:gd name="T77" fmla="*/ 598 w 598"/>
              <a:gd name="T78" fmla="*/ 652 h 652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598" h="652">
                <a:moveTo>
                  <a:pt x="433" y="69"/>
                </a:moveTo>
                <a:cubicBezTo>
                  <a:pt x="379" y="31"/>
                  <a:pt x="310" y="21"/>
                  <a:pt x="248" y="0"/>
                </a:cubicBezTo>
                <a:cubicBezTo>
                  <a:pt x="195" y="7"/>
                  <a:pt x="192" y="10"/>
                  <a:pt x="152" y="34"/>
                </a:cubicBezTo>
                <a:cubicBezTo>
                  <a:pt x="144" y="57"/>
                  <a:pt x="132" y="73"/>
                  <a:pt x="125" y="96"/>
                </a:cubicBezTo>
                <a:cubicBezTo>
                  <a:pt x="133" y="189"/>
                  <a:pt x="154" y="159"/>
                  <a:pt x="70" y="172"/>
                </a:cubicBezTo>
                <a:cubicBezTo>
                  <a:pt x="63" y="173"/>
                  <a:pt x="56" y="176"/>
                  <a:pt x="49" y="178"/>
                </a:cubicBezTo>
                <a:cubicBezTo>
                  <a:pt x="29" y="209"/>
                  <a:pt x="39" y="188"/>
                  <a:pt x="29" y="220"/>
                </a:cubicBezTo>
                <a:cubicBezTo>
                  <a:pt x="25" y="234"/>
                  <a:pt x="15" y="261"/>
                  <a:pt x="15" y="261"/>
                </a:cubicBezTo>
                <a:cubicBezTo>
                  <a:pt x="18" y="302"/>
                  <a:pt x="0" y="355"/>
                  <a:pt x="29" y="384"/>
                </a:cubicBezTo>
                <a:cubicBezTo>
                  <a:pt x="46" y="401"/>
                  <a:pt x="97" y="412"/>
                  <a:pt x="97" y="412"/>
                </a:cubicBezTo>
                <a:cubicBezTo>
                  <a:pt x="92" y="438"/>
                  <a:pt x="84" y="462"/>
                  <a:pt x="77" y="487"/>
                </a:cubicBezTo>
                <a:cubicBezTo>
                  <a:pt x="79" y="523"/>
                  <a:pt x="71" y="585"/>
                  <a:pt x="104" y="617"/>
                </a:cubicBezTo>
                <a:cubicBezTo>
                  <a:pt x="121" y="634"/>
                  <a:pt x="144" y="638"/>
                  <a:pt x="166" y="645"/>
                </a:cubicBezTo>
                <a:cubicBezTo>
                  <a:pt x="173" y="647"/>
                  <a:pt x="186" y="652"/>
                  <a:pt x="186" y="652"/>
                </a:cubicBezTo>
                <a:cubicBezTo>
                  <a:pt x="214" y="643"/>
                  <a:pt x="224" y="628"/>
                  <a:pt x="241" y="604"/>
                </a:cubicBezTo>
                <a:cubicBezTo>
                  <a:pt x="276" y="626"/>
                  <a:pt x="311" y="642"/>
                  <a:pt x="351" y="652"/>
                </a:cubicBezTo>
                <a:cubicBezTo>
                  <a:pt x="400" y="644"/>
                  <a:pt x="419" y="631"/>
                  <a:pt x="447" y="590"/>
                </a:cubicBezTo>
                <a:cubicBezTo>
                  <a:pt x="467" y="531"/>
                  <a:pt x="403" y="553"/>
                  <a:pt x="522" y="542"/>
                </a:cubicBezTo>
                <a:cubicBezTo>
                  <a:pt x="555" y="520"/>
                  <a:pt x="557" y="482"/>
                  <a:pt x="570" y="446"/>
                </a:cubicBezTo>
                <a:cubicBezTo>
                  <a:pt x="561" y="418"/>
                  <a:pt x="562" y="408"/>
                  <a:pt x="536" y="391"/>
                </a:cubicBezTo>
                <a:cubicBezTo>
                  <a:pt x="512" y="355"/>
                  <a:pt x="529" y="362"/>
                  <a:pt x="563" y="350"/>
                </a:cubicBezTo>
                <a:cubicBezTo>
                  <a:pt x="595" y="303"/>
                  <a:pt x="586" y="325"/>
                  <a:pt x="598" y="288"/>
                </a:cubicBezTo>
                <a:cubicBezTo>
                  <a:pt x="596" y="271"/>
                  <a:pt x="597" y="218"/>
                  <a:pt x="584" y="192"/>
                </a:cubicBezTo>
                <a:cubicBezTo>
                  <a:pt x="560" y="146"/>
                  <a:pt x="494" y="112"/>
                  <a:pt x="447" y="96"/>
                </a:cubicBezTo>
                <a:cubicBezTo>
                  <a:pt x="437" y="93"/>
                  <a:pt x="438" y="78"/>
                  <a:pt x="433" y="69"/>
                </a:cubicBezTo>
                <a:close/>
              </a:path>
            </a:pathLst>
          </a:custGeom>
          <a:solidFill>
            <a:schemeClr val="bg2"/>
          </a:solidFill>
          <a:ln w="12700" cap="flat" cmpd="sng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130" name="Text Box 9"/>
          <p:cNvSpPr txBox="1">
            <a:spLocks noChangeArrowheads="1"/>
          </p:cNvSpPr>
          <p:nvPr/>
        </p:nvSpPr>
        <p:spPr bwMode="auto">
          <a:xfrm>
            <a:off x="685800" y="4191000"/>
            <a:ext cx="4572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>
                <a:ea typeface="宋体" panose="02010600030101010101" pitchFamily="2" charset="-122"/>
              </a:rPr>
              <a:t>C1</a:t>
            </a:r>
          </a:p>
        </p:txBody>
      </p:sp>
      <p:sp>
        <p:nvSpPr>
          <p:cNvPr id="5131" name="Text Box 10"/>
          <p:cNvSpPr txBox="1">
            <a:spLocks noChangeArrowheads="1"/>
          </p:cNvSpPr>
          <p:nvPr/>
        </p:nvSpPr>
        <p:spPr bwMode="auto">
          <a:xfrm>
            <a:off x="3429000" y="3352800"/>
            <a:ext cx="4572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>
                <a:ea typeface="宋体" panose="02010600030101010101" pitchFamily="2" charset="-122"/>
              </a:rPr>
              <a:t>C4</a:t>
            </a:r>
          </a:p>
        </p:txBody>
      </p:sp>
      <p:sp>
        <p:nvSpPr>
          <p:cNvPr id="5132" name="Text Box 11"/>
          <p:cNvSpPr txBox="1">
            <a:spLocks noChangeArrowheads="1"/>
          </p:cNvSpPr>
          <p:nvPr/>
        </p:nvSpPr>
        <p:spPr bwMode="auto">
          <a:xfrm>
            <a:off x="1524000" y="5181600"/>
            <a:ext cx="4572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>
                <a:ea typeface="宋体" panose="02010600030101010101" pitchFamily="2" charset="-122"/>
              </a:rPr>
              <a:t>C2</a:t>
            </a:r>
          </a:p>
        </p:txBody>
      </p:sp>
      <p:sp>
        <p:nvSpPr>
          <p:cNvPr id="5133" name="Text Box 12"/>
          <p:cNvSpPr txBox="1">
            <a:spLocks noChangeArrowheads="1"/>
          </p:cNvSpPr>
          <p:nvPr/>
        </p:nvSpPr>
        <p:spPr bwMode="auto">
          <a:xfrm>
            <a:off x="2743200" y="5105400"/>
            <a:ext cx="4572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>
                <a:ea typeface="宋体" panose="02010600030101010101" pitchFamily="2" charset="-122"/>
              </a:rPr>
              <a:t>C5</a:t>
            </a:r>
          </a:p>
        </p:txBody>
      </p:sp>
      <p:sp>
        <p:nvSpPr>
          <p:cNvPr id="5134" name="Text Box 13"/>
          <p:cNvSpPr txBox="1">
            <a:spLocks noChangeArrowheads="1"/>
          </p:cNvSpPr>
          <p:nvPr/>
        </p:nvSpPr>
        <p:spPr bwMode="auto">
          <a:xfrm>
            <a:off x="1752600" y="2971800"/>
            <a:ext cx="4572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>
                <a:ea typeface="宋体" panose="02010600030101010101" pitchFamily="2" charset="-122"/>
              </a:rPr>
              <a:t>C3</a:t>
            </a:r>
          </a:p>
        </p:txBody>
      </p:sp>
      <p:grpSp>
        <p:nvGrpSpPr>
          <p:cNvPr id="5135" name="Group 14"/>
          <p:cNvGrpSpPr>
            <a:grpSpLocks/>
          </p:cNvGrpSpPr>
          <p:nvPr/>
        </p:nvGrpSpPr>
        <p:grpSpPr bwMode="auto">
          <a:xfrm>
            <a:off x="5486400" y="1660525"/>
            <a:ext cx="2895600" cy="2212975"/>
            <a:chOff x="3456" y="1440"/>
            <a:chExt cx="1872" cy="1503"/>
          </a:xfrm>
        </p:grpSpPr>
        <p:sp>
          <p:nvSpPr>
            <p:cNvPr id="5137" name="Text Box 15"/>
            <p:cNvSpPr txBox="1">
              <a:spLocks noChangeArrowheads="1"/>
            </p:cNvSpPr>
            <p:nvPr/>
          </p:nvSpPr>
          <p:spPr bwMode="auto">
            <a:xfrm>
              <a:off x="4032" y="1440"/>
              <a:ext cx="336" cy="2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>
                  <a:ea typeface="宋体" panose="02010600030101010101" pitchFamily="2" charset="-122"/>
                </a:rPr>
                <a:t>C2</a:t>
              </a:r>
            </a:p>
          </p:txBody>
        </p:sp>
        <p:sp>
          <p:nvSpPr>
            <p:cNvPr id="5138" name="Text Box 16"/>
            <p:cNvSpPr txBox="1">
              <a:spLocks noChangeArrowheads="1"/>
            </p:cNvSpPr>
            <p:nvPr/>
          </p:nvSpPr>
          <p:spPr bwMode="auto">
            <a:xfrm>
              <a:off x="3744" y="1440"/>
              <a:ext cx="336" cy="2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>
                  <a:ea typeface="宋体" panose="02010600030101010101" pitchFamily="2" charset="-122"/>
                </a:rPr>
                <a:t>C1</a:t>
              </a:r>
            </a:p>
          </p:txBody>
        </p:sp>
        <p:sp>
          <p:nvSpPr>
            <p:cNvPr id="5139" name="Line 17"/>
            <p:cNvSpPr>
              <a:spLocks noChangeShapeType="1"/>
            </p:cNvSpPr>
            <p:nvPr/>
          </p:nvSpPr>
          <p:spPr bwMode="auto">
            <a:xfrm>
              <a:off x="3696" y="1440"/>
              <a:ext cx="0" cy="14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40" name="Line 18"/>
            <p:cNvSpPr>
              <a:spLocks noChangeShapeType="1"/>
            </p:cNvSpPr>
            <p:nvPr/>
          </p:nvSpPr>
          <p:spPr bwMode="auto">
            <a:xfrm>
              <a:off x="3504" y="1632"/>
              <a:ext cx="177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41" name="Line 19"/>
            <p:cNvSpPr>
              <a:spLocks noChangeShapeType="1"/>
            </p:cNvSpPr>
            <p:nvPr/>
          </p:nvSpPr>
          <p:spPr bwMode="auto">
            <a:xfrm>
              <a:off x="5280" y="1440"/>
              <a:ext cx="0" cy="14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42" name="Line 20"/>
            <p:cNvSpPr>
              <a:spLocks noChangeShapeType="1"/>
            </p:cNvSpPr>
            <p:nvPr/>
          </p:nvSpPr>
          <p:spPr bwMode="auto">
            <a:xfrm>
              <a:off x="3504" y="2928"/>
              <a:ext cx="177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43" name="Text Box 21"/>
            <p:cNvSpPr txBox="1">
              <a:spLocks noChangeArrowheads="1"/>
            </p:cNvSpPr>
            <p:nvPr/>
          </p:nvSpPr>
          <p:spPr bwMode="auto">
            <a:xfrm>
              <a:off x="3456" y="1680"/>
              <a:ext cx="336" cy="2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>
                  <a:ea typeface="宋体" panose="02010600030101010101" pitchFamily="2" charset="-122"/>
                </a:rPr>
                <a:t>C1</a:t>
              </a:r>
            </a:p>
          </p:txBody>
        </p:sp>
        <p:sp>
          <p:nvSpPr>
            <p:cNvPr id="5144" name="Text Box 22"/>
            <p:cNvSpPr txBox="1">
              <a:spLocks noChangeArrowheads="1"/>
            </p:cNvSpPr>
            <p:nvPr/>
          </p:nvSpPr>
          <p:spPr bwMode="auto">
            <a:xfrm>
              <a:off x="3456" y="2207"/>
              <a:ext cx="336" cy="2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>
                  <a:ea typeface="宋体" panose="02010600030101010101" pitchFamily="2" charset="-122"/>
                </a:rPr>
                <a:t>C3</a:t>
              </a:r>
            </a:p>
          </p:txBody>
        </p:sp>
        <p:sp>
          <p:nvSpPr>
            <p:cNvPr id="5145" name="Text Box 23"/>
            <p:cNvSpPr txBox="1">
              <a:spLocks noChangeArrowheads="1"/>
            </p:cNvSpPr>
            <p:nvPr/>
          </p:nvSpPr>
          <p:spPr bwMode="auto">
            <a:xfrm>
              <a:off x="3456" y="2736"/>
              <a:ext cx="336" cy="2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>
                  <a:ea typeface="宋体" panose="02010600030101010101" pitchFamily="2" charset="-122"/>
                </a:rPr>
                <a:t>C5</a:t>
              </a:r>
            </a:p>
          </p:txBody>
        </p:sp>
        <p:sp>
          <p:nvSpPr>
            <p:cNvPr id="5146" name="Text Box 24"/>
            <p:cNvSpPr txBox="1">
              <a:spLocks noChangeArrowheads="1"/>
            </p:cNvSpPr>
            <p:nvPr/>
          </p:nvSpPr>
          <p:spPr bwMode="auto">
            <a:xfrm>
              <a:off x="3456" y="2496"/>
              <a:ext cx="336" cy="2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>
                  <a:ea typeface="宋体" panose="02010600030101010101" pitchFamily="2" charset="-122"/>
                </a:rPr>
                <a:t>C4</a:t>
              </a:r>
            </a:p>
          </p:txBody>
        </p:sp>
        <p:sp>
          <p:nvSpPr>
            <p:cNvPr id="5147" name="Text Box 25"/>
            <p:cNvSpPr txBox="1">
              <a:spLocks noChangeArrowheads="1"/>
            </p:cNvSpPr>
            <p:nvPr/>
          </p:nvSpPr>
          <p:spPr bwMode="auto">
            <a:xfrm>
              <a:off x="3456" y="1968"/>
              <a:ext cx="336" cy="2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>
                  <a:ea typeface="宋体" panose="02010600030101010101" pitchFamily="2" charset="-122"/>
                </a:rPr>
                <a:t>C2</a:t>
              </a:r>
            </a:p>
          </p:txBody>
        </p:sp>
        <p:sp>
          <p:nvSpPr>
            <p:cNvPr id="5148" name="Text Box 26"/>
            <p:cNvSpPr txBox="1">
              <a:spLocks noChangeArrowheads="1"/>
            </p:cNvSpPr>
            <p:nvPr/>
          </p:nvSpPr>
          <p:spPr bwMode="auto">
            <a:xfrm>
              <a:off x="4368" y="1440"/>
              <a:ext cx="336" cy="2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>
                  <a:ea typeface="宋体" panose="02010600030101010101" pitchFamily="2" charset="-122"/>
                </a:rPr>
                <a:t>C3</a:t>
              </a:r>
            </a:p>
          </p:txBody>
        </p:sp>
        <p:sp>
          <p:nvSpPr>
            <p:cNvPr id="5149" name="Text Box 27"/>
            <p:cNvSpPr txBox="1">
              <a:spLocks noChangeArrowheads="1"/>
            </p:cNvSpPr>
            <p:nvPr/>
          </p:nvSpPr>
          <p:spPr bwMode="auto">
            <a:xfrm>
              <a:off x="4704" y="1440"/>
              <a:ext cx="336" cy="2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>
                  <a:ea typeface="宋体" panose="02010600030101010101" pitchFamily="2" charset="-122"/>
                </a:rPr>
                <a:t>C4</a:t>
              </a:r>
            </a:p>
          </p:txBody>
        </p:sp>
        <p:sp>
          <p:nvSpPr>
            <p:cNvPr id="5150" name="Text Box 28"/>
            <p:cNvSpPr txBox="1">
              <a:spLocks noChangeArrowheads="1"/>
            </p:cNvSpPr>
            <p:nvPr/>
          </p:nvSpPr>
          <p:spPr bwMode="auto">
            <a:xfrm>
              <a:off x="4992" y="1440"/>
              <a:ext cx="336" cy="2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>
                  <a:ea typeface="宋体" panose="02010600030101010101" pitchFamily="2" charset="-122"/>
                </a:rPr>
                <a:t>C5</a:t>
              </a:r>
            </a:p>
          </p:txBody>
        </p:sp>
        <p:sp>
          <p:nvSpPr>
            <p:cNvPr id="5151" name="Line 29"/>
            <p:cNvSpPr>
              <a:spLocks noChangeShapeType="1"/>
            </p:cNvSpPr>
            <p:nvPr/>
          </p:nvSpPr>
          <p:spPr bwMode="auto">
            <a:xfrm>
              <a:off x="3504" y="1872"/>
              <a:ext cx="177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52" name="Line 30"/>
            <p:cNvSpPr>
              <a:spLocks noChangeShapeType="1"/>
            </p:cNvSpPr>
            <p:nvPr/>
          </p:nvSpPr>
          <p:spPr bwMode="auto">
            <a:xfrm>
              <a:off x="3504" y="2400"/>
              <a:ext cx="177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53" name="Line 31"/>
            <p:cNvSpPr>
              <a:spLocks noChangeShapeType="1"/>
            </p:cNvSpPr>
            <p:nvPr/>
          </p:nvSpPr>
          <p:spPr bwMode="auto">
            <a:xfrm>
              <a:off x="3504" y="2160"/>
              <a:ext cx="177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54" name="Line 32"/>
            <p:cNvSpPr>
              <a:spLocks noChangeShapeType="1"/>
            </p:cNvSpPr>
            <p:nvPr/>
          </p:nvSpPr>
          <p:spPr bwMode="auto">
            <a:xfrm>
              <a:off x="3504" y="2640"/>
              <a:ext cx="177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55" name="Line 33"/>
            <p:cNvSpPr>
              <a:spLocks noChangeShapeType="1"/>
            </p:cNvSpPr>
            <p:nvPr/>
          </p:nvSpPr>
          <p:spPr bwMode="auto">
            <a:xfrm>
              <a:off x="4032" y="1440"/>
              <a:ext cx="0" cy="14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56" name="Line 34"/>
            <p:cNvSpPr>
              <a:spLocks noChangeShapeType="1"/>
            </p:cNvSpPr>
            <p:nvPr/>
          </p:nvSpPr>
          <p:spPr bwMode="auto">
            <a:xfrm>
              <a:off x="4320" y="1440"/>
              <a:ext cx="0" cy="14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57" name="Line 35"/>
            <p:cNvSpPr>
              <a:spLocks noChangeShapeType="1"/>
            </p:cNvSpPr>
            <p:nvPr/>
          </p:nvSpPr>
          <p:spPr bwMode="auto">
            <a:xfrm>
              <a:off x="4656" y="1440"/>
              <a:ext cx="0" cy="14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58" name="Line 36"/>
            <p:cNvSpPr>
              <a:spLocks noChangeShapeType="1"/>
            </p:cNvSpPr>
            <p:nvPr/>
          </p:nvSpPr>
          <p:spPr bwMode="auto">
            <a:xfrm>
              <a:off x="4992" y="1440"/>
              <a:ext cx="0" cy="14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5136" name="Text Box 37"/>
          <p:cNvSpPr txBox="1">
            <a:spLocks noChangeArrowheads="1"/>
          </p:cNvSpPr>
          <p:nvPr/>
        </p:nvSpPr>
        <p:spPr bwMode="auto">
          <a:xfrm>
            <a:off x="5791200" y="3870325"/>
            <a:ext cx="25146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2000">
                <a:ea typeface="宋体" panose="02010600030101010101" pitchFamily="2" charset="-122"/>
              </a:rPr>
              <a:t>Proximity Matrix</a:t>
            </a:r>
          </a:p>
        </p:txBody>
      </p:sp>
      <p:graphicFrame>
        <p:nvGraphicFramePr>
          <p:cNvPr id="5122" name="Object 38"/>
          <p:cNvGraphicFramePr>
            <a:graphicFrameLocks noGrp="1" noChangeAspect="1"/>
          </p:cNvGraphicFramePr>
          <p:nvPr>
            <p:ph sz="half" idx="4294967295"/>
          </p:nvPr>
        </p:nvGraphicFramePr>
        <p:xfrm>
          <a:off x="4648200" y="4713288"/>
          <a:ext cx="4083050" cy="1611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16" name="Visio" r:id="rId4" imgW="7591349" imgH="2996548" progId="Visio.Drawing.6">
                  <p:embed/>
                </p:oleObj>
              </mc:Choice>
              <mc:Fallback>
                <p:oleObj name="Visio" r:id="rId4" imgW="7591349" imgH="2996548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48200" y="4713288"/>
                        <a:ext cx="4083050" cy="1611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 cap="flat" cmpd="sng">
                            <a:solidFill>
                              <a:schemeClr val="tx1"/>
                            </a:solidFill>
                            <a:prstDash val="solid"/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078161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4294967295"/>
          </p:nvPr>
        </p:nvSpPr>
        <p:spPr>
          <a:xfrm>
            <a:off x="467544" y="987796"/>
            <a:ext cx="8496944" cy="3024336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zh-CN" sz="2400" b="1" dirty="0"/>
              <a:t>Empirical  risk:</a:t>
            </a:r>
          </a:p>
          <a:p>
            <a:endParaRPr lang="en-US" altLang="zh-CN" sz="2400" dirty="0"/>
          </a:p>
          <a:p>
            <a:endParaRPr lang="en-US" altLang="zh-CN" sz="2400" dirty="0"/>
          </a:p>
          <a:p>
            <a:pPr marL="0" indent="0">
              <a:buNone/>
            </a:pP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Note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A good model cannot only take training loss into account and 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minimize the empirical risk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 Instead, improve the 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 generalization.</a:t>
            </a:r>
          </a:p>
          <a:p>
            <a:endParaRPr lang="zh-CN" altLang="en-US" sz="2400" dirty="0"/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0" y="192845"/>
            <a:ext cx="8286808" cy="787884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altLang="zh-CN" b="1" dirty="0">
                <a:solidFill>
                  <a:srgbClr val="0101F4"/>
                </a:solidFill>
              </a:rPr>
              <a:t>Generalization </a:t>
            </a:r>
            <a:endParaRPr lang="zh-CN" altLang="en-US" b="1" dirty="0">
              <a:solidFill>
                <a:srgbClr val="0101F4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2411760" y="1196752"/>
                <a:ext cx="3171766" cy="10442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zh-CN" altLang="en-US" sz="2200">
                          <a:latin typeface="Cambria Math" panose="02040503050406030204" pitchFamily="18" charset="0"/>
                        </a:rPr>
                        <m:t>R</m:t>
                      </m:r>
                      <m:d>
                        <m:dPr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zh-CN" altLang="en-US" sz="2200" i="0">
                              <a:latin typeface="Cambria Math" panose="02040503050406030204" pitchFamily="18" charset="0"/>
                            </a:rPr>
                            <m:t>F</m:t>
                          </m:r>
                        </m:e>
                      </m:d>
                      <m:r>
                        <a:rPr lang="zh-CN" altLang="en-US" sz="22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200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zh-CN" altLang="en-US" sz="2200" i="0">
                              <a:latin typeface="Cambria Math" panose="02040503050406030204" pitchFamily="18" charset="0"/>
                            </a:rPr>
                            <m:t>N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CN" altLang="en-US" sz="2200" i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zh-CN" altLang="en-US" sz="2200" i="0">
                              <a:latin typeface="Cambria Math" panose="02040503050406030204" pitchFamily="18" charset="0"/>
                            </a:rPr>
                            <m:t>L</m:t>
                          </m:r>
                          <m:d>
                            <m:dPr>
                              <m:ctrlP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zh-CN" altLang="en-US" sz="2200" i="0">
                                      <a:latin typeface="Cambria Math" panose="02040503050406030204" pitchFamily="18" charset="0"/>
                                    </a:rPr>
                                    <m:t>y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zh-CN" altLang="en-US" sz="2200" i="0"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</m:sSub>
                              <m:r>
                                <a:rPr lang="zh-CN" altLang="en-US" sz="2200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zh-CN" altLang="en-US" sz="2200" i="0">
                                  <a:latin typeface="Cambria Math" panose="02040503050406030204" pitchFamily="18" charset="0"/>
                                </a:rPr>
                                <m:t>F</m:t>
                              </m:r>
                              <m:d>
                                <m:dPr>
                                  <m:ctrlPr>
                                    <a:rPr lang="zh-CN" alt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zh-CN" altLang="en-US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zh-CN" altLang="en-US" sz="2200" i="0"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zh-CN" altLang="en-US" sz="2200" i="0">
                                          <a:latin typeface="Cambria Math" panose="02040503050406030204" pitchFamily="18" charset="0"/>
                                        </a:rPr>
                                        <m:t>i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zh-CN" altLang="en-US" sz="2200" dirty="0"/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1760" y="1196752"/>
                <a:ext cx="3171766" cy="104426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24" y="3573016"/>
            <a:ext cx="6336704" cy="2183859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77340" y="6051530"/>
            <a:ext cx="2664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Selection: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3851920" y="6093296"/>
            <a:ext cx="415556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>
                <a:solidFill>
                  <a:srgbClr val="FF0000"/>
                </a:solidFill>
              </a:rPr>
              <a:t>To avoid </a:t>
            </a:r>
            <a:r>
              <a:rPr lang="en-US" altLang="zh-CN" sz="2000" b="1" dirty="0" err="1">
                <a:solidFill>
                  <a:srgbClr val="FF0000"/>
                </a:solidFill>
              </a:rPr>
              <a:t>Underfitting</a:t>
            </a:r>
            <a:r>
              <a:rPr lang="en-US" altLang="zh-CN" sz="2000" b="1" dirty="0">
                <a:solidFill>
                  <a:srgbClr val="FF0000"/>
                </a:solidFill>
              </a:rPr>
              <a:t> and Overfitting </a:t>
            </a:r>
            <a:endParaRPr lang="zh-CN" alt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630203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Intermediate Situation</a:t>
            </a:r>
          </a:p>
        </p:txBody>
      </p:sp>
      <p:sp>
        <p:nvSpPr>
          <p:cNvPr id="614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342900" indent="-342900"/>
            <a:r>
              <a:rPr lang="en-US" altLang="zh-CN" sz="2200">
                <a:ea typeface="宋体" panose="02010600030101010101" pitchFamily="2" charset="-122"/>
              </a:rPr>
              <a:t>We want to merge the two closest clusters (C2 and C5)  and update the proximity matrix. </a:t>
            </a:r>
          </a:p>
          <a:p>
            <a:pPr marL="742950" lvl="1" indent="-285750"/>
            <a:endParaRPr lang="zh-CN" altLang="en-US" sz="2000">
              <a:ea typeface="宋体" panose="02010600030101010101" pitchFamily="2" charset="-122"/>
            </a:endParaRPr>
          </a:p>
        </p:txBody>
      </p:sp>
      <p:sp>
        <p:nvSpPr>
          <p:cNvPr id="6149" name="Freeform 4"/>
          <p:cNvSpPr>
            <a:spLocks/>
          </p:cNvSpPr>
          <p:nvPr/>
        </p:nvSpPr>
        <p:spPr bwMode="auto">
          <a:xfrm>
            <a:off x="609600" y="3886200"/>
            <a:ext cx="546100" cy="773113"/>
          </a:xfrm>
          <a:custGeom>
            <a:avLst/>
            <a:gdLst>
              <a:gd name="T0" fmla="*/ 433 w 598"/>
              <a:gd name="T1" fmla="*/ 69 h 652"/>
              <a:gd name="T2" fmla="*/ 248 w 598"/>
              <a:gd name="T3" fmla="*/ 0 h 652"/>
              <a:gd name="T4" fmla="*/ 152 w 598"/>
              <a:gd name="T5" fmla="*/ 34 h 652"/>
              <a:gd name="T6" fmla="*/ 125 w 598"/>
              <a:gd name="T7" fmla="*/ 96 h 652"/>
              <a:gd name="T8" fmla="*/ 70 w 598"/>
              <a:gd name="T9" fmla="*/ 172 h 652"/>
              <a:gd name="T10" fmla="*/ 49 w 598"/>
              <a:gd name="T11" fmla="*/ 178 h 652"/>
              <a:gd name="T12" fmla="*/ 29 w 598"/>
              <a:gd name="T13" fmla="*/ 220 h 652"/>
              <a:gd name="T14" fmla="*/ 15 w 598"/>
              <a:gd name="T15" fmla="*/ 261 h 652"/>
              <a:gd name="T16" fmla="*/ 29 w 598"/>
              <a:gd name="T17" fmla="*/ 384 h 652"/>
              <a:gd name="T18" fmla="*/ 97 w 598"/>
              <a:gd name="T19" fmla="*/ 412 h 652"/>
              <a:gd name="T20" fmla="*/ 77 w 598"/>
              <a:gd name="T21" fmla="*/ 487 h 652"/>
              <a:gd name="T22" fmla="*/ 104 w 598"/>
              <a:gd name="T23" fmla="*/ 617 h 652"/>
              <a:gd name="T24" fmla="*/ 166 w 598"/>
              <a:gd name="T25" fmla="*/ 645 h 652"/>
              <a:gd name="T26" fmla="*/ 186 w 598"/>
              <a:gd name="T27" fmla="*/ 652 h 652"/>
              <a:gd name="T28" fmla="*/ 241 w 598"/>
              <a:gd name="T29" fmla="*/ 604 h 652"/>
              <a:gd name="T30" fmla="*/ 351 w 598"/>
              <a:gd name="T31" fmla="*/ 652 h 652"/>
              <a:gd name="T32" fmla="*/ 447 w 598"/>
              <a:gd name="T33" fmla="*/ 590 h 652"/>
              <a:gd name="T34" fmla="*/ 522 w 598"/>
              <a:gd name="T35" fmla="*/ 542 h 652"/>
              <a:gd name="T36" fmla="*/ 570 w 598"/>
              <a:gd name="T37" fmla="*/ 446 h 652"/>
              <a:gd name="T38" fmla="*/ 536 w 598"/>
              <a:gd name="T39" fmla="*/ 391 h 652"/>
              <a:gd name="T40" fmla="*/ 563 w 598"/>
              <a:gd name="T41" fmla="*/ 350 h 652"/>
              <a:gd name="T42" fmla="*/ 598 w 598"/>
              <a:gd name="T43" fmla="*/ 288 h 652"/>
              <a:gd name="T44" fmla="*/ 584 w 598"/>
              <a:gd name="T45" fmla="*/ 192 h 652"/>
              <a:gd name="T46" fmla="*/ 447 w 598"/>
              <a:gd name="T47" fmla="*/ 96 h 652"/>
              <a:gd name="T48" fmla="*/ 433 w 598"/>
              <a:gd name="T49" fmla="*/ 69 h 652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598"/>
              <a:gd name="T76" fmla="*/ 0 h 652"/>
              <a:gd name="T77" fmla="*/ 598 w 598"/>
              <a:gd name="T78" fmla="*/ 652 h 652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598" h="652">
                <a:moveTo>
                  <a:pt x="433" y="69"/>
                </a:moveTo>
                <a:cubicBezTo>
                  <a:pt x="379" y="31"/>
                  <a:pt x="310" y="21"/>
                  <a:pt x="248" y="0"/>
                </a:cubicBezTo>
                <a:cubicBezTo>
                  <a:pt x="195" y="7"/>
                  <a:pt x="192" y="10"/>
                  <a:pt x="152" y="34"/>
                </a:cubicBezTo>
                <a:cubicBezTo>
                  <a:pt x="144" y="57"/>
                  <a:pt x="132" y="73"/>
                  <a:pt x="125" y="96"/>
                </a:cubicBezTo>
                <a:cubicBezTo>
                  <a:pt x="133" y="189"/>
                  <a:pt x="154" y="159"/>
                  <a:pt x="70" y="172"/>
                </a:cubicBezTo>
                <a:cubicBezTo>
                  <a:pt x="63" y="173"/>
                  <a:pt x="56" y="176"/>
                  <a:pt x="49" y="178"/>
                </a:cubicBezTo>
                <a:cubicBezTo>
                  <a:pt x="29" y="209"/>
                  <a:pt x="39" y="188"/>
                  <a:pt x="29" y="220"/>
                </a:cubicBezTo>
                <a:cubicBezTo>
                  <a:pt x="25" y="234"/>
                  <a:pt x="15" y="261"/>
                  <a:pt x="15" y="261"/>
                </a:cubicBezTo>
                <a:cubicBezTo>
                  <a:pt x="18" y="302"/>
                  <a:pt x="0" y="355"/>
                  <a:pt x="29" y="384"/>
                </a:cubicBezTo>
                <a:cubicBezTo>
                  <a:pt x="46" y="401"/>
                  <a:pt x="97" y="412"/>
                  <a:pt x="97" y="412"/>
                </a:cubicBezTo>
                <a:cubicBezTo>
                  <a:pt x="92" y="438"/>
                  <a:pt x="84" y="462"/>
                  <a:pt x="77" y="487"/>
                </a:cubicBezTo>
                <a:cubicBezTo>
                  <a:pt x="79" y="523"/>
                  <a:pt x="71" y="585"/>
                  <a:pt x="104" y="617"/>
                </a:cubicBezTo>
                <a:cubicBezTo>
                  <a:pt x="121" y="634"/>
                  <a:pt x="144" y="638"/>
                  <a:pt x="166" y="645"/>
                </a:cubicBezTo>
                <a:cubicBezTo>
                  <a:pt x="173" y="647"/>
                  <a:pt x="186" y="652"/>
                  <a:pt x="186" y="652"/>
                </a:cubicBezTo>
                <a:cubicBezTo>
                  <a:pt x="214" y="643"/>
                  <a:pt x="224" y="628"/>
                  <a:pt x="241" y="604"/>
                </a:cubicBezTo>
                <a:cubicBezTo>
                  <a:pt x="276" y="626"/>
                  <a:pt x="311" y="642"/>
                  <a:pt x="351" y="652"/>
                </a:cubicBezTo>
                <a:cubicBezTo>
                  <a:pt x="400" y="644"/>
                  <a:pt x="419" y="631"/>
                  <a:pt x="447" y="590"/>
                </a:cubicBezTo>
                <a:cubicBezTo>
                  <a:pt x="467" y="531"/>
                  <a:pt x="403" y="553"/>
                  <a:pt x="522" y="542"/>
                </a:cubicBezTo>
                <a:cubicBezTo>
                  <a:pt x="555" y="520"/>
                  <a:pt x="557" y="482"/>
                  <a:pt x="570" y="446"/>
                </a:cubicBezTo>
                <a:cubicBezTo>
                  <a:pt x="561" y="418"/>
                  <a:pt x="562" y="408"/>
                  <a:pt x="536" y="391"/>
                </a:cubicBezTo>
                <a:cubicBezTo>
                  <a:pt x="512" y="355"/>
                  <a:pt x="529" y="362"/>
                  <a:pt x="563" y="350"/>
                </a:cubicBezTo>
                <a:cubicBezTo>
                  <a:pt x="595" y="303"/>
                  <a:pt x="586" y="325"/>
                  <a:pt x="598" y="288"/>
                </a:cubicBezTo>
                <a:cubicBezTo>
                  <a:pt x="596" y="271"/>
                  <a:pt x="597" y="218"/>
                  <a:pt x="584" y="192"/>
                </a:cubicBezTo>
                <a:cubicBezTo>
                  <a:pt x="560" y="146"/>
                  <a:pt x="494" y="112"/>
                  <a:pt x="447" y="96"/>
                </a:cubicBezTo>
                <a:cubicBezTo>
                  <a:pt x="437" y="93"/>
                  <a:pt x="438" y="78"/>
                  <a:pt x="433" y="69"/>
                </a:cubicBezTo>
                <a:close/>
              </a:path>
            </a:pathLst>
          </a:custGeom>
          <a:solidFill>
            <a:schemeClr val="bg2"/>
          </a:solidFill>
          <a:ln w="12700" cap="flat" cmpd="sng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150" name="Freeform 5"/>
          <p:cNvSpPr>
            <a:spLocks/>
          </p:cNvSpPr>
          <p:nvPr/>
        </p:nvSpPr>
        <p:spPr bwMode="auto">
          <a:xfrm rot="-5400000">
            <a:off x="1600200" y="2667000"/>
            <a:ext cx="762000" cy="914400"/>
          </a:xfrm>
          <a:custGeom>
            <a:avLst/>
            <a:gdLst>
              <a:gd name="T0" fmla="*/ 433 w 598"/>
              <a:gd name="T1" fmla="*/ 69 h 652"/>
              <a:gd name="T2" fmla="*/ 248 w 598"/>
              <a:gd name="T3" fmla="*/ 0 h 652"/>
              <a:gd name="T4" fmla="*/ 152 w 598"/>
              <a:gd name="T5" fmla="*/ 34 h 652"/>
              <a:gd name="T6" fmla="*/ 125 w 598"/>
              <a:gd name="T7" fmla="*/ 96 h 652"/>
              <a:gd name="T8" fmla="*/ 70 w 598"/>
              <a:gd name="T9" fmla="*/ 172 h 652"/>
              <a:gd name="T10" fmla="*/ 49 w 598"/>
              <a:gd name="T11" fmla="*/ 178 h 652"/>
              <a:gd name="T12" fmla="*/ 29 w 598"/>
              <a:gd name="T13" fmla="*/ 220 h 652"/>
              <a:gd name="T14" fmla="*/ 15 w 598"/>
              <a:gd name="T15" fmla="*/ 261 h 652"/>
              <a:gd name="T16" fmla="*/ 29 w 598"/>
              <a:gd name="T17" fmla="*/ 384 h 652"/>
              <a:gd name="T18" fmla="*/ 97 w 598"/>
              <a:gd name="T19" fmla="*/ 412 h 652"/>
              <a:gd name="T20" fmla="*/ 77 w 598"/>
              <a:gd name="T21" fmla="*/ 487 h 652"/>
              <a:gd name="T22" fmla="*/ 104 w 598"/>
              <a:gd name="T23" fmla="*/ 617 h 652"/>
              <a:gd name="T24" fmla="*/ 166 w 598"/>
              <a:gd name="T25" fmla="*/ 645 h 652"/>
              <a:gd name="T26" fmla="*/ 186 w 598"/>
              <a:gd name="T27" fmla="*/ 652 h 652"/>
              <a:gd name="T28" fmla="*/ 241 w 598"/>
              <a:gd name="T29" fmla="*/ 604 h 652"/>
              <a:gd name="T30" fmla="*/ 351 w 598"/>
              <a:gd name="T31" fmla="*/ 652 h 652"/>
              <a:gd name="T32" fmla="*/ 447 w 598"/>
              <a:gd name="T33" fmla="*/ 590 h 652"/>
              <a:gd name="T34" fmla="*/ 522 w 598"/>
              <a:gd name="T35" fmla="*/ 542 h 652"/>
              <a:gd name="T36" fmla="*/ 570 w 598"/>
              <a:gd name="T37" fmla="*/ 446 h 652"/>
              <a:gd name="T38" fmla="*/ 536 w 598"/>
              <a:gd name="T39" fmla="*/ 391 h 652"/>
              <a:gd name="T40" fmla="*/ 563 w 598"/>
              <a:gd name="T41" fmla="*/ 350 h 652"/>
              <a:gd name="T42" fmla="*/ 598 w 598"/>
              <a:gd name="T43" fmla="*/ 288 h 652"/>
              <a:gd name="T44" fmla="*/ 584 w 598"/>
              <a:gd name="T45" fmla="*/ 192 h 652"/>
              <a:gd name="T46" fmla="*/ 447 w 598"/>
              <a:gd name="T47" fmla="*/ 96 h 652"/>
              <a:gd name="T48" fmla="*/ 433 w 598"/>
              <a:gd name="T49" fmla="*/ 69 h 652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598"/>
              <a:gd name="T76" fmla="*/ 0 h 652"/>
              <a:gd name="T77" fmla="*/ 598 w 598"/>
              <a:gd name="T78" fmla="*/ 652 h 652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598" h="652">
                <a:moveTo>
                  <a:pt x="433" y="69"/>
                </a:moveTo>
                <a:cubicBezTo>
                  <a:pt x="379" y="31"/>
                  <a:pt x="310" y="21"/>
                  <a:pt x="248" y="0"/>
                </a:cubicBezTo>
                <a:cubicBezTo>
                  <a:pt x="195" y="7"/>
                  <a:pt x="192" y="10"/>
                  <a:pt x="152" y="34"/>
                </a:cubicBezTo>
                <a:cubicBezTo>
                  <a:pt x="144" y="57"/>
                  <a:pt x="132" y="73"/>
                  <a:pt x="125" y="96"/>
                </a:cubicBezTo>
                <a:cubicBezTo>
                  <a:pt x="133" y="189"/>
                  <a:pt x="154" y="159"/>
                  <a:pt x="70" y="172"/>
                </a:cubicBezTo>
                <a:cubicBezTo>
                  <a:pt x="63" y="173"/>
                  <a:pt x="56" y="176"/>
                  <a:pt x="49" y="178"/>
                </a:cubicBezTo>
                <a:cubicBezTo>
                  <a:pt x="29" y="209"/>
                  <a:pt x="39" y="188"/>
                  <a:pt x="29" y="220"/>
                </a:cubicBezTo>
                <a:cubicBezTo>
                  <a:pt x="25" y="234"/>
                  <a:pt x="15" y="261"/>
                  <a:pt x="15" y="261"/>
                </a:cubicBezTo>
                <a:cubicBezTo>
                  <a:pt x="18" y="302"/>
                  <a:pt x="0" y="355"/>
                  <a:pt x="29" y="384"/>
                </a:cubicBezTo>
                <a:cubicBezTo>
                  <a:pt x="46" y="401"/>
                  <a:pt x="97" y="412"/>
                  <a:pt x="97" y="412"/>
                </a:cubicBezTo>
                <a:cubicBezTo>
                  <a:pt x="92" y="438"/>
                  <a:pt x="84" y="462"/>
                  <a:pt x="77" y="487"/>
                </a:cubicBezTo>
                <a:cubicBezTo>
                  <a:pt x="79" y="523"/>
                  <a:pt x="71" y="585"/>
                  <a:pt x="104" y="617"/>
                </a:cubicBezTo>
                <a:cubicBezTo>
                  <a:pt x="121" y="634"/>
                  <a:pt x="144" y="638"/>
                  <a:pt x="166" y="645"/>
                </a:cubicBezTo>
                <a:cubicBezTo>
                  <a:pt x="173" y="647"/>
                  <a:pt x="186" y="652"/>
                  <a:pt x="186" y="652"/>
                </a:cubicBezTo>
                <a:cubicBezTo>
                  <a:pt x="214" y="643"/>
                  <a:pt x="224" y="628"/>
                  <a:pt x="241" y="604"/>
                </a:cubicBezTo>
                <a:cubicBezTo>
                  <a:pt x="276" y="626"/>
                  <a:pt x="311" y="642"/>
                  <a:pt x="351" y="652"/>
                </a:cubicBezTo>
                <a:cubicBezTo>
                  <a:pt x="400" y="644"/>
                  <a:pt x="419" y="631"/>
                  <a:pt x="447" y="590"/>
                </a:cubicBezTo>
                <a:cubicBezTo>
                  <a:pt x="467" y="531"/>
                  <a:pt x="403" y="553"/>
                  <a:pt x="522" y="542"/>
                </a:cubicBezTo>
                <a:cubicBezTo>
                  <a:pt x="555" y="520"/>
                  <a:pt x="557" y="482"/>
                  <a:pt x="570" y="446"/>
                </a:cubicBezTo>
                <a:cubicBezTo>
                  <a:pt x="561" y="418"/>
                  <a:pt x="562" y="408"/>
                  <a:pt x="536" y="391"/>
                </a:cubicBezTo>
                <a:cubicBezTo>
                  <a:pt x="512" y="355"/>
                  <a:pt x="529" y="362"/>
                  <a:pt x="563" y="350"/>
                </a:cubicBezTo>
                <a:cubicBezTo>
                  <a:pt x="595" y="303"/>
                  <a:pt x="586" y="325"/>
                  <a:pt x="598" y="288"/>
                </a:cubicBezTo>
                <a:cubicBezTo>
                  <a:pt x="596" y="271"/>
                  <a:pt x="597" y="218"/>
                  <a:pt x="584" y="192"/>
                </a:cubicBezTo>
                <a:cubicBezTo>
                  <a:pt x="560" y="146"/>
                  <a:pt x="494" y="112"/>
                  <a:pt x="447" y="96"/>
                </a:cubicBezTo>
                <a:cubicBezTo>
                  <a:pt x="437" y="93"/>
                  <a:pt x="438" y="78"/>
                  <a:pt x="433" y="69"/>
                </a:cubicBezTo>
                <a:close/>
              </a:path>
            </a:pathLst>
          </a:custGeom>
          <a:solidFill>
            <a:schemeClr val="bg2"/>
          </a:solidFill>
          <a:ln w="12700" cap="flat" cmpd="sng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151" name="Freeform 6"/>
          <p:cNvSpPr>
            <a:spLocks/>
          </p:cNvSpPr>
          <p:nvPr/>
        </p:nvSpPr>
        <p:spPr bwMode="auto">
          <a:xfrm rot="10800000">
            <a:off x="3352800" y="3048000"/>
            <a:ext cx="685800" cy="762000"/>
          </a:xfrm>
          <a:custGeom>
            <a:avLst/>
            <a:gdLst>
              <a:gd name="T0" fmla="*/ 433 w 598"/>
              <a:gd name="T1" fmla="*/ 69 h 652"/>
              <a:gd name="T2" fmla="*/ 248 w 598"/>
              <a:gd name="T3" fmla="*/ 0 h 652"/>
              <a:gd name="T4" fmla="*/ 152 w 598"/>
              <a:gd name="T5" fmla="*/ 34 h 652"/>
              <a:gd name="T6" fmla="*/ 125 w 598"/>
              <a:gd name="T7" fmla="*/ 96 h 652"/>
              <a:gd name="T8" fmla="*/ 70 w 598"/>
              <a:gd name="T9" fmla="*/ 172 h 652"/>
              <a:gd name="T10" fmla="*/ 49 w 598"/>
              <a:gd name="T11" fmla="*/ 178 h 652"/>
              <a:gd name="T12" fmla="*/ 29 w 598"/>
              <a:gd name="T13" fmla="*/ 220 h 652"/>
              <a:gd name="T14" fmla="*/ 15 w 598"/>
              <a:gd name="T15" fmla="*/ 261 h 652"/>
              <a:gd name="T16" fmla="*/ 29 w 598"/>
              <a:gd name="T17" fmla="*/ 384 h 652"/>
              <a:gd name="T18" fmla="*/ 97 w 598"/>
              <a:gd name="T19" fmla="*/ 412 h 652"/>
              <a:gd name="T20" fmla="*/ 77 w 598"/>
              <a:gd name="T21" fmla="*/ 487 h 652"/>
              <a:gd name="T22" fmla="*/ 104 w 598"/>
              <a:gd name="T23" fmla="*/ 617 h 652"/>
              <a:gd name="T24" fmla="*/ 166 w 598"/>
              <a:gd name="T25" fmla="*/ 645 h 652"/>
              <a:gd name="T26" fmla="*/ 186 w 598"/>
              <a:gd name="T27" fmla="*/ 652 h 652"/>
              <a:gd name="T28" fmla="*/ 241 w 598"/>
              <a:gd name="T29" fmla="*/ 604 h 652"/>
              <a:gd name="T30" fmla="*/ 351 w 598"/>
              <a:gd name="T31" fmla="*/ 652 h 652"/>
              <a:gd name="T32" fmla="*/ 447 w 598"/>
              <a:gd name="T33" fmla="*/ 590 h 652"/>
              <a:gd name="T34" fmla="*/ 522 w 598"/>
              <a:gd name="T35" fmla="*/ 542 h 652"/>
              <a:gd name="T36" fmla="*/ 570 w 598"/>
              <a:gd name="T37" fmla="*/ 446 h 652"/>
              <a:gd name="T38" fmla="*/ 536 w 598"/>
              <a:gd name="T39" fmla="*/ 391 h 652"/>
              <a:gd name="T40" fmla="*/ 563 w 598"/>
              <a:gd name="T41" fmla="*/ 350 h 652"/>
              <a:gd name="T42" fmla="*/ 598 w 598"/>
              <a:gd name="T43" fmla="*/ 288 h 652"/>
              <a:gd name="T44" fmla="*/ 584 w 598"/>
              <a:gd name="T45" fmla="*/ 192 h 652"/>
              <a:gd name="T46" fmla="*/ 447 w 598"/>
              <a:gd name="T47" fmla="*/ 96 h 652"/>
              <a:gd name="T48" fmla="*/ 433 w 598"/>
              <a:gd name="T49" fmla="*/ 69 h 652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598"/>
              <a:gd name="T76" fmla="*/ 0 h 652"/>
              <a:gd name="T77" fmla="*/ 598 w 598"/>
              <a:gd name="T78" fmla="*/ 652 h 652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598" h="652">
                <a:moveTo>
                  <a:pt x="433" y="69"/>
                </a:moveTo>
                <a:cubicBezTo>
                  <a:pt x="379" y="31"/>
                  <a:pt x="310" y="21"/>
                  <a:pt x="248" y="0"/>
                </a:cubicBezTo>
                <a:cubicBezTo>
                  <a:pt x="195" y="7"/>
                  <a:pt x="192" y="10"/>
                  <a:pt x="152" y="34"/>
                </a:cubicBezTo>
                <a:cubicBezTo>
                  <a:pt x="144" y="57"/>
                  <a:pt x="132" y="73"/>
                  <a:pt x="125" y="96"/>
                </a:cubicBezTo>
                <a:cubicBezTo>
                  <a:pt x="133" y="189"/>
                  <a:pt x="154" y="159"/>
                  <a:pt x="70" y="172"/>
                </a:cubicBezTo>
                <a:cubicBezTo>
                  <a:pt x="63" y="173"/>
                  <a:pt x="56" y="176"/>
                  <a:pt x="49" y="178"/>
                </a:cubicBezTo>
                <a:cubicBezTo>
                  <a:pt x="29" y="209"/>
                  <a:pt x="39" y="188"/>
                  <a:pt x="29" y="220"/>
                </a:cubicBezTo>
                <a:cubicBezTo>
                  <a:pt x="25" y="234"/>
                  <a:pt x="15" y="261"/>
                  <a:pt x="15" y="261"/>
                </a:cubicBezTo>
                <a:cubicBezTo>
                  <a:pt x="18" y="302"/>
                  <a:pt x="0" y="355"/>
                  <a:pt x="29" y="384"/>
                </a:cubicBezTo>
                <a:cubicBezTo>
                  <a:pt x="46" y="401"/>
                  <a:pt x="97" y="412"/>
                  <a:pt x="97" y="412"/>
                </a:cubicBezTo>
                <a:cubicBezTo>
                  <a:pt x="92" y="438"/>
                  <a:pt x="84" y="462"/>
                  <a:pt x="77" y="487"/>
                </a:cubicBezTo>
                <a:cubicBezTo>
                  <a:pt x="79" y="523"/>
                  <a:pt x="71" y="585"/>
                  <a:pt x="104" y="617"/>
                </a:cubicBezTo>
                <a:cubicBezTo>
                  <a:pt x="121" y="634"/>
                  <a:pt x="144" y="638"/>
                  <a:pt x="166" y="645"/>
                </a:cubicBezTo>
                <a:cubicBezTo>
                  <a:pt x="173" y="647"/>
                  <a:pt x="186" y="652"/>
                  <a:pt x="186" y="652"/>
                </a:cubicBezTo>
                <a:cubicBezTo>
                  <a:pt x="214" y="643"/>
                  <a:pt x="224" y="628"/>
                  <a:pt x="241" y="604"/>
                </a:cubicBezTo>
                <a:cubicBezTo>
                  <a:pt x="276" y="626"/>
                  <a:pt x="311" y="642"/>
                  <a:pt x="351" y="652"/>
                </a:cubicBezTo>
                <a:cubicBezTo>
                  <a:pt x="400" y="644"/>
                  <a:pt x="419" y="631"/>
                  <a:pt x="447" y="590"/>
                </a:cubicBezTo>
                <a:cubicBezTo>
                  <a:pt x="467" y="531"/>
                  <a:pt x="403" y="553"/>
                  <a:pt x="522" y="542"/>
                </a:cubicBezTo>
                <a:cubicBezTo>
                  <a:pt x="555" y="520"/>
                  <a:pt x="557" y="482"/>
                  <a:pt x="570" y="446"/>
                </a:cubicBezTo>
                <a:cubicBezTo>
                  <a:pt x="561" y="418"/>
                  <a:pt x="562" y="408"/>
                  <a:pt x="536" y="391"/>
                </a:cubicBezTo>
                <a:cubicBezTo>
                  <a:pt x="512" y="355"/>
                  <a:pt x="529" y="362"/>
                  <a:pt x="563" y="350"/>
                </a:cubicBezTo>
                <a:cubicBezTo>
                  <a:pt x="595" y="303"/>
                  <a:pt x="586" y="325"/>
                  <a:pt x="598" y="288"/>
                </a:cubicBezTo>
                <a:cubicBezTo>
                  <a:pt x="596" y="271"/>
                  <a:pt x="597" y="218"/>
                  <a:pt x="584" y="192"/>
                </a:cubicBezTo>
                <a:cubicBezTo>
                  <a:pt x="560" y="146"/>
                  <a:pt x="494" y="112"/>
                  <a:pt x="447" y="96"/>
                </a:cubicBezTo>
                <a:cubicBezTo>
                  <a:pt x="437" y="93"/>
                  <a:pt x="438" y="78"/>
                  <a:pt x="433" y="69"/>
                </a:cubicBezTo>
                <a:close/>
              </a:path>
            </a:pathLst>
          </a:custGeom>
          <a:solidFill>
            <a:schemeClr val="bg2"/>
          </a:solidFill>
          <a:ln w="12700" cap="flat" cmpd="sng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152" name="Freeform 7"/>
          <p:cNvSpPr>
            <a:spLocks/>
          </p:cNvSpPr>
          <p:nvPr/>
        </p:nvSpPr>
        <p:spPr bwMode="auto">
          <a:xfrm>
            <a:off x="1295400" y="4953000"/>
            <a:ext cx="774700" cy="773113"/>
          </a:xfrm>
          <a:custGeom>
            <a:avLst/>
            <a:gdLst>
              <a:gd name="T0" fmla="*/ 433 w 598"/>
              <a:gd name="T1" fmla="*/ 69 h 652"/>
              <a:gd name="T2" fmla="*/ 248 w 598"/>
              <a:gd name="T3" fmla="*/ 0 h 652"/>
              <a:gd name="T4" fmla="*/ 152 w 598"/>
              <a:gd name="T5" fmla="*/ 34 h 652"/>
              <a:gd name="T6" fmla="*/ 125 w 598"/>
              <a:gd name="T7" fmla="*/ 96 h 652"/>
              <a:gd name="T8" fmla="*/ 70 w 598"/>
              <a:gd name="T9" fmla="*/ 172 h 652"/>
              <a:gd name="T10" fmla="*/ 49 w 598"/>
              <a:gd name="T11" fmla="*/ 178 h 652"/>
              <a:gd name="T12" fmla="*/ 29 w 598"/>
              <a:gd name="T13" fmla="*/ 220 h 652"/>
              <a:gd name="T14" fmla="*/ 15 w 598"/>
              <a:gd name="T15" fmla="*/ 261 h 652"/>
              <a:gd name="T16" fmla="*/ 29 w 598"/>
              <a:gd name="T17" fmla="*/ 384 h 652"/>
              <a:gd name="T18" fmla="*/ 97 w 598"/>
              <a:gd name="T19" fmla="*/ 412 h 652"/>
              <a:gd name="T20" fmla="*/ 77 w 598"/>
              <a:gd name="T21" fmla="*/ 487 h 652"/>
              <a:gd name="T22" fmla="*/ 104 w 598"/>
              <a:gd name="T23" fmla="*/ 617 h 652"/>
              <a:gd name="T24" fmla="*/ 166 w 598"/>
              <a:gd name="T25" fmla="*/ 645 h 652"/>
              <a:gd name="T26" fmla="*/ 186 w 598"/>
              <a:gd name="T27" fmla="*/ 652 h 652"/>
              <a:gd name="T28" fmla="*/ 241 w 598"/>
              <a:gd name="T29" fmla="*/ 604 h 652"/>
              <a:gd name="T30" fmla="*/ 351 w 598"/>
              <a:gd name="T31" fmla="*/ 652 h 652"/>
              <a:gd name="T32" fmla="*/ 447 w 598"/>
              <a:gd name="T33" fmla="*/ 590 h 652"/>
              <a:gd name="T34" fmla="*/ 522 w 598"/>
              <a:gd name="T35" fmla="*/ 542 h 652"/>
              <a:gd name="T36" fmla="*/ 570 w 598"/>
              <a:gd name="T37" fmla="*/ 446 h 652"/>
              <a:gd name="T38" fmla="*/ 536 w 598"/>
              <a:gd name="T39" fmla="*/ 391 h 652"/>
              <a:gd name="T40" fmla="*/ 563 w 598"/>
              <a:gd name="T41" fmla="*/ 350 h 652"/>
              <a:gd name="T42" fmla="*/ 598 w 598"/>
              <a:gd name="T43" fmla="*/ 288 h 652"/>
              <a:gd name="T44" fmla="*/ 584 w 598"/>
              <a:gd name="T45" fmla="*/ 192 h 652"/>
              <a:gd name="T46" fmla="*/ 447 w 598"/>
              <a:gd name="T47" fmla="*/ 96 h 652"/>
              <a:gd name="T48" fmla="*/ 433 w 598"/>
              <a:gd name="T49" fmla="*/ 69 h 652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598"/>
              <a:gd name="T76" fmla="*/ 0 h 652"/>
              <a:gd name="T77" fmla="*/ 598 w 598"/>
              <a:gd name="T78" fmla="*/ 652 h 652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598" h="652">
                <a:moveTo>
                  <a:pt x="433" y="69"/>
                </a:moveTo>
                <a:cubicBezTo>
                  <a:pt x="379" y="31"/>
                  <a:pt x="310" y="21"/>
                  <a:pt x="248" y="0"/>
                </a:cubicBezTo>
                <a:cubicBezTo>
                  <a:pt x="195" y="7"/>
                  <a:pt x="192" y="10"/>
                  <a:pt x="152" y="34"/>
                </a:cubicBezTo>
                <a:cubicBezTo>
                  <a:pt x="144" y="57"/>
                  <a:pt x="132" y="73"/>
                  <a:pt x="125" y="96"/>
                </a:cubicBezTo>
                <a:cubicBezTo>
                  <a:pt x="133" y="189"/>
                  <a:pt x="154" y="159"/>
                  <a:pt x="70" y="172"/>
                </a:cubicBezTo>
                <a:cubicBezTo>
                  <a:pt x="63" y="173"/>
                  <a:pt x="56" y="176"/>
                  <a:pt x="49" y="178"/>
                </a:cubicBezTo>
                <a:cubicBezTo>
                  <a:pt x="29" y="209"/>
                  <a:pt x="39" y="188"/>
                  <a:pt x="29" y="220"/>
                </a:cubicBezTo>
                <a:cubicBezTo>
                  <a:pt x="25" y="234"/>
                  <a:pt x="15" y="261"/>
                  <a:pt x="15" y="261"/>
                </a:cubicBezTo>
                <a:cubicBezTo>
                  <a:pt x="18" y="302"/>
                  <a:pt x="0" y="355"/>
                  <a:pt x="29" y="384"/>
                </a:cubicBezTo>
                <a:cubicBezTo>
                  <a:pt x="46" y="401"/>
                  <a:pt x="97" y="412"/>
                  <a:pt x="97" y="412"/>
                </a:cubicBezTo>
                <a:cubicBezTo>
                  <a:pt x="92" y="438"/>
                  <a:pt x="84" y="462"/>
                  <a:pt x="77" y="487"/>
                </a:cubicBezTo>
                <a:cubicBezTo>
                  <a:pt x="79" y="523"/>
                  <a:pt x="71" y="585"/>
                  <a:pt x="104" y="617"/>
                </a:cubicBezTo>
                <a:cubicBezTo>
                  <a:pt x="121" y="634"/>
                  <a:pt x="144" y="638"/>
                  <a:pt x="166" y="645"/>
                </a:cubicBezTo>
                <a:cubicBezTo>
                  <a:pt x="173" y="647"/>
                  <a:pt x="186" y="652"/>
                  <a:pt x="186" y="652"/>
                </a:cubicBezTo>
                <a:cubicBezTo>
                  <a:pt x="214" y="643"/>
                  <a:pt x="224" y="628"/>
                  <a:pt x="241" y="604"/>
                </a:cubicBezTo>
                <a:cubicBezTo>
                  <a:pt x="276" y="626"/>
                  <a:pt x="311" y="642"/>
                  <a:pt x="351" y="652"/>
                </a:cubicBezTo>
                <a:cubicBezTo>
                  <a:pt x="400" y="644"/>
                  <a:pt x="419" y="631"/>
                  <a:pt x="447" y="590"/>
                </a:cubicBezTo>
                <a:cubicBezTo>
                  <a:pt x="467" y="531"/>
                  <a:pt x="403" y="553"/>
                  <a:pt x="522" y="542"/>
                </a:cubicBezTo>
                <a:cubicBezTo>
                  <a:pt x="555" y="520"/>
                  <a:pt x="557" y="482"/>
                  <a:pt x="570" y="446"/>
                </a:cubicBezTo>
                <a:cubicBezTo>
                  <a:pt x="561" y="418"/>
                  <a:pt x="562" y="408"/>
                  <a:pt x="536" y="391"/>
                </a:cubicBezTo>
                <a:cubicBezTo>
                  <a:pt x="512" y="355"/>
                  <a:pt x="529" y="362"/>
                  <a:pt x="563" y="350"/>
                </a:cubicBezTo>
                <a:cubicBezTo>
                  <a:pt x="595" y="303"/>
                  <a:pt x="586" y="325"/>
                  <a:pt x="598" y="288"/>
                </a:cubicBezTo>
                <a:cubicBezTo>
                  <a:pt x="596" y="271"/>
                  <a:pt x="597" y="218"/>
                  <a:pt x="584" y="192"/>
                </a:cubicBezTo>
                <a:cubicBezTo>
                  <a:pt x="560" y="146"/>
                  <a:pt x="494" y="112"/>
                  <a:pt x="447" y="96"/>
                </a:cubicBezTo>
                <a:cubicBezTo>
                  <a:pt x="437" y="93"/>
                  <a:pt x="438" y="78"/>
                  <a:pt x="433" y="69"/>
                </a:cubicBezTo>
                <a:close/>
              </a:path>
            </a:pathLst>
          </a:custGeom>
          <a:solidFill>
            <a:schemeClr val="bg2"/>
          </a:solidFill>
          <a:ln w="12700" cap="flat" cmpd="sng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153" name="Freeform 8"/>
          <p:cNvSpPr>
            <a:spLocks/>
          </p:cNvSpPr>
          <p:nvPr/>
        </p:nvSpPr>
        <p:spPr bwMode="auto">
          <a:xfrm rot="10800000">
            <a:off x="2590800" y="4876800"/>
            <a:ext cx="685800" cy="762000"/>
          </a:xfrm>
          <a:custGeom>
            <a:avLst/>
            <a:gdLst>
              <a:gd name="T0" fmla="*/ 433 w 598"/>
              <a:gd name="T1" fmla="*/ 69 h 652"/>
              <a:gd name="T2" fmla="*/ 248 w 598"/>
              <a:gd name="T3" fmla="*/ 0 h 652"/>
              <a:gd name="T4" fmla="*/ 152 w 598"/>
              <a:gd name="T5" fmla="*/ 34 h 652"/>
              <a:gd name="T6" fmla="*/ 125 w 598"/>
              <a:gd name="T7" fmla="*/ 96 h 652"/>
              <a:gd name="T8" fmla="*/ 70 w 598"/>
              <a:gd name="T9" fmla="*/ 172 h 652"/>
              <a:gd name="T10" fmla="*/ 49 w 598"/>
              <a:gd name="T11" fmla="*/ 178 h 652"/>
              <a:gd name="T12" fmla="*/ 29 w 598"/>
              <a:gd name="T13" fmla="*/ 220 h 652"/>
              <a:gd name="T14" fmla="*/ 15 w 598"/>
              <a:gd name="T15" fmla="*/ 261 h 652"/>
              <a:gd name="T16" fmla="*/ 29 w 598"/>
              <a:gd name="T17" fmla="*/ 384 h 652"/>
              <a:gd name="T18" fmla="*/ 97 w 598"/>
              <a:gd name="T19" fmla="*/ 412 h 652"/>
              <a:gd name="T20" fmla="*/ 77 w 598"/>
              <a:gd name="T21" fmla="*/ 487 h 652"/>
              <a:gd name="T22" fmla="*/ 104 w 598"/>
              <a:gd name="T23" fmla="*/ 617 h 652"/>
              <a:gd name="T24" fmla="*/ 166 w 598"/>
              <a:gd name="T25" fmla="*/ 645 h 652"/>
              <a:gd name="T26" fmla="*/ 186 w 598"/>
              <a:gd name="T27" fmla="*/ 652 h 652"/>
              <a:gd name="T28" fmla="*/ 241 w 598"/>
              <a:gd name="T29" fmla="*/ 604 h 652"/>
              <a:gd name="T30" fmla="*/ 351 w 598"/>
              <a:gd name="T31" fmla="*/ 652 h 652"/>
              <a:gd name="T32" fmla="*/ 447 w 598"/>
              <a:gd name="T33" fmla="*/ 590 h 652"/>
              <a:gd name="T34" fmla="*/ 522 w 598"/>
              <a:gd name="T35" fmla="*/ 542 h 652"/>
              <a:gd name="T36" fmla="*/ 570 w 598"/>
              <a:gd name="T37" fmla="*/ 446 h 652"/>
              <a:gd name="T38" fmla="*/ 536 w 598"/>
              <a:gd name="T39" fmla="*/ 391 h 652"/>
              <a:gd name="T40" fmla="*/ 563 w 598"/>
              <a:gd name="T41" fmla="*/ 350 h 652"/>
              <a:gd name="T42" fmla="*/ 598 w 598"/>
              <a:gd name="T43" fmla="*/ 288 h 652"/>
              <a:gd name="T44" fmla="*/ 584 w 598"/>
              <a:gd name="T45" fmla="*/ 192 h 652"/>
              <a:gd name="T46" fmla="*/ 447 w 598"/>
              <a:gd name="T47" fmla="*/ 96 h 652"/>
              <a:gd name="T48" fmla="*/ 433 w 598"/>
              <a:gd name="T49" fmla="*/ 69 h 652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598"/>
              <a:gd name="T76" fmla="*/ 0 h 652"/>
              <a:gd name="T77" fmla="*/ 598 w 598"/>
              <a:gd name="T78" fmla="*/ 652 h 652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598" h="652">
                <a:moveTo>
                  <a:pt x="433" y="69"/>
                </a:moveTo>
                <a:cubicBezTo>
                  <a:pt x="379" y="31"/>
                  <a:pt x="310" y="21"/>
                  <a:pt x="248" y="0"/>
                </a:cubicBezTo>
                <a:cubicBezTo>
                  <a:pt x="195" y="7"/>
                  <a:pt x="192" y="10"/>
                  <a:pt x="152" y="34"/>
                </a:cubicBezTo>
                <a:cubicBezTo>
                  <a:pt x="144" y="57"/>
                  <a:pt x="132" y="73"/>
                  <a:pt x="125" y="96"/>
                </a:cubicBezTo>
                <a:cubicBezTo>
                  <a:pt x="133" y="189"/>
                  <a:pt x="154" y="159"/>
                  <a:pt x="70" y="172"/>
                </a:cubicBezTo>
                <a:cubicBezTo>
                  <a:pt x="63" y="173"/>
                  <a:pt x="56" y="176"/>
                  <a:pt x="49" y="178"/>
                </a:cubicBezTo>
                <a:cubicBezTo>
                  <a:pt x="29" y="209"/>
                  <a:pt x="39" y="188"/>
                  <a:pt x="29" y="220"/>
                </a:cubicBezTo>
                <a:cubicBezTo>
                  <a:pt x="25" y="234"/>
                  <a:pt x="15" y="261"/>
                  <a:pt x="15" y="261"/>
                </a:cubicBezTo>
                <a:cubicBezTo>
                  <a:pt x="18" y="302"/>
                  <a:pt x="0" y="355"/>
                  <a:pt x="29" y="384"/>
                </a:cubicBezTo>
                <a:cubicBezTo>
                  <a:pt x="46" y="401"/>
                  <a:pt x="97" y="412"/>
                  <a:pt x="97" y="412"/>
                </a:cubicBezTo>
                <a:cubicBezTo>
                  <a:pt x="92" y="438"/>
                  <a:pt x="84" y="462"/>
                  <a:pt x="77" y="487"/>
                </a:cubicBezTo>
                <a:cubicBezTo>
                  <a:pt x="79" y="523"/>
                  <a:pt x="71" y="585"/>
                  <a:pt x="104" y="617"/>
                </a:cubicBezTo>
                <a:cubicBezTo>
                  <a:pt x="121" y="634"/>
                  <a:pt x="144" y="638"/>
                  <a:pt x="166" y="645"/>
                </a:cubicBezTo>
                <a:cubicBezTo>
                  <a:pt x="173" y="647"/>
                  <a:pt x="186" y="652"/>
                  <a:pt x="186" y="652"/>
                </a:cubicBezTo>
                <a:cubicBezTo>
                  <a:pt x="214" y="643"/>
                  <a:pt x="224" y="628"/>
                  <a:pt x="241" y="604"/>
                </a:cubicBezTo>
                <a:cubicBezTo>
                  <a:pt x="276" y="626"/>
                  <a:pt x="311" y="642"/>
                  <a:pt x="351" y="652"/>
                </a:cubicBezTo>
                <a:cubicBezTo>
                  <a:pt x="400" y="644"/>
                  <a:pt x="419" y="631"/>
                  <a:pt x="447" y="590"/>
                </a:cubicBezTo>
                <a:cubicBezTo>
                  <a:pt x="467" y="531"/>
                  <a:pt x="403" y="553"/>
                  <a:pt x="522" y="542"/>
                </a:cubicBezTo>
                <a:cubicBezTo>
                  <a:pt x="555" y="520"/>
                  <a:pt x="557" y="482"/>
                  <a:pt x="570" y="446"/>
                </a:cubicBezTo>
                <a:cubicBezTo>
                  <a:pt x="561" y="418"/>
                  <a:pt x="562" y="408"/>
                  <a:pt x="536" y="391"/>
                </a:cubicBezTo>
                <a:cubicBezTo>
                  <a:pt x="512" y="355"/>
                  <a:pt x="529" y="362"/>
                  <a:pt x="563" y="350"/>
                </a:cubicBezTo>
                <a:cubicBezTo>
                  <a:pt x="595" y="303"/>
                  <a:pt x="586" y="325"/>
                  <a:pt x="598" y="288"/>
                </a:cubicBezTo>
                <a:cubicBezTo>
                  <a:pt x="596" y="271"/>
                  <a:pt x="597" y="218"/>
                  <a:pt x="584" y="192"/>
                </a:cubicBezTo>
                <a:cubicBezTo>
                  <a:pt x="560" y="146"/>
                  <a:pt x="494" y="112"/>
                  <a:pt x="447" y="96"/>
                </a:cubicBezTo>
                <a:cubicBezTo>
                  <a:pt x="437" y="93"/>
                  <a:pt x="438" y="78"/>
                  <a:pt x="433" y="69"/>
                </a:cubicBezTo>
                <a:close/>
              </a:path>
            </a:pathLst>
          </a:custGeom>
          <a:solidFill>
            <a:schemeClr val="bg2"/>
          </a:solidFill>
          <a:ln w="12700" cap="flat" cmpd="sng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154" name="Text Box 9"/>
          <p:cNvSpPr txBox="1">
            <a:spLocks noChangeArrowheads="1"/>
          </p:cNvSpPr>
          <p:nvPr/>
        </p:nvSpPr>
        <p:spPr bwMode="auto">
          <a:xfrm>
            <a:off x="685800" y="4191000"/>
            <a:ext cx="4572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>
                <a:ea typeface="宋体" panose="02010600030101010101" pitchFamily="2" charset="-122"/>
              </a:rPr>
              <a:t>C1</a:t>
            </a:r>
          </a:p>
        </p:txBody>
      </p:sp>
      <p:sp>
        <p:nvSpPr>
          <p:cNvPr id="6155" name="Text Box 10"/>
          <p:cNvSpPr txBox="1">
            <a:spLocks noChangeArrowheads="1"/>
          </p:cNvSpPr>
          <p:nvPr/>
        </p:nvSpPr>
        <p:spPr bwMode="auto">
          <a:xfrm>
            <a:off x="3429000" y="3352800"/>
            <a:ext cx="4572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>
                <a:ea typeface="宋体" panose="02010600030101010101" pitchFamily="2" charset="-122"/>
              </a:rPr>
              <a:t>C4</a:t>
            </a:r>
          </a:p>
        </p:txBody>
      </p:sp>
      <p:sp>
        <p:nvSpPr>
          <p:cNvPr id="6156" name="Text Box 11"/>
          <p:cNvSpPr txBox="1">
            <a:spLocks noChangeArrowheads="1"/>
          </p:cNvSpPr>
          <p:nvPr/>
        </p:nvSpPr>
        <p:spPr bwMode="auto">
          <a:xfrm>
            <a:off x="1524000" y="5181600"/>
            <a:ext cx="4572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>
                <a:ea typeface="宋体" panose="02010600030101010101" pitchFamily="2" charset="-122"/>
              </a:rPr>
              <a:t>C2</a:t>
            </a:r>
          </a:p>
        </p:txBody>
      </p:sp>
      <p:sp>
        <p:nvSpPr>
          <p:cNvPr id="6157" name="Text Box 12"/>
          <p:cNvSpPr txBox="1">
            <a:spLocks noChangeArrowheads="1"/>
          </p:cNvSpPr>
          <p:nvPr/>
        </p:nvSpPr>
        <p:spPr bwMode="auto">
          <a:xfrm>
            <a:off x="2743200" y="5105400"/>
            <a:ext cx="4572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>
                <a:ea typeface="宋体" panose="02010600030101010101" pitchFamily="2" charset="-122"/>
              </a:rPr>
              <a:t>C5</a:t>
            </a:r>
          </a:p>
        </p:txBody>
      </p:sp>
      <p:sp>
        <p:nvSpPr>
          <p:cNvPr id="6158" name="Text Box 13"/>
          <p:cNvSpPr txBox="1">
            <a:spLocks noChangeArrowheads="1"/>
          </p:cNvSpPr>
          <p:nvPr/>
        </p:nvSpPr>
        <p:spPr bwMode="auto">
          <a:xfrm>
            <a:off x="1752600" y="2971800"/>
            <a:ext cx="4572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>
                <a:ea typeface="宋体" panose="02010600030101010101" pitchFamily="2" charset="-122"/>
              </a:rPr>
              <a:t>C3</a:t>
            </a:r>
          </a:p>
        </p:txBody>
      </p:sp>
      <p:grpSp>
        <p:nvGrpSpPr>
          <p:cNvPr id="6159" name="Group 14"/>
          <p:cNvGrpSpPr>
            <a:grpSpLocks/>
          </p:cNvGrpSpPr>
          <p:nvPr/>
        </p:nvGrpSpPr>
        <p:grpSpPr bwMode="auto">
          <a:xfrm>
            <a:off x="5486400" y="1676400"/>
            <a:ext cx="2971800" cy="2193925"/>
            <a:chOff x="3456" y="1094"/>
            <a:chExt cx="1920" cy="1503"/>
          </a:xfrm>
        </p:grpSpPr>
        <p:sp>
          <p:nvSpPr>
            <p:cNvPr id="6162" name="Text Box 15"/>
            <p:cNvSpPr txBox="1">
              <a:spLocks noChangeArrowheads="1"/>
            </p:cNvSpPr>
            <p:nvPr/>
          </p:nvSpPr>
          <p:spPr bwMode="auto">
            <a:xfrm>
              <a:off x="4032" y="1094"/>
              <a:ext cx="336" cy="2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>
                  <a:ea typeface="宋体" panose="02010600030101010101" pitchFamily="2" charset="-122"/>
                </a:rPr>
                <a:t>C2</a:t>
              </a:r>
            </a:p>
          </p:txBody>
        </p:sp>
        <p:sp>
          <p:nvSpPr>
            <p:cNvPr id="6163" name="Text Box 16"/>
            <p:cNvSpPr txBox="1">
              <a:spLocks noChangeArrowheads="1"/>
            </p:cNvSpPr>
            <p:nvPr/>
          </p:nvSpPr>
          <p:spPr bwMode="auto">
            <a:xfrm>
              <a:off x="3744" y="1094"/>
              <a:ext cx="336" cy="2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>
                  <a:ea typeface="宋体" panose="02010600030101010101" pitchFamily="2" charset="-122"/>
                </a:rPr>
                <a:t>C1</a:t>
              </a:r>
            </a:p>
          </p:txBody>
        </p:sp>
        <p:sp>
          <p:nvSpPr>
            <p:cNvPr id="6164" name="Line 17"/>
            <p:cNvSpPr>
              <a:spLocks noChangeShapeType="1"/>
            </p:cNvSpPr>
            <p:nvPr/>
          </p:nvSpPr>
          <p:spPr bwMode="auto">
            <a:xfrm>
              <a:off x="3696" y="1094"/>
              <a:ext cx="0" cy="14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165" name="Line 18"/>
            <p:cNvSpPr>
              <a:spLocks noChangeShapeType="1"/>
            </p:cNvSpPr>
            <p:nvPr/>
          </p:nvSpPr>
          <p:spPr bwMode="auto">
            <a:xfrm>
              <a:off x="3504" y="1286"/>
              <a:ext cx="187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166" name="Line 19"/>
            <p:cNvSpPr>
              <a:spLocks noChangeShapeType="1"/>
            </p:cNvSpPr>
            <p:nvPr/>
          </p:nvSpPr>
          <p:spPr bwMode="auto">
            <a:xfrm>
              <a:off x="5280" y="1094"/>
              <a:ext cx="0" cy="14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167" name="Line 20"/>
            <p:cNvSpPr>
              <a:spLocks noChangeShapeType="1"/>
            </p:cNvSpPr>
            <p:nvPr/>
          </p:nvSpPr>
          <p:spPr bwMode="auto">
            <a:xfrm>
              <a:off x="3504" y="2582"/>
              <a:ext cx="177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168" name="Text Box 21"/>
            <p:cNvSpPr txBox="1">
              <a:spLocks noChangeArrowheads="1"/>
            </p:cNvSpPr>
            <p:nvPr/>
          </p:nvSpPr>
          <p:spPr bwMode="auto">
            <a:xfrm>
              <a:off x="3456" y="1334"/>
              <a:ext cx="336" cy="2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>
                  <a:ea typeface="宋体" panose="02010600030101010101" pitchFamily="2" charset="-122"/>
                </a:rPr>
                <a:t>C1</a:t>
              </a:r>
            </a:p>
          </p:txBody>
        </p:sp>
        <p:sp>
          <p:nvSpPr>
            <p:cNvPr id="6169" name="Text Box 22"/>
            <p:cNvSpPr txBox="1">
              <a:spLocks noChangeArrowheads="1"/>
            </p:cNvSpPr>
            <p:nvPr/>
          </p:nvSpPr>
          <p:spPr bwMode="auto">
            <a:xfrm>
              <a:off x="3456" y="1862"/>
              <a:ext cx="336" cy="2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>
                  <a:ea typeface="宋体" panose="02010600030101010101" pitchFamily="2" charset="-122"/>
                </a:rPr>
                <a:t>C3</a:t>
              </a:r>
            </a:p>
          </p:txBody>
        </p:sp>
        <p:sp>
          <p:nvSpPr>
            <p:cNvPr id="6170" name="Text Box 23"/>
            <p:cNvSpPr txBox="1">
              <a:spLocks noChangeArrowheads="1"/>
            </p:cNvSpPr>
            <p:nvPr/>
          </p:nvSpPr>
          <p:spPr bwMode="auto">
            <a:xfrm>
              <a:off x="3456" y="2389"/>
              <a:ext cx="336" cy="2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>
                  <a:ea typeface="宋体" panose="02010600030101010101" pitchFamily="2" charset="-122"/>
                </a:rPr>
                <a:t>C5</a:t>
              </a:r>
            </a:p>
          </p:txBody>
        </p:sp>
        <p:sp>
          <p:nvSpPr>
            <p:cNvPr id="6171" name="Text Box 24"/>
            <p:cNvSpPr txBox="1">
              <a:spLocks noChangeArrowheads="1"/>
            </p:cNvSpPr>
            <p:nvPr/>
          </p:nvSpPr>
          <p:spPr bwMode="auto">
            <a:xfrm>
              <a:off x="3456" y="2150"/>
              <a:ext cx="336" cy="2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>
                  <a:ea typeface="宋体" panose="02010600030101010101" pitchFamily="2" charset="-122"/>
                </a:rPr>
                <a:t>C4</a:t>
              </a:r>
            </a:p>
          </p:txBody>
        </p:sp>
        <p:sp>
          <p:nvSpPr>
            <p:cNvPr id="6172" name="Text Box 25"/>
            <p:cNvSpPr txBox="1">
              <a:spLocks noChangeArrowheads="1"/>
            </p:cNvSpPr>
            <p:nvPr/>
          </p:nvSpPr>
          <p:spPr bwMode="auto">
            <a:xfrm>
              <a:off x="3456" y="1622"/>
              <a:ext cx="336" cy="2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>
                  <a:ea typeface="宋体" panose="02010600030101010101" pitchFamily="2" charset="-122"/>
                </a:rPr>
                <a:t>C2</a:t>
              </a:r>
            </a:p>
          </p:txBody>
        </p:sp>
        <p:sp>
          <p:nvSpPr>
            <p:cNvPr id="6173" name="Text Box 26"/>
            <p:cNvSpPr txBox="1">
              <a:spLocks noChangeArrowheads="1"/>
            </p:cNvSpPr>
            <p:nvPr/>
          </p:nvSpPr>
          <p:spPr bwMode="auto">
            <a:xfrm>
              <a:off x="4368" y="1094"/>
              <a:ext cx="336" cy="2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>
                  <a:ea typeface="宋体" panose="02010600030101010101" pitchFamily="2" charset="-122"/>
                </a:rPr>
                <a:t>C3</a:t>
              </a:r>
            </a:p>
          </p:txBody>
        </p:sp>
        <p:sp>
          <p:nvSpPr>
            <p:cNvPr id="6174" name="Text Box 27"/>
            <p:cNvSpPr txBox="1">
              <a:spLocks noChangeArrowheads="1"/>
            </p:cNvSpPr>
            <p:nvPr/>
          </p:nvSpPr>
          <p:spPr bwMode="auto">
            <a:xfrm>
              <a:off x="4704" y="1094"/>
              <a:ext cx="336" cy="2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>
                  <a:ea typeface="宋体" panose="02010600030101010101" pitchFamily="2" charset="-122"/>
                </a:rPr>
                <a:t>C4</a:t>
              </a:r>
            </a:p>
          </p:txBody>
        </p:sp>
        <p:sp>
          <p:nvSpPr>
            <p:cNvPr id="6175" name="Text Box 28"/>
            <p:cNvSpPr txBox="1">
              <a:spLocks noChangeArrowheads="1"/>
            </p:cNvSpPr>
            <p:nvPr/>
          </p:nvSpPr>
          <p:spPr bwMode="auto">
            <a:xfrm>
              <a:off x="4992" y="1094"/>
              <a:ext cx="336" cy="2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>
                  <a:ea typeface="宋体" panose="02010600030101010101" pitchFamily="2" charset="-122"/>
                </a:rPr>
                <a:t>C5</a:t>
              </a:r>
            </a:p>
          </p:txBody>
        </p:sp>
        <p:sp>
          <p:nvSpPr>
            <p:cNvPr id="6176" name="Line 29"/>
            <p:cNvSpPr>
              <a:spLocks noChangeShapeType="1"/>
            </p:cNvSpPr>
            <p:nvPr/>
          </p:nvSpPr>
          <p:spPr bwMode="auto">
            <a:xfrm>
              <a:off x="3504" y="1526"/>
              <a:ext cx="177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177" name="Line 30"/>
            <p:cNvSpPr>
              <a:spLocks noChangeShapeType="1"/>
            </p:cNvSpPr>
            <p:nvPr/>
          </p:nvSpPr>
          <p:spPr bwMode="auto">
            <a:xfrm>
              <a:off x="3504" y="2054"/>
              <a:ext cx="177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178" name="Line 31"/>
            <p:cNvSpPr>
              <a:spLocks noChangeShapeType="1"/>
            </p:cNvSpPr>
            <p:nvPr/>
          </p:nvSpPr>
          <p:spPr bwMode="auto">
            <a:xfrm>
              <a:off x="3504" y="1814"/>
              <a:ext cx="177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179" name="Line 32"/>
            <p:cNvSpPr>
              <a:spLocks noChangeShapeType="1"/>
            </p:cNvSpPr>
            <p:nvPr/>
          </p:nvSpPr>
          <p:spPr bwMode="auto">
            <a:xfrm>
              <a:off x="3504" y="2294"/>
              <a:ext cx="177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180" name="Line 33"/>
            <p:cNvSpPr>
              <a:spLocks noChangeShapeType="1"/>
            </p:cNvSpPr>
            <p:nvPr/>
          </p:nvSpPr>
          <p:spPr bwMode="auto">
            <a:xfrm>
              <a:off x="4032" y="1094"/>
              <a:ext cx="0" cy="14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181" name="Line 34"/>
            <p:cNvSpPr>
              <a:spLocks noChangeShapeType="1"/>
            </p:cNvSpPr>
            <p:nvPr/>
          </p:nvSpPr>
          <p:spPr bwMode="auto">
            <a:xfrm>
              <a:off x="4320" y="1094"/>
              <a:ext cx="0" cy="14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182" name="Line 35"/>
            <p:cNvSpPr>
              <a:spLocks noChangeShapeType="1"/>
            </p:cNvSpPr>
            <p:nvPr/>
          </p:nvSpPr>
          <p:spPr bwMode="auto">
            <a:xfrm>
              <a:off x="4656" y="1094"/>
              <a:ext cx="0" cy="14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183" name="Line 36"/>
            <p:cNvSpPr>
              <a:spLocks noChangeShapeType="1"/>
            </p:cNvSpPr>
            <p:nvPr/>
          </p:nvSpPr>
          <p:spPr bwMode="auto">
            <a:xfrm>
              <a:off x="4992" y="1094"/>
              <a:ext cx="0" cy="14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184" name="Rectangle 37" descr="Wide downward diagonal"/>
            <p:cNvSpPr>
              <a:spLocks noChangeArrowheads="1"/>
            </p:cNvSpPr>
            <p:nvPr/>
          </p:nvSpPr>
          <p:spPr bwMode="auto">
            <a:xfrm>
              <a:off x="3696" y="1526"/>
              <a:ext cx="1584" cy="288"/>
            </a:xfrm>
            <a:prstGeom prst="rect">
              <a:avLst/>
            </a:prstGeom>
            <a:pattFill prst="wdDnDiag">
              <a:fgClr>
                <a:schemeClr val="bg2"/>
              </a:fgClr>
              <a:bgClr>
                <a:srgbClr val="FFFFFF"/>
              </a:bgClr>
            </a:patt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CN" altLang="zh-CN"/>
            </a:p>
          </p:txBody>
        </p:sp>
        <p:sp>
          <p:nvSpPr>
            <p:cNvPr id="6185" name="Rectangle 38" descr="Wide downward diagonal"/>
            <p:cNvSpPr>
              <a:spLocks noChangeArrowheads="1"/>
            </p:cNvSpPr>
            <p:nvPr/>
          </p:nvSpPr>
          <p:spPr bwMode="auto">
            <a:xfrm>
              <a:off x="3696" y="2294"/>
              <a:ext cx="1584" cy="288"/>
            </a:xfrm>
            <a:prstGeom prst="rect">
              <a:avLst/>
            </a:prstGeom>
            <a:pattFill prst="wdDnDiag">
              <a:fgClr>
                <a:schemeClr val="bg2"/>
              </a:fgClr>
              <a:bgClr>
                <a:srgbClr val="FFFFFF"/>
              </a:bgClr>
            </a:patt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CN" altLang="zh-CN"/>
            </a:p>
          </p:txBody>
        </p:sp>
        <p:sp>
          <p:nvSpPr>
            <p:cNvPr id="6186" name="Rectangle 39" descr="Wide downward diagonal"/>
            <p:cNvSpPr>
              <a:spLocks noChangeArrowheads="1"/>
            </p:cNvSpPr>
            <p:nvPr/>
          </p:nvSpPr>
          <p:spPr bwMode="auto">
            <a:xfrm rot="5400000">
              <a:off x="3521" y="1783"/>
              <a:ext cx="1298" cy="299"/>
            </a:xfrm>
            <a:prstGeom prst="rect">
              <a:avLst/>
            </a:prstGeom>
            <a:pattFill prst="wdDnDiag">
              <a:fgClr>
                <a:schemeClr val="bg2"/>
              </a:fgClr>
              <a:bgClr>
                <a:srgbClr val="FFFFFF"/>
              </a:bgClr>
            </a:patt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CN" altLang="zh-CN"/>
            </a:p>
          </p:txBody>
        </p:sp>
        <p:sp>
          <p:nvSpPr>
            <p:cNvPr id="6187" name="Rectangle 40" descr="Wide downward diagonal"/>
            <p:cNvSpPr>
              <a:spLocks noChangeArrowheads="1"/>
            </p:cNvSpPr>
            <p:nvPr/>
          </p:nvSpPr>
          <p:spPr bwMode="auto">
            <a:xfrm rot="5400000">
              <a:off x="4477" y="1778"/>
              <a:ext cx="1297" cy="311"/>
            </a:xfrm>
            <a:prstGeom prst="rect">
              <a:avLst/>
            </a:prstGeom>
            <a:pattFill prst="wdDnDiag">
              <a:fgClr>
                <a:schemeClr val="bg2"/>
              </a:fgClr>
              <a:bgClr>
                <a:srgbClr val="FFFFFF"/>
              </a:bgClr>
            </a:patt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CN" altLang="zh-CN"/>
            </a:p>
          </p:txBody>
        </p:sp>
      </p:grpSp>
      <p:sp>
        <p:nvSpPr>
          <p:cNvPr id="6160" name="Oval 41"/>
          <p:cNvSpPr>
            <a:spLocks noChangeArrowheads="1"/>
          </p:cNvSpPr>
          <p:nvPr/>
        </p:nvSpPr>
        <p:spPr bwMode="auto">
          <a:xfrm>
            <a:off x="990600" y="4648200"/>
            <a:ext cx="2514600" cy="1295400"/>
          </a:xfrm>
          <a:prstGeom prst="ellipse">
            <a:avLst/>
          </a:prstGeom>
          <a:noFill/>
          <a:ln w="25400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zh-CN"/>
          </a:p>
        </p:txBody>
      </p:sp>
      <p:sp>
        <p:nvSpPr>
          <p:cNvPr id="6161" name="Text Box 42"/>
          <p:cNvSpPr txBox="1">
            <a:spLocks noChangeArrowheads="1"/>
          </p:cNvSpPr>
          <p:nvPr/>
        </p:nvSpPr>
        <p:spPr bwMode="auto">
          <a:xfrm>
            <a:off x="5791200" y="3870325"/>
            <a:ext cx="25146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2000">
                <a:ea typeface="宋体" panose="02010600030101010101" pitchFamily="2" charset="-122"/>
              </a:rPr>
              <a:t>Proximity Matrix</a:t>
            </a:r>
          </a:p>
        </p:txBody>
      </p:sp>
      <p:graphicFrame>
        <p:nvGraphicFramePr>
          <p:cNvPr id="6146" name="Object 43"/>
          <p:cNvGraphicFramePr>
            <a:graphicFrameLocks noGrp="1" noChangeAspect="1"/>
          </p:cNvGraphicFramePr>
          <p:nvPr>
            <p:ph sz="half" idx="4294967295"/>
          </p:nvPr>
        </p:nvGraphicFramePr>
        <p:xfrm>
          <a:off x="4648200" y="4495800"/>
          <a:ext cx="4083050" cy="1846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39" name="Visio" r:id="rId4" imgW="7591349" imgH="3431733" progId="Visio.Drawing.6">
                  <p:embed/>
                </p:oleObj>
              </mc:Choice>
              <mc:Fallback>
                <p:oleObj name="Visio" r:id="rId4" imgW="7591349" imgH="3431733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48200" y="4495800"/>
                        <a:ext cx="4083050" cy="1846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 cap="flat" cmpd="sng">
                            <a:solidFill>
                              <a:schemeClr val="tx1"/>
                            </a:solidFill>
                            <a:prstDash val="solid"/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3564358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Rectangle 2"/>
          <p:cNvSpPr>
            <a:spLocks noGrp="1" noChangeArrowheads="1"/>
          </p:cNvSpPr>
          <p:nvPr>
            <p:ph type="title"/>
          </p:nvPr>
        </p:nvSpPr>
        <p:spPr>
          <a:xfrm>
            <a:off x="179512" y="298086"/>
            <a:ext cx="8280400" cy="685800"/>
          </a:xfrm>
        </p:spPr>
        <p:txBody>
          <a:bodyPr/>
          <a:lstStyle/>
          <a:p>
            <a:r>
              <a:rPr lang="en-US" altLang="zh-CN" sz="3200" dirty="0">
                <a:ea typeface="宋体" panose="02010600030101010101" pitchFamily="2" charset="-122"/>
              </a:rPr>
              <a:t>After Merging</a:t>
            </a:r>
          </a:p>
        </p:txBody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sz="2200" dirty="0">
                <a:ea typeface="宋体" panose="02010600030101010101" pitchFamily="2" charset="-122"/>
              </a:rPr>
              <a:t>The question is </a:t>
            </a:r>
            <a:r>
              <a:rPr lang="en-US" altLang="zh-CN" sz="2200" b="1" dirty="0">
                <a:solidFill>
                  <a:srgbClr val="0101F4"/>
                </a:solidFill>
                <a:ea typeface="宋体" panose="02010600030101010101" pitchFamily="2" charset="-122"/>
              </a:rPr>
              <a:t>“How do we update the proximity matrix?” </a:t>
            </a:r>
          </a:p>
        </p:txBody>
      </p:sp>
      <p:sp>
        <p:nvSpPr>
          <p:cNvPr id="7173" name="Freeform 4"/>
          <p:cNvSpPr>
            <a:spLocks/>
          </p:cNvSpPr>
          <p:nvPr/>
        </p:nvSpPr>
        <p:spPr bwMode="auto">
          <a:xfrm>
            <a:off x="609600" y="3886200"/>
            <a:ext cx="546100" cy="773113"/>
          </a:xfrm>
          <a:custGeom>
            <a:avLst/>
            <a:gdLst>
              <a:gd name="T0" fmla="*/ 433 w 598"/>
              <a:gd name="T1" fmla="*/ 69 h 652"/>
              <a:gd name="T2" fmla="*/ 248 w 598"/>
              <a:gd name="T3" fmla="*/ 0 h 652"/>
              <a:gd name="T4" fmla="*/ 152 w 598"/>
              <a:gd name="T5" fmla="*/ 34 h 652"/>
              <a:gd name="T6" fmla="*/ 125 w 598"/>
              <a:gd name="T7" fmla="*/ 96 h 652"/>
              <a:gd name="T8" fmla="*/ 70 w 598"/>
              <a:gd name="T9" fmla="*/ 172 h 652"/>
              <a:gd name="T10" fmla="*/ 49 w 598"/>
              <a:gd name="T11" fmla="*/ 178 h 652"/>
              <a:gd name="T12" fmla="*/ 29 w 598"/>
              <a:gd name="T13" fmla="*/ 220 h 652"/>
              <a:gd name="T14" fmla="*/ 15 w 598"/>
              <a:gd name="T15" fmla="*/ 261 h 652"/>
              <a:gd name="T16" fmla="*/ 29 w 598"/>
              <a:gd name="T17" fmla="*/ 384 h 652"/>
              <a:gd name="T18" fmla="*/ 97 w 598"/>
              <a:gd name="T19" fmla="*/ 412 h 652"/>
              <a:gd name="T20" fmla="*/ 77 w 598"/>
              <a:gd name="T21" fmla="*/ 487 h 652"/>
              <a:gd name="T22" fmla="*/ 104 w 598"/>
              <a:gd name="T23" fmla="*/ 617 h 652"/>
              <a:gd name="T24" fmla="*/ 166 w 598"/>
              <a:gd name="T25" fmla="*/ 645 h 652"/>
              <a:gd name="T26" fmla="*/ 186 w 598"/>
              <a:gd name="T27" fmla="*/ 652 h 652"/>
              <a:gd name="T28" fmla="*/ 241 w 598"/>
              <a:gd name="T29" fmla="*/ 604 h 652"/>
              <a:gd name="T30" fmla="*/ 351 w 598"/>
              <a:gd name="T31" fmla="*/ 652 h 652"/>
              <a:gd name="T32" fmla="*/ 447 w 598"/>
              <a:gd name="T33" fmla="*/ 590 h 652"/>
              <a:gd name="T34" fmla="*/ 522 w 598"/>
              <a:gd name="T35" fmla="*/ 542 h 652"/>
              <a:gd name="T36" fmla="*/ 570 w 598"/>
              <a:gd name="T37" fmla="*/ 446 h 652"/>
              <a:gd name="T38" fmla="*/ 536 w 598"/>
              <a:gd name="T39" fmla="*/ 391 h 652"/>
              <a:gd name="T40" fmla="*/ 563 w 598"/>
              <a:gd name="T41" fmla="*/ 350 h 652"/>
              <a:gd name="T42" fmla="*/ 598 w 598"/>
              <a:gd name="T43" fmla="*/ 288 h 652"/>
              <a:gd name="T44" fmla="*/ 584 w 598"/>
              <a:gd name="T45" fmla="*/ 192 h 652"/>
              <a:gd name="T46" fmla="*/ 447 w 598"/>
              <a:gd name="T47" fmla="*/ 96 h 652"/>
              <a:gd name="T48" fmla="*/ 433 w 598"/>
              <a:gd name="T49" fmla="*/ 69 h 652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598"/>
              <a:gd name="T76" fmla="*/ 0 h 652"/>
              <a:gd name="T77" fmla="*/ 598 w 598"/>
              <a:gd name="T78" fmla="*/ 652 h 652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598" h="652">
                <a:moveTo>
                  <a:pt x="433" y="69"/>
                </a:moveTo>
                <a:cubicBezTo>
                  <a:pt x="379" y="31"/>
                  <a:pt x="310" y="21"/>
                  <a:pt x="248" y="0"/>
                </a:cubicBezTo>
                <a:cubicBezTo>
                  <a:pt x="195" y="7"/>
                  <a:pt x="192" y="10"/>
                  <a:pt x="152" y="34"/>
                </a:cubicBezTo>
                <a:cubicBezTo>
                  <a:pt x="144" y="57"/>
                  <a:pt x="132" y="73"/>
                  <a:pt x="125" y="96"/>
                </a:cubicBezTo>
                <a:cubicBezTo>
                  <a:pt x="133" y="189"/>
                  <a:pt x="154" y="159"/>
                  <a:pt x="70" y="172"/>
                </a:cubicBezTo>
                <a:cubicBezTo>
                  <a:pt x="63" y="173"/>
                  <a:pt x="56" y="176"/>
                  <a:pt x="49" y="178"/>
                </a:cubicBezTo>
                <a:cubicBezTo>
                  <a:pt x="29" y="209"/>
                  <a:pt x="39" y="188"/>
                  <a:pt x="29" y="220"/>
                </a:cubicBezTo>
                <a:cubicBezTo>
                  <a:pt x="25" y="234"/>
                  <a:pt x="15" y="261"/>
                  <a:pt x="15" y="261"/>
                </a:cubicBezTo>
                <a:cubicBezTo>
                  <a:pt x="18" y="302"/>
                  <a:pt x="0" y="355"/>
                  <a:pt x="29" y="384"/>
                </a:cubicBezTo>
                <a:cubicBezTo>
                  <a:pt x="46" y="401"/>
                  <a:pt x="97" y="412"/>
                  <a:pt x="97" y="412"/>
                </a:cubicBezTo>
                <a:cubicBezTo>
                  <a:pt x="92" y="438"/>
                  <a:pt x="84" y="462"/>
                  <a:pt x="77" y="487"/>
                </a:cubicBezTo>
                <a:cubicBezTo>
                  <a:pt x="79" y="523"/>
                  <a:pt x="71" y="585"/>
                  <a:pt x="104" y="617"/>
                </a:cubicBezTo>
                <a:cubicBezTo>
                  <a:pt x="121" y="634"/>
                  <a:pt x="144" y="638"/>
                  <a:pt x="166" y="645"/>
                </a:cubicBezTo>
                <a:cubicBezTo>
                  <a:pt x="173" y="647"/>
                  <a:pt x="186" y="652"/>
                  <a:pt x="186" y="652"/>
                </a:cubicBezTo>
                <a:cubicBezTo>
                  <a:pt x="214" y="643"/>
                  <a:pt x="224" y="628"/>
                  <a:pt x="241" y="604"/>
                </a:cubicBezTo>
                <a:cubicBezTo>
                  <a:pt x="276" y="626"/>
                  <a:pt x="311" y="642"/>
                  <a:pt x="351" y="652"/>
                </a:cubicBezTo>
                <a:cubicBezTo>
                  <a:pt x="400" y="644"/>
                  <a:pt x="419" y="631"/>
                  <a:pt x="447" y="590"/>
                </a:cubicBezTo>
                <a:cubicBezTo>
                  <a:pt x="467" y="531"/>
                  <a:pt x="403" y="553"/>
                  <a:pt x="522" y="542"/>
                </a:cubicBezTo>
                <a:cubicBezTo>
                  <a:pt x="555" y="520"/>
                  <a:pt x="557" y="482"/>
                  <a:pt x="570" y="446"/>
                </a:cubicBezTo>
                <a:cubicBezTo>
                  <a:pt x="561" y="418"/>
                  <a:pt x="562" y="408"/>
                  <a:pt x="536" y="391"/>
                </a:cubicBezTo>
                <a:cubicBezTo>
                  <a:pt x="512" y="355"/>
                  <a:pt x="529" y="362"/>
                  <a:pt x="563" y="350"/>
                </a:cubicBezTo>
                <a:cubicBezTo>
                  <a:pt x="595" y="303"/>
                  <a:pt x="586" y="325"/>
                  <a:pt x="598" y="288"/>
                </a:cubicBezTo>
                <a:cubicBezTo>
                  <a:pt x="596" y="271"/>
                  <a:pt x="597" y="218"/>
                  <a:pt x="584" y="192"/>
                </a:cubicBezTo>
                <a:cubicBezTo>
                  <a:pt x="560" y="146"/>
                  <a:pt x="494" y="112"/>
                  <a:pt x="447" y="96"/>
                </a:cubicBezTo>
                <a:cubicBezTo>
                  <a:pt x="437" y="93"/>
                  <a:pt x="438" y="78"/>
                  <a:pt x="433" y="69"/>
                </a:cubicBezTo>
                <a:close/>
              </a:path>
            </a:pathLst>
          </a:custGeom>
          <a:solidFill>
            <a:schemeClr val="bg2"/>
          </a:solidFill>
          <a:ln w="12700" cap="flat" cmpd="sng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174" name="Freeform 5"/>
          <p:cNvSpPr>
            <a:spLocks/>
          </p:cNvSpPr>
          <p:nvPr/>
        </p:nvSpPr>
        <p:spPr bwMode="auto">
          <a:xfrm rot="-5400000">
            <a:off x="1600200" y="2667000"/>
            <a:ext cx="762000" cy="914400"/>
          </a:xfrm>
          <a:custGeom>
            <a:avLst/>
            <a:gdLst>
              <a:gd name="T0" fmla="*/ 433 w 598"/>
              <a:gd name="T1" fmla="*/ 69 h 652"/>
              <a:gd name="T2" fmla="*/ 248 w 598"/>
              <a:gd name="T3" fmla="*/ 0 h 652"/>
              <a:gd name="T4" fmla="*/ 152 w 598"/>
              <a:gd name="T5" fmla="*/ 34 h 652"/>
              <a:gd name="T6" fmla="*/ 125 w 598"/>
              <a:gd name="T7" fmla="*/ 96 h 652"/>
              <a:gd name="T8" fmla="*/ 70 w 598"/>
              <a:gd name="T9" fmla="*/ 172 h 652"/>
              <a:gd name="T10" fmla="*/ 49 w 598"/>
              <a:gd name="T11" fmla="*/ 178 h 652"/>
              <a:gd name="T12" fmla="*/ 29 w 598"/>
              <a:gd name="T13" fmla="*/ 220 h 652"/>
              <a:gd name="T14" fmla="*/ 15 w 598"/>
              <a:gd name="T15" fmla="*/ 261 h 652"/>
              <a:gd name="T16" fmla="*/ 29 w 598"/>
              <a:gd name="T17" fmla="*/ 384 h 652"/>
              <a:gd name="T18" fmla="*/ 97 w 598"/>
              <a:gd name="T19" fmla="*/ 412 h 652"/>
              <a:gd name="T20" fmla="*/ 77 w 598"/>
              <a:gd name="T21" fmla="*/ 487 h 652"/>
              <a:gd name="T22" fmla="*/ 104 w 598"/>
              <a:gd name="T23" fmla="*/ 617 h 652"/>
              <a:gd name="T24" fmla="*/ 166 w 598"/>
              <a:gd name="T25" fmla="*/ 645 h 652"/>
              <a:gd name="T26" fmla="*/ 186 w 598"/>
              <a:gd name="T27" fmla="*/ 652 h 652"/>
              <a:gd name="T28" fmla="*/ 241 w 598"/>
              <a:gd name="T29" fmla="*/ 604 h 652"/>
              <a:gd name="T30" fmla="*/ 351 w 598"/>
              <a:gd name="T31" fmla="*/ 652 h 652"/>
              <a:gd name="T32" fmla="*/ 447 w 598"/>
              <a:gd name="T33" fmla="*/ 590 h 652"/>
              <a:gd name="T34" fmla="*/ 522 w 598"/>
              <a:gd name="T35" fmla="*/ 542 h 652"/>
              <a:gd name="T36" fmla="*/ 570 w 598"/>
              <a:gd name="T37" fmla="*/ 446 h 652"/>
              <a:gd name="T38" fmla="*/ 536 w 598"/>
              <a:gd name="T39" fmla="*/ 391 h 652"/>
              <a:gd name="T40" fmla="*/ 563 w 598"/>
              <a:gd name="T41" fmla="*/ 350 h 652"/>
              <a:gd name="T42" fmla="*/ 598 w 598"/>
              <a:gd name="T43" fmla="*/ 288 h 652"/>
              <a:gd name="T44" fmla="*/ 584 w 598"/>
              <a:gd name="T45" fmla="*/ 192 h 652"/>
              <a:gd name="T46" fmla="*/ 447 w 598"/>
              <a:gd name="T47" fmla="*/ 96 h 652"/>
              <a:gd name="T48" fmla="*/ 433 w 598"/>
              <a:gd name="T49" fmla="*/ 69 h 652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598"/>
              <a:gd name="T76" fmla="*/ 0 h 652"/>
              <a:gd name="T77" fmla="*/ 598 w 598"/>
              <a:gd name="T78" fmla="*/ 652 h 652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598" h="652">
                <a:moveTo>
                  <a:pt x="433" y="69"/>
                </a:moveTo>
                <a:cubicBezTo>
                  <a:pt x="379" y="31"/>
                  <a:pt x="310" y="21"/>
                  <a:pt x="248" y="0"/>
                </a:cubicBezTo>
                <a:cubicBezTo>
                  <a:pt x="195" y="7"/>
                  <a:pt x="192" y="10"/>
                  <a:pt x="152" y="34"/>
                </a:cubicBezTo>
                <a:cubicBezTo>
                  <a:pt x="144" y="57"/>
                  <a:pt x="132" y="73"/>
                  <a:pt x="125" y="96"/>
                </a:cubicBezTo>
                <a:cubicBezTo>
                  <a:pt x="133" y="189"/>
                  <a:pt x="154" y="159"/>
                  <a:pt x="70" y="172"/>
                </a:cubicBezTo>
                <a:cubicBezTo>
                  <a:pt x="63" y="173"/>
                  <a:pt x="56" y="176"/>
                  <a:pt x="49" y="178"/>
                </a:cubicBezTo>
                <a:cubicBezTo>
                  <a:pt x="29" y="209"/>
                  <a:pt x="39" y="188"/>
                  <a:pt x="29" y="220"/>
                </a:cubicBezTo>
                <a:cubicBezTo>
                  <a:pt x="25" y="234"/>
                  <a:pt x="15" y="261"/>
                  <a:pt x="15" y="261"/>
                </a:cubicBezTo>
                <a:cubicBezTo>
                  <a:pt x="18" y="302"/>
                  <a:pt x="0" y="355"/>
                  <a:pt x="29" y="384"/>
                </a:cubicBezTo>
                <a:cubicBezTo>
                  <a:pt x="46" y="401"/>
                  <a:pt x="97" y="412"/>
                  <a:pt x="97" y="412"/>
                </a:cubicBezTo>
                <a:cubicBezTo>
                  <a:pt x="92" y="438"/>
                  <a:pt x="84" y="462"/>
                  <a:pt x="77" y="487"/>
                </a:cubicBezTo>
                <a:cubicBezTo>
                  <a:pt x="79" y="523"/>
                  <a:pt x="71" y="585"/>
                  <a:pt x="104" y="617"/>
                </a:cubicBezTo>
                <a:cubicBezTo>
                  <a:pt x="121" y="634"/>
                  <a:pt x="144" y="638"/>
                  <a:pt x="166" y="645"/>
                </a:cubicBezTo>
                <a:cubicBezTo>
                  <a:pt x="173" y="647"/>
                  <a:pt x="186" y="652"/>
                  <a:pt x="186" y="652"/>
                </a:cubicBezTo>
                <a:cubicBezTo>
                  <a:pt x="214" y="643"/>
                  <a:pt x="224" y="628"/>
                  <a:pt x="241" y="604"/>
                </a:cubicBezTo>
                <a:cubicBezTo>
                  <a:pt x="276" y="626"/>
                  <a:pt x="311" y="642"/>
                  <a:pt x="351" y="652"/>
                </a:cubicBezTo>
                <a:cubicBezTo>
                  <a:pt x="400" y="644"/>
                  <a:pt x="419" y="631"/>
                  <a:pt x="447" y="590"/>
                </a:cubicBezTo>
                <a:cubicBezTo>
                  <a:pt x="467" y="531"/>
                  <a:pt x="403" y="553"/>
                  <a:pt x="522" y="542"/>
                </a:cubicBezTo>
                <a:cubicBezTo>
                  <a:pt x="555" y="520"/>
                  <a:pt x="557" y="482"/>
                  <a:pt x="570" y="446"/>
                </a:cubicBezTo>
                <a:cubicBezTo>
                  <a:pt x="561" y="418"/>
                  <a:pt x="562" y="408"/>
                  <a:pt x="536" y="391"/>
                </a:cubicBezTo>
                <a:cubicBezTo>
                  <a:pt x="512" y="355"/>
                  <a:pt x="529" y="362"/>
                  <a:pt x="563" y="350"/>
                </a:cubicBezTo>
                <a:cubicBezTo>
                  <a:pt x="595" y="303"/>
                  <a:pt x="586" y="325"/>
                  <a:pt x="598" y="288"/>
                </a:cubicBezTo>
                <a:cubicBezTo>
                  <a:pt x="596" y="271"/>
                  <a:pt x="597" y="218"/>
                  <a:pt x="584" y="192"/>
                </a:cubicBezTo>
                <a:cubicBezTo>
                  <a:pt x="560" y="146"/>
                  <a:pt x="494" y="112"/>
                  <a:pt x="447" y="96"/>
                </a:cubicBezTo>
                <a:cubicBezTo>
                  <a:pt x="437" y="93"/>
                  <a:pt x="438" y="78"/>
                  <a:pt x="433" y="69"/>
                </a:cubicBezTo>
                <a:close/>
              </a:path>
            </a:pathLst>
          </a:custGeom>
          <a:solidFill>
            <a:schemeClr val="bg2"/>
          </a:solidFill>
          <a:ln w="12700" cap="flat" cmpd="sng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175" name="Freeform 6"/>
          <p:cNvSpPr>
            <a:spLocks/>
          </p:cNvSpPr>
          <p:nvPr/>
        </p:nvSpPr>
        <p:spPr bwMode="auto">
          <a:xfrm rot="10800000">
            <a:off x="3352800" y="3048000"/>
            <a:ext cx="685800" cy="762000"/>
          </a:xfrm>
          <a:custGeom>
            <a:avLst/>
            <a:gdLst>
              <a:gd name="T0" fmla="*/ 433 w 598"/>
              <a:gd name="T1" fmla="*/ 69 h 652"/>
              <a:gd name="T2" fmla="*/ 248 w 598"/>
              <a:gd name="T3" fmla="*/ 0 h 652"/>
              <a:gd name="T4" fmla="*/ 152 w 598"/>
              <a:gd name="T5" fmla="*/ 34 h 652"/>
              <a:gd name="T6" fmla="*/ 125 w 598"/>
              <a:gd name="T7" fmla="*/ 96 h 652"/>
              <a:gd name="T8" fmla="*/ 70 w 598"/>
              <a:gd name="T9" fmla="*/ 172 h 652"/>
              <a:gd name="T10" fmla="*/ 49 w 598"/>
              <a:gd name="T11" fmla="*/ 178 h 652"/>
              <a:gd name="T12" fmla="*/ 29 w 598"/>
              <a:gd name="T13" fmla="*/ 220 h 652"/>
              <a:gd name="T14" fmla="*/ 15 w 598"/>
              <a:gd name="T15" fmla="*/ 261 h 652"/>
              <a:gd name="T16" fmla="*/ 29 w 598"/>
              <a:gd name="T17" fmla="*/ 384 h 652"/>
              <a:gd name="T18" fmla="*/ 97 w 598"/>
              <a:gd name="T19" fmla="*/ 412 h 652"/>
              <a:gd name="T20" fmla="*/ 77 w 598"/>
              <a:gd name="T21" fmla="*/ 487 h 652"/>
              <a:gd name="T22" fmla="*/ 104 w 598"/>
              <a:gd name="T23" fmla="*/ 617 h 652"/>
              <a:gd name="T24" fmla="*/ 166 w 598"/>
              <a:gd name="T25" fmla="*/ 645 h 652"/>
              <a:gd name="T26" fmla="*/ 186 w 598"/>
              <a:gd name="T27" fmla="*/ 652 h 652"/>
              <a:gd name="T28" fmla="*/ 241 w 598"/>
              <a:gd name="T29" fmla="*/ 604 h 652"/>
              <a:gd name="T30" fmla="*/ 351 w 598"/>
              <a:gd name="T31" fmla="*/ 652 h 652"/>
              <a:gd name="T32" fmla="*/ 447 w 598"/>
              <a:gd name="T33" fmla="*/ 590 h 652"/>
              <a:gd name="T34" fmla="*/ 522 w 598"/>
              <a:gd name="T35" fmla="*/ 542 h 652"/>
              <a:gd name="T36" fmla="*/ 570 w 598"/>
              <a:gd name="T37" fmla="*/ 446 h 652"/>
              <a:gd name="T38" fmla="*/ 536 w 598"/>
              <a:gd name="T39" fmla="*/ 391 h 652"/>
              <a:gd name="T40" fmla="*/ 563 w 598"/>
              <a:gd name="T41" fmla="*/ 350 h 652"/>
              <a:gd name="T42" fmla="*/ 598 w 598"/>
              <a:gd name="T43" fmla="*/ 288 h 652"/>
              <a:gd name="T44" fmla="*/ 584 w 598"/>
              <a:gd name="T45" fmla="*/ 192 h 652"/>
              <a:gd name="T46" fmla="*/ 447 w 598"/>
              <a:gd name="T47" fmla="*/ 96 h 652"/>
              <a:gd name="T48" fmla="*/ 433 w 598"/>
              <a:gd name="T49" fmla="*/ 69 h 652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598"/>
              <a:gd name="T76" fmla="*/ 0 h 652"/>
              <a:gd name="T77" fmla="*/ 598 w 598"/>
              <a:gd name="T78" fmla="*/ 652 h 652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598" h="652">
                <a:moveTo>
                  <a:pt x="433" y="69"/>
                </a:moveTo>
                <a:cubicBezTo>
                  <a:pt x="379" y="31"/>
                  <a:pt x="310" y="21"/>
                  <a:pt x="248" y="0"/>
                </a:cubicBezTo>
                <a:cubicBezTo>
                  <a:pt x="195" y="7"/>
                  <a:pt x="192" y="10"/>
                  <a:pt x="152" y="34"/>
                </a:cubicBezTo>
                <a:cubicBezTo>
                  <a:pt x="144" y="57"/>
                  <a:pt x="132" y="73"/>
                  <a:pt x="125" y="96"/>
                </a:cubicBezTo>
                <a:cubicBezTo>
                  <a:pt x="133" y="189"/>
                  <a:pt x="154" y="159"/>
                  <a:pt x="70" y="172"/>
                </a:cubicBezTo>
                <a:cubicBezTo>
                  <a:pt x="63" y="173"/>
                  <a:pt x="56" y="176"/>
                  <a:pt x="49" y="178"/>
                </a:cubicBezTo>
                <a:cubicBezTo>
                  <a:pt x="29" y="209"/>
                  <a:pt x="39" y="188"/>
                  <a:pt x="29" y="220"/>
                </a:cubicBezTo>
                <a:cubicBezTo>
                  <a:pt x="25" y="234"/>
                  <a:pt x="15" y="261"/>
                  <a:pt x="15" y="261"/>
                </a:cubicBezTo>
                <a:cubicBezTo>
                  <a:pt x="18" y="302"/>
                  <a:pt x="0" y="355"/>
                  <a:pt x="29" y="384"/>
                </a:cubicBezTo>
                <a:cubicBezTo>
                  <a:pt x="46" y="401"/>
                  <a:pt x="97" y="412"/>
                  <a:pt x="97" y="412"/>
                </a:cubicBezTo>
                <a:cubicBezTo>
                  <a:pt x="92" y="438"/>
                  <a:pt x="84" y="462"/>
                  <a:pt x="77" y="487"/>
                </a:cubicBezTo>
                <a:cubicBezTo>
                  <a:pt x="79" y="523"/>
                  <a:pt x="71" y="585"/>
                  <a:pt x="104" y="617"/>
                </a:cubicBezTo>
                <a:cubicBezTo>
                  <a:pt x="121" y="634"/>
                  <a:pt x="144" y="638"/>
                  <a:pt x="166" y="645"/>
                </a:cubicBezTo>
                <a:cubicBezTo>
                  <a:pt x="173" y="647"/>
                  <a:pt x="186" y="652"/>
                  <a:pt x="186" y="652"/>
                </a:cubicBezTo>
                <a:cubicBezTo>
                  <a:pt x="214" y="643"/>
                  <a:pt x="224" y="628"/>
                  <a:pt x="241" y="604"/>
                </a:cubicBezTo>
                <a:cubicBezTo>
                  <a:pt x="276" y="626"/>
                  <a:pt x="311" y="642"/>
                  <a:pt x="351" y="652"/>
                </a:cubicBezTo>
                <a:cubicBezTo>
                  <a:pt x="400" y="644"/>
                  <a:pt x="419" y="631"/>
                  <a:pt x="447" y="590"/>
                </a:cubicBezTo>
                <a:cubicBezTo>
                  <a:pt x="467" y="531"/>
                  <a:pt x="403" y="553"/>
                  <a:pt x="522" y="542"/>
                </a:cubicBezTo>
                <a:cubicBezTo>
                  <a:pt x="555" y="520"/>
                  <a:pt x="557" y="482"/>
                  <a:pt x="570" y="446"/>
                </a:cubicBezTo>
                <a:cubicBezTo>
                  <a:pt x="561" y="418"/>
                  <a:pt x="562" y="408"/>
                  <a:pt x="536" y="391"/>
                </a:cubicBezTo>
                <a:cubicBezTo>
                  <a:pt x="512" y="355"/>
                  <a:pt x="529" y="362"/>
                  <a:pt x="563" y="350"/>
                </a:cubicBezTo>
                <a:cubicBezTo>
                  <a:pt x="595" y="303"/>
                  <a:pt x="586" y="325"/>
                  <a:pt x="598" y="288"/>
                </a:cubicBezTo>
                <a:cubicBezTo>
                  <a:pt x="596" y="271"/>
                  <a:pt x="597" y="218"/>
                  <a:pt x="584" y="192"/>
                </a:cubicBezTo>
                <a:cubicBezTo>
                  <a:pt x="560" y="146"/>
                  <a:pt x="494" y="112"/>
                  <a:pt x="447" y="96"/>
                </a:cubicBezTo>
                <a:cubicBezTo>
                  <a:pt x="437" y="93"/>
                  <a:pt x="438" y="78"/>
                  <a:pt x="433" y="69"/>
                </a:cubicBezTo>
                <a:close/>
              </a:path>
            </a:pathLst>
          </a:custGeom>
          <a:solidFill>
            <a:schemeClr val="bg2"/>
          </a:solidFill>
          <a:ln w="12700" cap="flat" cmpd="sng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176" name="Freeform 7"/>
          <p:cNvSpPr>
            <a:spLocks/>
          </p:cNvSpPr>
          <p:nvPr/>
        </p:nvSpPr>
        <p:spPr bwMode="auto">
          <a:xfrm>
            <a:off x="1295400" y="4953000"/>
            <a:ext cx="2362200" cy="773113"/>
          </a:xfrm>
          <a:custGeom>
            <a:avLst/>
            <a:gdLst>
              <a:gd name="T0" fmla="*/ 433 w 598"/>
              <a:gd name="T1" fmla="*/ 69 h 652"/>
              <a:gd name="T2" fmla="*/ 248 w 598"/>
              <a:gd name="T3" fmla="*/ 0 h 652"/>
              <a:gd name="T4" fmla="*/ 152 w 598"/>
              <a:gd name="T5" fmla="*/ 34 h 652"/>
              <a:gd name="T6" fmla="*/ 125 w 598"/>
              <a:gd name="T7" fmla="*/ 96 h 652"/>
              <a:gd name="T8" fmla="*/ 70 w 598"/>
              <a:gd name="T9" fmla="*/ 172 h 652"/>
              <a:gd name="T10" fmla="*/ 49 w 598"/>
              <a:gd name="T11" fmla="*/ 178 h 652"/>
              <a:gd name="T12" fmla="*/ 29 w 598"/>
              <a:gd name="T13" fmla="*/ 220 h 652"/>
              <a:gd name="T14" fmla="*/ 15 w 598"/>
              <a:gd name="T15" fmla="*/ 261 h 652"/>
              <a:gd name="T16" fmla="*/ 29 w 598"/>
              <a:gd name="T17" fmla="*/ 384 h 652"/>
              <a:gd name="T18" fmla="*/ 97 w 598"/>
              <a:gd name="T19" fmla="*/ 412 h 652"/>
              <a:gd name="T20" fmla="*/ 77 w 598"/>
              <a:gd name="T21" fmla="*/ 487 h 652"/>
              <a:gd name="T22" fmla="*/ 104 w 598"/>
              <a:gd name="T23" fmla="*/ 617 h 652"/>
              <a:gd name="T24" fmla="*/ 166 w 598"/>
              <a:gd name="T25" fmla="*/ 645 h 652"/>
              <a:gd name="T26" fmla="*/ 186 w 598"/>
              <a:gd name="T27" fmla="*/ 652 h 652"/>
              <a:gd name="T28" fmla="*/ 241 w 598"/>
              <a:gd name="T29" fmla="*/ 604 h 652"/>
              <a:gd name="T30" fmla="*/ 351 w 598"/>
              <a:gd name="T31" fmla="*/ 652 h 652"/>
              <a:gd name="T32" fmla="*/ 447 w 598"/>
              <a:gd name="T33" fmla="*/ 590 h 652"/>
              <a:gd name="T34" fmla="*/ 522 w 598"/>
              <a:gd name="T35" fmla="*/ 542 h 652"/>
              <a:gd name="T36" fmla="*/ 570 w 598"/>
              <a:gd name="T37" fmla="*/ 446 h 652"/>
              <a:gd name="T38" fmla="*/ 536 w 598"/>
              <a:gd name="T39" fmla="*/ 391 h 652"/>
              <a:gd name="T40" fmla="*/ 563 w 598"/>
              <a:gd name="T41" fmla="*/ 350 h 652"/>
              <a:gd name="T42" fmla="*/ 598 w 598"/>
              <a:gd name="T43" fmla="*/ 288 h 652"/>
              <a:gd name="T44" fmla="*/ 584 w 598"/>
              <a:gd name="T45" fmla="*/ 192 h 652"/>
              <a:gd name="T46" fmla="*/ 447 w 598"/>
              <a:gd name="T47" fmla="*/ 96 h 652"/>
              <a:gd name="T48" fmla="*/ 433 w 598"/>
              <a:gd name="T49" fmla="*/ 69 h 652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598"/>
              <a:gd name="T76" fmla="*/ 0 h 652"/>
              <a:gd name="T77" fmla="*/ 598 w 598"/>
              <a:gd name="T78" fmla="*/ 652 h 652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598" h="652">
                <a:moveTo>
                  <a:pt x="433" y="69"/>
                </a:moveTo>
                <a:cubicBezTo>
                  <a:pt x="379" y="31"/>
                  <a:pt x="310" y="21"/>
                  <a:pt x="248" y="0"/>
                </a:cubicBezTo>
                <a:cubicBezTo>
                  <a:pt x="195" y="7"/>
                  <a:pt x="192" y="10"/>
                  <a:pt x="152" y="34"/>
                </a:cubicBezTo>
                <a:cubicBezTo>
                  <a:pt x="144" y="57"/>
                  <a:pt x="132" y="73"/>
                  <a:pt x="125" y="96"/>
                </a:cubicBezTo>
                <a:cubicBezTo>
                  <a:pt x="133" y="189"/>
                  <a:pt x="154" y="159"/>
                  <a:pt x="70" y="172"/>
                </a:cubicBezTo>
                <a:cubicBezTo>
                  <a:pt x="63" y="173"/>
                  <a:pt x="56" y="176"/>
                  <a:pt x="49" y="178"/>
                </a:cubicBezTo>
                <a:cubicBezTo>
                  <a:pt x="29" y="209"/>
                  <a:pt x="39" y="188"/>
                  <a:pt x="29" y="220"/>
                </a:cubicBezTo>
                <a:cubicBezTo>
                  <a:pt x="25" y="234"/>
                  <a:pt x="15" y="261"/>
                  <a:pt x="15" y="261"/>
                </a:cubicBezTo>
                <a:cubicBezTo>
                  <a:pt x="18" y="302"/>
                  <a:pt x="0" y="355"/>
                  <a:pt x="29" y="384"/>
                </a:cubicBezTo>
                <a:cubicBezTo>
                  <a:pt x="46" y="401"/>
                  <a:pt x="97" y="412"/>
                  <a:pt x="97" y="412"/>
                </a:cubicBezTo>
                <a:cubicBezTo>
                  <a:pt x="92" y="438"/>
                  <a:pt x="84" y="462"/>
                  <a:pt x="77" y="487"/>
                </a:cubicBezTo>
                <a:cubicBezTo>
                  <a:pt x="79" y="523"/>
                  <a:pt x="71" y="585"/>
                  <a:pt x="104" y="617"/>
                </a:cubicBezTo>
                <a:cubicBezTo>
                  <a:pt x="121" y="634"/>
                  <a:pt x="144" y="638"/>
                  <a:pt x="166" y="645"/>
                </a:cubicBezTo>
                <a:cubicBezTo>
                  <a:pt x="173" y="647"/>
                  <a:pt x="186" y="652"/>
                  <a:pt x="186" y="652"/>
                </a:cubicBezTo>
                <a:cubicBezTo>
                  <a:pt x="214" y="643"/>
                  <a:pt x="224" y="628"/>
                  <a:pt x="241" y="604"/>
                </a:cubicBezTo>
                <a:cubicBezTo>
                  <a:pt x="276" y="626"/>
                  <a:pt x="311" y="642"/>
                  <a:pt x="351" y="652"/>
                </a:cubicBezTo>
                <a:cubicBezTo>
                  <a:pt x="400" y="644"/>
                  <a:pt x="419" y="631"/>
                  <a:pt x="447" y="590"/>
                </a:cubicBezTo>
                <a:cubicBezTo>
                  <a:pt x="467" y="531"/>
                  <a:pt x="403" y="553"/>
                  <a:pt x="522" y="542"/>
                </a:cubicBezTo>
                <a:cubicBezTo>
                  <a:pt x="555" y="520"/>
                  <a:pt x="557" y="482"/>
                  <a:pt x="570" y="446"/>
                </a:cubicBezTo>
                <a:cubicBezTo>
                  <a:pt x="561" y="418"/>
                  <a:pt x="562" y="408"/>
                  <a:pt x="536" y="391"/>
                </a:cubicBezTo>
                <a:cubicBezTo>
                  <a:pt x="512" y="355"/>
                  <a:pt x="529" y="362"/>
                  <a:pt x="563" y="350"/>
                </a:cubicBezTo>
                <a:cubicBezTo>
                  <a:pt x="595" y="303"/>
                  <a:pt x="586" y="325"/>
                  <a:pt x="598" y="288"/>
                </a:cubicBezTo>
                <a:cubicBezTo>
                  <a:pt x="596" y="271"/>
                  <a:pt x="597" y="218"/>
                  <a:pt x="584" y="192"/>
                </a:cubicBezTo>
                <a:cubicBezTo>
                  <a:pt x="560" y="146"/>
                  <a:pt x="494" y="112"/>
                  <a:pt x="447" y="96"/>
                </a:cubicBezTo>
                <a:cubicBezTo>
                  <a:pt x="437" y="93"/>
                  <a:pt x="438" y="78"/>
                  <a:pt x="433" y="69"/>
                </a:cubicBezTo>
                <a:close/>
              </a:path>
            </a:pathLst>
          </a:custGeom>
          <a:solidFill>
            <a:schemeClr val="bg2"/>
          </a:solidFill>
          <a:ln w="12700" cap="flat" cmpd="sng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177" name="Text Box 8"/>
          <p:cNvSpPr txBox="1">
            <a:spLocks noChangeArrowheads="1"/>
          </p:cNvSpPr>
          <p:nvPr/>
        </p:nvSpPr>
        <p:spPr bwMode="auto">
          <a:xfrm>
            <a:off x="685800" y="4191000"/>
            <a:ext cx="4572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>
                <a:ea typeface="宋体" panose="02010600030101010101" pitchFamily="2" charset="-122"/>
              </a:rPr>
              <a:t>C1</a:t>
            </a:r>
          </a:p>
        </p:txBody>
      </p:sp>
      <p:sp>
        <p:nvSpPr>
          <p:cNvPr id="7178" name="Text Box 9"/>
          <p:cNvSpPr txBox="1">
            <a:spLocks noChangeArrowheads="1"/>
          </p:cNvSpPr>
          <p:nvPr/>
        </p:nvSpPr>
        <p:spPr bwMode="auto">
          <a:xfrm>
            <a:off x="3429000" y="3352800"/>
            <a:ext cx="4572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>
                <a:ea typeface="宋体" panose="02010600030101010101" pitchFamily="2" charset="-122"/>
              </a:rPr>
              <a:t>C4</a:t>
            </a:r>
          </a:p>
        </p:txBody>
      </p:sp>
      <p:sp>
        <p:nvSpPr>
          <p:cNvPr id="7179" name="Text Box 10"/>
          <p:cNvSpPr txBox="1">
            <a:spLocks noChangeArrowheads="1"/>
          </p:cNvSpPr>
          <p:nvPr/>
        </p:nvSpPr>
        <p:spPr bwMode="auto">
          <a:xfrm>
            <a:off x="1905000" y="5181600"/>
            <a:ext cx="990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>
                <a:ea typeface="宋体" panose="02010600030101010101" pitchFamily="2" charset="-122"/>
              </a:rPr>
              <a:t>C2 </a:t>
            </a:r>
            <a:r>
              <a:rPr lang="en-US" altLang="zh-CN" b="0">
                <a:ea typeface="宋体" panose="02010600030101010101" pitchFamily="2" charset="-122"/>
              </a:rPr>
              <a:t>U</a:t>
            </a:r>
            <a:r>
              <a:rPr lang="en-US" altLang="zh-CN">
                <a:ea typeface="宋体" panose="02010600030101010101" pitchFamily="2" charset="-122"/>
              </a:rPr>
              <a:t> C5</a:t>
            </a:r>
          </a:p>
        </p:txBody>
      </p:sp>
      <p:sp>
        <p:nvSpPr>
          <p:cNvPr id="7180" name="Text Box 11"/>
          <p:cNvSpPr txBox="1">
            <a:spLocks noChangeArrowheads="1"/>
          </p:cNvSpPr>
          <p:nvPr/>
        </p:nvSpPr>
        <p:spPr bwMode="auto">
          <a:xfrm>
            <a:off x="1752600" y="2971800"/>
            <a:ext cx="4572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>
                <a:ea typeface="宋体" panose="02010600030101010101" pitchFamily="2" charset="-122"/>
              </a:rPr>
              <a:t>C3</a:t>
            </a:r>
          </a:p>
        </p:txBody>
      </p:sp>
      <p:sp>
        <p:nvSpPr>
          <p:cNvPr id="7181" name="Text Box 12"/>
          <p:cNvSpPr txBox="1">
            <a:spLocks noChangeArrowheads="1"/>
          </p:cNvSpPr>
          <p:nvPr/>
        </p:nvSpPr>
        <p:spPr bwMode="auto">
          <a:xfrm>
            <a:off x="6172200" y="2743200"/>
            <a:ext cx="2133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>
                <a:ea typeface="宋体" panose="02010600030101010101" pitchFamily="2" charset="-122"/>
              </a:rPr>
              <a:t>?        ?        ?        ?    	   </a:t>
            </a:r>
          </a:p>
        </p:txBody>
      </p:sp>
      <p:sp>
        <p:nvSpPr>
          <p:cNvPr id="7182" name="Text Box 13"/>
          <p:cNvSpPr txBox="1">
            <a:spLocks noChangeArrowheads="1"/>
          </p:cNvSpPr>
          <p:nvPr/>
        </p:nvSpPr>
        <p:spPr bwMode="auto">
          <a:xfrm>
            <a:off x="6651625" y="2362200"/>
            <a:ext cx="5334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>
                <a:ea typeface="宋体" panose="02010600030101010101" pitchFamily="2" charset="-122"/>
              </a:rPr>
              <a:t>?</a:t>
            </a:r>
          </a:p>
        </p:txBody>
      </p:sp>
      <p:sp>
        <p:nvSpPr>
          <p:cNvPr id="7183" name="Text Box 14"/>
          <p:cNvSpPr txBox="1">
            <a:spLocks noChangeArrowheads="1"/>
          </p:cNvSpPr>
          <p:nvPr/>
        </p:nvSpPr>
        <p:spPr bwMode="auto">
          <a:xfrm>
            <a:off x="6651625" y="3200400"/>
            <a:ext cx="5334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>
                <a:ea typeface="宋体" panose="02010600030101010101" pitchFamily="2" charset="-122"/>
              </a:rPr>
              <a:t>?</a:t>
            </a:r>
          </a:p>
        </p:txBody>
      </p:sp>
      <p:sp>
        <p:nvSpPr>
          <p:cNvPr id="7184" name="Text Box 15"/>
          <p:cNvSpPr txBox="1">
            <a:spLocks noChangeArrowheads="1"/>
          </p:cNvSpPr>
          <p:nvPr/>
        </p:nvSpPr>
        <p:spPr bwMode="auto">
          <a:xfrm>
            <a:off x="6651625" y="3581400"/>
            <a:ext cx="5334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>
                <a:ea typeface="宋体" panose="02010600030101010101" pitchFamily="2" charset="-122"/>
              </a:rPr>
              <a:t>?</a:t>
            </a:r>
          </a:p>
        </p:txBody>
      </p:sp>
      <p:sp>
        <p:nvSpPr>
          <p:cNvPr id="7185" name="Text Box 16"/>
          <p:cNvSpPr txBox="1">
            <a:spLocks noChangeArrowheads="1"/>
          </p:cNvSpPr>
          <p:nvPr/>
        </p:nvSpPr>
        <p:spPr bwMode="auto">
          <a:xfrm>
            <a:off x="6629400" y="1555750"/>
            <a:ext cx="533400" cy="73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>
                <a:ea typeface="宋体" panose="02010600030101010101" pitchFamily="2" charset="-122"/>
              </a:rPr>
              <a:t>C2 </a:t>
            </a:r>
            <a:r>
              <a:rPr lang="en-US" altLang="zh-CN" b="0">
                <a:ea typeface="宋体" panose="02010600030101010101" pitchFamily="2" charset="-122"/>
              </a:rPr>
              <a:t>U </a:t>
            </a:r>
            <a:r>
              <a:rPr lang="en-US" altLang="zh-CN">
                <a:ea typeface="宋体" panose="02010600030101010101" pitchFamily="2" charset="-122"/>
              </a:rPr>
              <a:t>C5</a:t>
            </a:r>
          </a:p>
        </p:txBody>
      </p:sp>
      <p:sp>
        <p:nvSpPr>
          <p:cNvPr id="7186" name="Text Box 17"/>
          <p:cNvSpPr txBox="1">
            <a:spLocks noChangeArrowheads="1"/>
          </p:cNvSpPr>
          <p:nvPr/>
        </p:nvSpPr>
        <p:spPr bwMode="auto">
          <a:xfrm>
            <a:off x="6096000" y="1981200"/>
            <a:ext cx="5334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>
                <a:ea typeface="宋体" panose="02010600030101010101" pitchFamily="2" charset="-122"/>
              </a:rPr>
              <a:t>C1</a:t>
            </a:r>
          </a:p>
        </p:txBody>
      </p:sp>
      <p:sp>
        <p:nvSpPr>
          <p:cNvPr id="7187" name="Line 18"/>
          <p:cNvSpPr>
            <a:spLocks noChangeShapeType="1"/>
          </p:cNvSpPr>
          <p:nvPr/>
        </p:nvSpPr>
        <p:spPr bwMode="auto">
          <a:xfrm>
            <a:off x="6019800" y="1981200"/>
            <a:ext cx="0" cy="1905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188" name="Line 19"/>
          <p:cNvSpPr>
            <a:spLocks noChangeShapeType="1"/>
          </p:cNvSpPr>
          <p:nvPr/>
        </p:nvSpPr>
        <p:spPr bwMode="auto">
          <a:xfrm>
            <a:off x="5715000" y="2286000"/>
            <a:ext cx="23622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189" name="Text Box 20"/>
          <p:cNvSpPr txBox="1">
            <a:spLocks noChangeArrowheads="1"/>
          </p:cNvSpPr>
          <p:nvPr/>
        </p:nvSpPr>
        <p:spPr bwMode="auto">
          <a:xfrm>
            <a:off x="5638800" y="2362200"/>
            <a:ext cx="5334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>
                <a:ea typeface="宋体" panose="02010600030101010101" pitchFamily="2" charset="-122"/>
              </a:rPr>
              <a:t>C1</a:t>
            </a:r>
          </a:p>
        </p:txBody>
      </p:sp>
      <p:sp>
        <p:nvSpPr>
          <p:cNvPr id="7190" name="Text Box 21"/>
          <p:cNvSpPr txBox="1">
            <a:spLocks noChangeArrowheads="1"/>
          </p:cNvSpPr>
          <p:nvPr/>
        </p:nvSpPr>
        <p:spPr bwMode="auto">
          <a:xfrm>
            <a:off x="5638800" y="3200400"/>
            <a:ext cx="5334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>
                <a:ea typeface="宋体" panose="02010600030101010101" pitchFamily="2" charset="-122"/>
              </a:rPr>
              <a:t>C3</a:t>
            </a:r>
          </a:p>
        </p:txBody>
      </p:sp>
      <p:sp>
        <p:nvSpPr>
          <p:cNvPr id="7191" name="Text Box 22"/>
          <p:cNvSpPr txBox="1">
            <a:spLocks noChangeArrowheads="1"/>
          </p:cNvSpPr>
          <p:nvPr/>
        </p:nvSpPr>
        <p:spPr bwMode="auto">
          <a:xfrm>
            <a:off x="5638800" y="3657600"/>
            <a:ext cx="5334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>
                <a:ea typeface="宋体" panose="02010600030101010101" pitchFamily="2" charset="-122"/>
              </a:rPr>
              <a:t>C4</a:t>
            </a:r>
          </a:p>
        </p:txBody>
      </p:sp>
      <p:sp>
        <p:nvSpPr>
          <p:cNvPr id="7192" name="Text Box 23"/>
          <p:cNvSpPr txBox="1">
            <a:spLocks noChangeArrowheads="1"/>
          </p:cNvSpPr>
          <p:nvPr/>
        </p:nvSpPr>
        <p:spPr bwMode="auto">
          <a:xfrm>
            <a:off x="5181600" y="2819400"/>
            <a:ext cx="990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>
                <a:ea typeface="宋体" panose="02010600030101010101" pitchFamily="2" charset="-122"/>
              </a:rPr>
              <a:t>C2 </a:t>
            </a:r>
            <a:r>
              <a:rPr lang="en-US" altLang="zh-CN" b="0">
                <a:ea typeface="宋体" panose="02010600030101010101" pitchFamily="2" charset="-122"/>
              </a:rPr>
              <a:t>U </a:t>
            </a:r>
            <a:r>
              <a:rPr lang="en-US" altLang="zh-CN">
                <a:ea typeface="宋体" panose="02010600030101010101" pitchFamily="2" charset="-122"/>
              </a:rPr>
              <a:t>C5</a:t>
            </a:r>
          </a:p>
        </p:txBody>
      </p:sp>
      <p:sp>
        <p:nvSpPr>
          <p:cNvPr id="7193" name="Text Box 24"/>
          <p:cNvSpPr txBox="1">
            <a:spLocks noChangeArrowheads="1"/>
          </p:cNvSpPr>
          <p:nvPr/>
        </p:nvSpPr>
        <p:spPr bwMode="auto">
          <a:xfrm>
            <a:off x="7086600" y="1981200"/>
            <a:ext cx="5334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>
                <a:ea typeface="宋体" panose="02010600030101010101" pitchFamily="2" charset="-122"/>
              </a:rPr>
              <a:t>C3</a:t>
            </a:r>
          </a:p>
        </p:txBody>
      </p:sp>
      <p:sp>
        <p:nvSpPr>
          <p:cNvPr id="7194" name="Text Box 25"/>
          <p:cNvSpPr txBox="1">
            <a:spLocks noChangeArrowheads="1"/>
          </p:cNvSpPr>
          <p:nvPr/>
        </p:nvSpPr>
        <p:spPr bwMode="auto">
          <a:xfrm>
            <a:off x="7620000" y="1981200"/>
            <a:ext cx="5334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>
                <a:ea typeface="宋体" panose="02010600030101010101" pitchFamily="2" charset="-122"/>
              </a:rPr>
              <a:t>C4</a:t>
            </a:r>
          </a:p>
        </p:txBody>
      </p:sp>
      <p:sp>
        <p:nvSpPr>
          <p:cNvPr id="7195" name="Line 26"/>
          <p:cNvSpPr>
            <a:spLocks noChangeShapeType="1"/>
          </p:cNvSpPr>
          <p:nvPr/>
        </p:nvSpPr>
        <p:spPr bwMode="auto">
          <a:xfrm>
            <a:off x="5715000" y="2667000"/>
            <a:ext cx="23622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196" name="Line 27"/>
          <p:cNvSpPr>
            <a:spLocks noChangeShapeType="1"/>
          </p:cNvSpPr>
          <p:nvPr/>
        </p:nvSpPr>
        <p:spPr bwMode="auto">
          <a:xfrm>
            <a:off x="5715000" y="3505200"/>
            <a:ext cx="23622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197" name="Line 28"/>
          <p:cNvSpPr>
            <a:spLocks noChangeShapeType="1"/>
          </p:cNvSpPr>
          <p:nvPr/>
        </p:nvSpPr>
        <p:spPr bwMode="auto">
          <a:xfrm>
            <a:off x="5715000" y="3124200"/>
            <a:ext cx="23622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198" name="Line 29"/>
          <p:cNvSpPr>
            <a:spLocks noChangeShapeType="1"/>
          </p:cNvSpPr>
          <p:nvPr/>
        </p:nvSpPr>
        <p:spPr bwMode="auto">
          <a:xfrm>
            <a:off x="5715000" y="3886200"/>
            <a:ext cx="23622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199" name="Line 30"/>
          <p:cNvSpPr>
            <a:spLocks noChangeShapeType="1"/>
          </p:cNvSpPr>
          <p:nvPr/>
        </p:nvSpPr>
        <p:spPr bwMode="auto">
          <a:xfrm>
            <a:off x="6553200" y="1981200"/>
            <a:ext cx="0" cy="1905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200" name="Line 31"/>
          <p:cNvSpPr>
            <a:spLocks noChangeShapeType="1"/>
          </p:cNvSpPr>
          <p:nvPr/>
        </p:nvSpPr>
        <p:spPr bwMode="auto">
          <a:xfrm>
            <a:off x="7010400" y="1981200"/>
            <a:ext cx="0" cy="1905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201" name="Line 32"/>
          <p:cNvSpPr>
            <a:spLocks noChangeShapeType="1"/>
          </p:cNvSpPr>
          <p:nvPr/>
        </p:nvSpPr>
        <p:spPr bwMode="auto">
          <a:xfrm>
            <a:off x="7543800" y="1981200"/>
            <a:ext cx="0" cy="1905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202" name="Line 33"/>
          <p:cNvSpPr>
            <a:spLocks noChangeShapeType="1"/>
          </p:cNvSpPr>
          <p:nvPr/>
        </p:nvSpPr>
        <p:spPr bwMode="auto">
          <a:xfrm>
            <a:off x="8077200" y="1981200"/>
            <a:ext cx="0" cy="1905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203" name="Text Box 34"/>
          <p:cNvSpPr txBox="1">
            <a:spLocks noChangeArrowheads="1"/>
          </p:cNvSpPr>
          <p:nvPr/>
        </p:nvSpPr>
        <p:spPr bwMode="auto">
          <a:xfrm>
            <a:off x="5791200" y="3962400"/>
            <a:ext cx="25146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2000">
                <a:ea typeface="宋体" panose="02010600030101010101" pitchFamily="2" charset="-122"/>
              </a:rPr>
              <a:t>Proximity Matrix</a:t>
            </a:r>
          </a:p>
        </p:txBody>
      </p:sp>
      <p:graphicFrame>
        <p:nvGraphicFramePr>
          <p:cNvPr id="7170" name="Object 35"/>
          <p:cNvGraphicFramePr>
            <a:graphicFrameLocks noGrp="1" noChangeAspect="1"/>
          </p:cNvGraphicFramePr>
          <p:nvPr>
            <p:ph sz="half" idx="4294967295"/>
          </p:nvPr>
        </p:nvGraphicFramePr>
        <p:xfrm>
          <a:off x="4648200" y="4435475"/>
          <a:ext cx="4083050" cy="1965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4" name="Visio" r:id="rId4" imgW="7591349" imgH="3654718" progId="Visio.Drawing.6">
                  <p:embed/>
                </p:oleObj>
              </mc:Choice>
              <mc:Fallback>
                <p:oleObj name="Visio" r:id="rId4" imgW="7591349" imgH="3654718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48200" y="4435475"/>
                        <a:ext cx="4083050" cy="1965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 cap="flat" cmpd="sng">
                            <a:solidFill>
                              <a:schemeClr val="tx1"/>
                            </a:solidFill>
                            <a:prstDash val="solid"/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502467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>
          <a:xfrm>
            <a:off x="260885" y="212254"/>
            <a:ext cx="8280400" cy="552450"/>
          </a:xfrm>
        </p:spPr>
        <p:txBody>
          <a:bodyPr/>
          <a:lstStyle/>
          <a:p>
            <a:r>
              <a:rPr lang="en-US" altLang="zh-CN" sz="2800">
                <a:ea typeface="宋体" panose="02010600030101010101" pitchFamily="2" charset="-122"/>
              </a:rPr>
              <a:t>How to Define Inter-Cluster Similarity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39763" y="2344738"/>
            <a:ext cx="4800600" cy="3303587"/>
          </a:xfrm>
        </p:spPr>
        <p:txBody>
          <a:bodyPr/>
          <a:lstStyle/>
          <a:p>
            <a:pPr marL="990600" lvl="1" indent="-533400"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000">
                <a:ea typeface="宋体" panose="02010600030101010101" pitchFamily="2" charset="-122"/>
              </a:rPr>
              <a:t> </a:t>
            </a:r>
          </a:p>
        </p:txBody>
      </p:sp>
      <p:grpSp>
        <p:nvGrpSpPr>
          <p:cNvPr id="31748" name="Group 4"/>
          <p:cNvGrpSpPr>
            <a:grpSpLocks/>
          </p:cNvGrpSpPr>
          <p:nvPr/>
        </p:nvGrpSpPr>
        <p:grpSpPr bwMode="auto">
          <a:xfrm>
            <a:off x="5486400" y="1066800"/>
            <a:ext cx="3429000" cy="3508375"/>
            <a:chOff x="3456" y="1440"/>
            <a:chExt cx="2160" cy="2210"/>
          </a:xfrm>
        </p:grpSpPr>
        <p:sp>
          <p:nvSpPr>
            <p:cNvPr id="31763" name="Line 5"/>
            <p:cNvSpPr>
              <a:spLocks noChangeShapeType="1"/>
            </p:cNvSpPr>
            <p:nvPr/>
          </p:nvSpPr>
          <p:spPr bwMode="auto">
            <a:xfrm>
              <a:off x="3696" y="1440"/>
              <a:ext cx="0" cy="168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764" name="Line 6"/>
            <p:cNvSpPr>
              <a:spLocks noChangeShapeType="1"/>
            </p:cNvSpPr>
            <p:nvPr/>
          </p:nvSpPr>
          <p:spPr bwMode="auto">
            <a:xfrm>
              <a:off x="3504" y="1632"/>
              <a:ext cx="187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765" name="Line 7"/>
            <p:cNvSpPr>
              <a:spLocks noChangeShapeType="1"/>
            </p:cNvSpPr>
            <p:nvPr/>
          </p:nvSpPr>
          <p:spPr bwMode="auto">
            <a:xfrm>
              <a:off x="4012" y="1440"/>
              <a:ext cx="0" cy="168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766" name="Line 8"/>
            <p:cNvSpPr>
              <a:spLocks noChangeShapeType="1"/>
            </p:cNvSpPr>
            <p:nvPr/>
          </p:nvSpPr>
          <p:spPr bwMode="auto">
            <a:xfrm>
              <a:off x="4329" y="1440"/>
              <a:ext cx="0" cy="168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767" name="Line 9"/>
            <p:cNvSpPr>
              <a:spLocks noChangeShapeType="1"/>
            </p:cNvSpPr>
            <p:nvPr/>
          </p:nvSpPr>
          <p:spPr bwMode="auto">
            <a:xfrm>
              <a:off x="4646" y="1440"/>
              <a:ext cx="0" cy="168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768" name="Line 10"/>
            <p:cNvSpPr>
              <a:spLocks noChangeShapeType="1"/>
            </p:cNvSpPr>
            <p:nvPr/>
          </p:nvSpPr>
          <p:spPr bwMode="auto">
            <a:xfrm>
              <a:off x="4963" y="1440"/>
              <a:ext cx="0" cy="168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769" name="Line 11"/>
            <p:cNvSpPr>
              <a:spLocks noChangeShapeType="1"/>
            </p:cNvSpPr>
            <p:nvPr/>
          </p:nvSpPr>
          <p:spPr bwMode="auto">
            <a:xfrm>
              <a:off x="5280" y="1440"/>
              <a:ext cx="0" cy="168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770" name="Line 12"/>
            <p:cNvSpPr>
              <a:spLocks noChangeShapeType="1"/>
            </p:cNvSpPr>
            <p:nvPr/>
          </p:nvSpPr>
          <p:spPr bwMode="auto">
            <a:xfrm>
              <a:off x="3504" y="1891"/>
              <a:ext cx="187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771" name="Line 13"/>
            <p:cNvSpPr>
              <a:spLocks noChangeShapeType="1"/>
            </p:cNvSpPr>
            <p:nvPr/>
          </p:nvSpPr>
          <p:spPr bwMode="auto">
            <a:xfrm>
              <a:off x="3504" y="2150"/>
              <a:ext cx="187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772" name="Line 14"/>
            <p:cNvSpPr>
              <a:spLocks noChangeShapeType="1"/>
            </p:cNvSpPr>
            <p:nvPr/>
          </p:nvSpPr>
          <p:spPr bwMode="auto">
            <a:xfrm>
              <a:off x="3504" y="2409"/>
              <a:ext cx="187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773" name="Line 15"/>
            <p:cNvSpPr>
              <a:spLocks noChangeShapeType="1"/>
            </p:cNvSpPr>
            <p:nvPr/>
          </p:nvSpPr>
          <p:spPr bwMode="auto">
            <a:xfrm>
              <a:off x="3504" y="2668"/>
              <a:ext cx="187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774" name="Line 16"/>
            <p:cNvSpPr>
              <a:spLocks noChangeShapeType="1"/>
            </p:cNvSpPr>
            <p:nvPr/>
          </p:nvSpPr>
          <p:spPr bwMode="auto">
            <a:xfrm>
              <a:off x="3504" y="2928"/>
              <a:ext cx="187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775" name="Text Box 17"/>
            <p:cNvSpPr txBox="1">
              <a:spLocks noChangeArrowheads="1"/>
            </p:cNvSpPr>
            <p:nvPr/>
          </p:nvSpPr>
          <p:spPr bwMode="auto">
            <a:xfrm>
              <a:off x="3456" y="1680"/>
              <a:ext cx="336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>
                  <a:ea typeface="宋体" panose="02010600030101010101" pitchFamily="2" charset="-122"/>
                </a:rPr>
                <a:t>p1</a:t>
              </a:r>
            </a:p>
          </p:txBody>
        </p:sp>
        <p:sp>
          <p:nvSpPr>
            <p:cNvPr id="31776" name="Text Box 18"/>
            <p:cNvSpPr txBox="1">
              <a:spLocks noChangeArrowheads="1"/>
            </p:cNvSpPr>
            <p:nvPr/>
          </p:nvSpPr>
          <p:spPr bwMode="auto">
            <a:xfrm>
              <a:off x="3456" y="2208"/>
              <a:ext cx="336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>
                  <a:ea typeface="宋体" panose="02010600030101010101" pitchFamily="2" charset="-122"/>
                </a:rPr>
                <a:t>p3</a:t>
              </a:r>
            </a:p>
          </p:txBody>
        </p:sp>
        <p:sp>
          <p:nvSpPr>
            <p:cNvPr id="31777" name="Text Box 19"/>
            <p:cNvSpPr txBox="1">
              <a:spLocks noChangeArrowheads="1"/>
            </p:cNvSpPr>
            <p:nvPr/>
          </p:nvSpPr>
          <p:spPr bwMode="auto">
            <a:xfrm>
              <a:off x="3456" y="2736"/>
              <a:ext cx="336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>
                  <a:ea typeface="宋体" panose="02010600030101010101" pitchFamily="2" charset="-122"/>
                </a:rPr>
                <a:t>p5</a:t>
              </a:r>
            </a:p>
          </p:txBody>
        </p:sp>
        <p:sp>
          <p:nvSpPr>
            <p:cNvPr id="31778" name="Text Box 20"/>
            <p:cNvSpPr txBox="1">
              <a:spLocks noChangeArrowheads="1"/>
            </p:cNvSpPr>
            <p:nvPr/>
          </p:nvSpPr>
          <p:spPr bwMode="auto">
            <a:xfrm>
              <a:off x="3456" y="2496"/>
              <a:ext cx="336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>
                  <a:ea typeface="宋体" panose="02010600030101010101" pitchFamily="2" charset="-122"/>
                </a:rPr>
                <a:t>p4</a:t>
              </a:r>
            </a:p>
          </p:txBody>
        </p:sp>
        <p:sp>
          <p:nvSpPr>
            <p:cNvPr id="31779" name="Text Box 21"/>
            <p:cNvSpPr txBox="1">
              <a:spLocks noChangeArrowheads="1"/>
            </p:cNvSpPr>
            <p:nvPr/>
          </p:nvSpPr>
          <p:spPr bwMode="auto">
            <a:xfrm>
              <a:off x="3456" y="1968"/>
              <a:ext cx="336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>
                  <a:ea typeface="宋体" panose="02010600030101010101" pitchFamily="2" charset="-122"/>
                </a:rPr>
                <a:t>p2</a:t>
              </a:r>
            </a:p>
          </p:txBody>
        </p:sp>
        <p:sp>
          <p:nvSpPr>
            <p:cNvPr id="31780" name="Text Box 22"/>
            <p:cNvSpPr txBox="1">
              <a:spLocks noChangeArrowheads="1"/>
            </p:cNvSpPr>
            <p:nvPr/>
          </p:nvSpPr>
          <p:spPr bwMode="auto">
            <a:xfrm>
              <a:off x="3744" y="1440"/>
              <a:ext cx="336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>
                  <a:ea typeface="宋体" panose="02010600030101010101" pitchFamily="2" charset="-122"/>
                </a:rPr>
                <a:t>p1</a:t>
              </a:r>
            </a:p>
          </p:txBody>
        </p:sp>
        <p:sp>
          <p:nvSpPr>
            <p:cNvPr id="31781" name="Text Box 23"/>
            <p:cNvSpPr txBox="1">
              <a:spLocks noChangeArrowheads="1"/>
            </p:cNvSpPr>
            <p:nvPr/>
          </p:nvSpPr>
          <p:spPr bwMode="auto">
            <a:xfrm>
              <a:off x="4032" y="1440"/>
              <a:ext cx="336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>
                  <a:ea typeface="宋体" panose="02010600030101010101" pitchFamily="2" charset="-122"/>
                </a:rPr>
                <a:t>p2</a:t>
              </a:r>
            </a:p>
          </p:txBody>
        </p:sp>
        <p:sp>
          <p:nvSpPr>
            <p:cNvPr id="31782" name="Text Box 24"/>
            <p:cNvSpPr txBox="1">
              <a:spLocks noChangeArrowheads="1"/>
            </p:cNvSpPr>
            <p:nvPr/>
          </p:nvSpPr>
          <p:spPr bwMode="auto">
            <a:xfrm>
              <a:off x="4368" y="1440"/>
              <a:ext cx="336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>
                  <a:ea typeface="宋体" panose="02010600030101010101" pitchFamily="2" charset="-122"/>
                </a:rPr>
                <a:t>p3</a:t>
              </a:r>
            </a:p>
          </p:txBody>
        </p:sp>
        <p:sp>
          <p:nvSpPr>
            <p:cNvPr id="31783" name="Text Box 25"/>
            <p:cNvSpPr txBox="1">
              <a:spLocks noChangeArrowheads="1"/>
            </p:cNvSpPr>
            <p:nvPr/>
          </p:nvSpPr>
          <p:spPr bwMode="auto">
            <a:xfrm>
              <a:off x="4704" y="1440"/>
              <a:ext cx="336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>
                  <a:ea typeface="宋体" panose="02010600030101010101" pitchFamily="2" charset="-122"/>
                </a:rPr>
                <a:t>p4</a:t>
              </a:r>
            </a:p>
          </p:txBody>
        </p:sp>
        <p:sp>
          <p:nvSpPr>
            <p:cNvPr id="31784" name="Text Box 26"/>
            <p:cNvSpPr txBox="1">
              <a:spLocks noChangeArrowheads="1"/>
            </p:cNvSpPr>
            <p:nvPr/>
          </p:nvSpPr>
          <p:spPr bwMode="auto">
            <a:xfrm>
              <a:off x="4944" y="1440"/>
              <a:ext cx="336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>
                  <a:ea typeface="宋体" panose="02010600030101010101" pitchFamily="2" charset="-122"/>
                </a:rPr>
                <a:t>p5</a:t>
              </a:r>
            </a:p>
          </p:txBody>
        </p:sp>
        <p:sp>
          <p:nvSpPr>
            <p:cNvPr id="31785" name="Text Box 27"/>
            <p:cNvSpPr txBox="1">
              <a:spLocks noChangeArrowheads="1"/>
            </p:cNvSpPr>
            <p:nvPr/>
          </p:nvSpPr>
          <p:spPr bwMode="auto">
            <a:xfrm>
              <a:off x="5280" y="1440"/>
              <a:ext cx="336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1600">
                  <a:ea typeface="宋体" panose="02010600030101010101" pitchFamily="2" charset="-122"/>
                </a:rPr>
                <a:t>. . .</a:t>
              </a:r>
            </a:p>
          </p:txBody>
        </p:sp>
        <p:sp>
          <p:nvSpPr>
            <p:cNvPr id="31786" name="Text Box 28"/>
            <p:cNvSpPr txBox="1">
              <a:spLocks noChangeArrowheads="1"/>
            </p:cNvSpPr>
            <p:nvPr/>
          </p:nvSpPr>
          <p:spPr bwMode="auto">
            <a:xfrm>
              <a:off x="3552" y="2976"/>
              <a:ext cx="336" cy="6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1600">
                  <a:ea typeface="宋体" panose="02010600030101010101" pitchFamily="2" charset="-122"/>
                </a:rPr>
                <a:t>.</a:t>
              </a:r>
            </a:p>
            <a:p>
              <a:pPr>
                <a:spcBef>
                  <a:spcPct val="50000"/>
                </a:spcBef>
              </a:pPr>
              <a:r>
                <a:rPr lang="en-US" altLang="zh-CN" sz="1600">
                  <a:ea typeface="宋体" panose="02010600030101010101" pitchFamily="2" charset="-122"/>
                </a:rPr>
                <a:t>.</a:t>
              </a:r>
            </a:p>
            <a:p>
              <a:pPr>
                <a:spcBef>
                  <a:spcPct val="50000"/>
                </a:spcBef>
              </a:pPr>
              <a:r>
                <a:rPr lang="en-US" altLang="zh-CN" sz="1600">
                  <a:ea typeface="宋体" panose="02010600030101010101" pitchFamily="2" charset="-122"/>
                </a:rPr>
                <a:t>.</a:t>
              </a:r>
            </a:p>
          </p:txBody>
        </p:sp>
      </p:grpSp>
      <p:sp>
        <p:nvSpPr>
          <p:cNvPr id="31749" name="Line 29"/>
          <p:cNvSpPr>
            <a:spLocks noChangeShapeType="1"/>
          </p:cNvSpPr>
          <p:nvPr/>
        </p:nvSpPr>
        <p:spPr bwMode="auto">
          <a:xfrm>
            <a:off x="2209800" y="2057400"/>
            <a:ext cx="10668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1750" name="Text Box 30"/>
          <p:cNvSpPr txBox="1">
            <a:spLocks noChangeArrowheads="1"/>
          </p:cNvSpPr>
          <p:nvPr/>
        </p:nvSpPr>
        <p:spPr bwMode="auto">
          <a:xfrm>
            <a:off x="2209800" y="1600200"/>
            <a:ext cx="14478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1600">
                <a:ea typeface="宋体" panose="02010600030101010101" pitchFamily="2" charset="-122"/>
              </a:rPr>
              <a:t>Similarity?</a:t>
            </a:r>
          </a:p>
        </p:txBody>
      </p:sp>
      <p:sp>
        <p:nvSpPr>
          <p:cNvPr id="31751" name="Rectangle 31"/>
          <p:cNvSpPr>
            <a:spLocks noChangeArrowheads="1"/>
          </p:cNvSpPr>
          <p:nvPr/>
        </p:nvSpPr>
        <p:spPr bwMode="auto">
          <a:xfrm>
            <a:off x="381000" y="3200400"/>
            <a:ext cx="5791200" cy="312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/>
          <a:lstStyle>
            <a:lvl1pPr marL="342900" indent="-3429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ts val="200"/>
              </a:spcBef>
              <a:spcAft>
                <a:spcPts val="2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</a:pPr>
            <a:r>
              <a:rPr lang="en-US" altLang="zh-CN" sz="2400" b="0" dirty="0">
                <a:ea typeface="宋体" panose="02010600030101010101" pitchFamily="2" charset="-122"/>
              </a:rPr>
              <a:t>MIN</a:t>
            </a:r>
          </a:p>
          <a:p>
            <a:pPr>
              <a:spcBef>
                <a:spcPts val="200"/>
              </a:spcBef>
              <a:spcAft>
                <a:spcPts val="2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</a:pPr>
            <a:r>
              <a:rPr lang="en-US" altLang="zh-CN" sz="2400" b="0" dirty="0">
                <a:ea typeface="宋体" panose="02010600030101010101" pitchFamily="2" charset="-122"/>
              </a:rPr>
              <a:t>MAX</a:t>
            </a:r>
          </a:p>
          <a:p>
            <a:pPr>
              <a:spcBef>
                <a:spcPts val="200"/>
              </a:spcBef>
              <a:spcAft>
                <a:spcPts val="2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</a:pPr>
            <a:r>
              <a:rPr lang="en-US" altLang="zh-CN" sz="2400" b="0" dirty="0">
                <a:ea typeface="宋体" panose="02010600030101010101" pitchFamily="2" charset="-122"/>
              </a:rPr>
              <a:t>Group Average</a:t>
            </a:r>
          </a:p>
          <a:p>
            <a:pPr>
              <a:spcBef>
                <a:spcPts val="200"/>
              </a:spcBef>
              <a:spcAft>
                <a:spcPts val="2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</a:pPr>
            <a:r>
              <a:rPr lang="en-US" altLang="zh-CN" sz="2400" b="0" dirty="0">
                <a:ea typeface="宋体" panose="02010600030101010101" pitchFamily="2" charset="-122"/>
              </a:rPr>
              <a:t>Distance Between Centroids</a:t>
            </a:r>
          </a:p>
          <a:p>
            <a:pPr>
              <a:spcBef>
                <a:spcPts val="200"/>
              </a:spcBef>
              <a:spcAft>
                <a:spcPts val="2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</a:pPr>
            <a:r>
              <a:rPr lang="en-US" altLang="zh-CN" sz="2400" b="0" dirty="0">
                <a:ea typeface="宋体" panose="02010600030101010101" pitchFamily="2" charset="-122"/>
              </a:rPr>
              <a:t>Other methods driven by an objective function</a:t>
            </a:r>
          </a:p>
          <a:p>
            <a:pPr lvl="1">
              <a:spcBef>
                <a:spcPts val="200"/>
              </a:spcBef>
              <a:spcAft>
                <a:spcPts val="2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</a:pPr>
            <a:r>
              <a:rPr lang="en-US" altLang="zh-CN" sz="2000" b="0" dirty="0">
                <a:ea typeface="宋体" panose="02010600030101010101" pitchFamily="2" charset="-122"/>
              </a:rPr>
              <a:t>Ward’s Method uses squared error</a:t>
            </a:r>
            <a:endParaRPr lang="en-US" altLang="zh-CN" sz="2400" b="0" dirty="0">
              <a:ea typeface="宋体" panose="02010600030101010101" pitchFamily="2" charset="-122"/>
            </a:endParaRPr>
          </a:p>
        </p:txBody>
      </p:sp>
      <p:sp>
        <p:nvSpPr>
          <p:cNvPr id="31752" name="Freeform 32" descr="5%"/>
          <p:cNvSpPr>
            <a:spLocks/>
          </p:cNvSpPr>
          <p:nvPr/>
        </p:nvSpPr>
        <p:spPr bwMode="auto">
          <a:xfrm rot="-5400000">
            <a:off x="462757" y="1289843"/>
            <a:ext cx="1828800" cy="1382713"/>
          </a:xfrm>
          <a:custGeom>
            <a:avLst/>
            <a:gdLst>
              <a:gd name="T0" fmla="*/ 433 w 598"/>
              <a:gd name="T1" fmla="*/ 69 h 652"/>
              <a:gd name="T2" fmla="*/ 248 w 598"/>
              <a:gd name="T3" fmla="*/ 0 h 652"/>
              <a:gd name="T4" fmla="*/ 152 w 598"/>
              <a:gd name="T5" fmla="*/ 34 h 652"/>
              <a:gd name="T6" fmla="*/ 125 w 598"/>
              <a:gd name="T7" fmla="*/ 96 h 652"/>
              <a:gd name="T8" fmla="*/ 70 w 598"/>
              <a:gd name="T9" fmla="*/ 172 h 652"/>
              <a:gd name="T10" fmla="*/ 49 w 598"/>
              <a:gd name="T11" fmla="*/ 178 h 652"/>
              <a:gd name="T12" fmla="*/ 29 w 598"/>
              <a:gd name="T13" fmla="*/ 220 h 652"/>
              <a:gd name="T14" fmla="*/ 15 w 598"/>
              <a:gd name="T15" fmla="*/ 261 h 652"/>
              <a:gd name="T16" fmla="*/ 29 w 598"/>
              <a:gd name="T17" fmla="*/ 384 h 652"/>
              <a:gd name="T18" fmla="*/ 97 w 598"/>
              <a:gd name="T19" fmla="*/ 412 h 652"/>
              <a:gd name="T20" fmla="*/ 77 w 598"/>
              <a:gd name="T21" fmla="*/ 487 h 652"/>
              <a:gd name="T22" fmla="*/ 104 w 598"/>
              <a:gd name="T23" fmla="*/ 617 h 652"/>
              <a:gd name="T24" fmla="*/ 166 w 598"/>
              <a:gd name="T25" fmla="*/ 645 h 652"/>
              <a:gd name="T26" fmla="*/ 186 w 598"/>
              <a:gd name="T27" fmla="*/ 652 h 652"/>
              <a:gd name="T28" fmla="*/ 241 w 598"/>
              <a:gd name="T29" fmla="*/ 604 h 652"/>
              <a:gd name="T30" fmla="*/ 351 w 598"/>
              <a:gd name="T31" fmla="*/ 652 h 652"/>
              <a:gd name="T32" fmla="*/ 447 w 598"/>
              <a:gd name="T33" fmla="*/ 590 h 652"/>
              <a:gd name="T34" fmla="*/ 522 w 598"/>
              <a:gd name="T35" fmla="*/ 542 h 652"/>
              <a:gd name="T36" fmla="*/ 570 w 598"/>
              <a:gd name="T37" fmla="*/ 446 h 652"/>
              <a:gd name="T38" fmla="*/ 536 w 598"/>
              <a:gd name="T39" fmla="*/ 391 h 652"/>
              <a:gd name="T40" fmla="*/ 563 w 598"/>
              <a:gd name="T41" fmla="*/ 350 h 652"/>
              <a:gd name="T42" fmla="*/ 598 w 598"/>
              <a:gd name="T43" fmla="*/ 288 h 652"/>
              <a:gd name="T44" fmla="*/ 584 w 598"/>
              <a:gd name="T45" fmla="*/ 192 h 652"/>
              <a:gd name="T46" fmla="*/ 447 w 598"/>
              <a:gd name="T47" fmla="*/ 96 h 652"/>
              <a:gd name="T48" fmla="*/ 433 w 598"/>
              <a:gd name="T49" fmla="*/ 69 h 652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598"/>
              <a:gd name="T76" fmla="*/ 0 h 652"/>
              <a:gd name="T77" fmla="*/ 598 w 598"/>
              <a:gd name="T78" fmla="*/ 652 h 652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598" h="652">
                <a:moveTo>
                  <a:pt x="433" y="69"/>
                </a:moveTo>
                <a:cubicBezTo>
                  <a:pt x="379" y="31"/>
                  <a:pt x="310" y="21"/>
                  <a:pt x="248" y="0"/>
                </a:cubicBezTo>
                <a:cubicBezTo>
                  <a:pt x="195" y="7"/>
                  <a:pt x="192" y="10"/>
                  <a:pt x="152" y="34"/>
                </a:cubicBezTo>
                <a:cubicBezTo>
                  <a:pt x="144" y="57"/>
                  <a:pt x="132" y="73"/>
                  <a:pt x="125" y="96"/>
                </a:cubicBezTo>
                <a:cubicBezTo>
                  <a:pt x="133" y="189"/>
                  <a:pt x="154" y="159"/>
                  <a:pt x="70" y="172"/>
                </a:cubicBezTo>
                <a:cubicBezTo>
                  <a:pt x="63" y="173"/>
                  <a:pt x="56" y="176"/>
                  <a:pt x="49" y="178"/>
                </a:cubicBezTo>
                <a:cubicBezTo>
                  <a:pt x="29" y="209"/>
                  <a:pt x="39" y="188"/>
                  <a:pt x="29" y="220"/>
                </a:cubicBezTo>
                <a:cubicBezTo>
                  <a:pt x="25" y="234"/>
                  <a:pt x="15" y="261"/>
                  <a:pt x="15" y="261"/>
                </a:cubicBezTo>
                <a:cubicBezTo>
                  <a:pt x="18" y="302"/>
                  <a:pt x="0" y="355"/>
                  <a:pt x="29" y="384"/>
                </a:cubicBezTo>
                <a:cubicBezTo>
                  <a:pt x="46" y="401"/>
                  <a:pt x="97" y="412"/>
                  <a:pt x="97" y="412"/>
                </a:cubicBezTo>
                <a:cubicBezTo>
                  <a:pt x="92" y="438"/>
                  <a:pt x="84" y="462"/>
                  <a:pt x="77" y="487"/>
                </a:cubicBezTo>
                <a:cubicBezTo>
                  <a:pt x="79" y="523"/>
                  <a:pt x="71" y="585"/>
                  <a:pt x="104" y="617"/>
                </a:cubicBezTo>
                <a:cubicBezTo>
                  <a:pt x="121" y="634"/>
                  <a:pt x="144" y="638"/>
                  <a:pt x="166" y="645"/>
                </a:cubicBezTo>
                <a:cubicBezTo>
                  <a:pt x="173" y="647"/>
                  <a:pt x="186" y="652"/>
                  <a:pt x="186" y="652"/>
                </a:cubicBezTo>
                <a:cubicBezTo>
                  <a:pt x="214" y="643"/>
                  <a:pt x="224" y="628"/>
                  <a:pt x="241" y="604"/>
                </a:cubicBezTo>
                <a:cubicBezTo>
                  <a:pt x="276" y="626"/>
                  <a:pt x="311" y="642"/>
                  <a:pt x="351" y="652"/>
                </a:cubicBezTo>
                <a:cubicBezTo>
                  <a:pt x="400" y="644"/>
                  <a:pt x="419" y="631"/>
                  <a:pt x="447" y="590"/>
                </a:cubicBezTo>
                <a:cubicBezTo>
                  <a:pt x="467" y="531"/>
                  <a:pt x="403" y="553"/>
                  <a:pt x="522" y="542"/>
                </a:cubicBezTo>
                <a:cubicBezTo>
                  <a:pt x="555" y="520"/>
                  <a:pt x="557" y="482"/>
                  <a:pt x="570" y="446"/>
                </a:cubicBezTo>
                <a:cubicBezTo>
                  <a:pt x="561" y="418"/>
                  <a:pt x="562" y="408"/>
                  <a:pt x="536" y="391"/>
                </a:cubicBezTo>
                <a:cubicBezTo>
                  <a:pt x="512" y="355"/>
                  <a:pt x="529" y="362"/>
                  <a:pt x="563" y="350"/>
                </a:cubicBezTo>
                <a:cubicBezTo>
                  <a:pt x="595" y="303"/>
                  <a:pt x="586" y="325"/>
                  <a:pt x="598" y="288"/>
                </a:cubicBezTo>
                <a:cubicBezTo>
                  <a:pt x="596" y="271"/>
                  <a:pt x="597" y="218"/>
                  <a:pt x="584" y="192"/>
                </a:cubicBezTo>
                <a:cubicBezTo>
                  <a:pt x="560" y="146"/>
                  <a:pt x="494" y="112"/>
                  <a:pt x="447" y="96"/>
                </a:cubicBezTo>
                <a:cubicBezTo>
                  <a:pt x="437" y="93"/>
                  <a:pt x="438" y="78"/>
                  <a:pt x="433" y="69"/>
                </a:cubicBezTo>
                <a:close/>
              </a:path>
            </a:pathLst>
          </a:custGeom>
          <a:noFill/>
          <a:ln w="12700" cap="flat" cmpd="sng">
            <a:solidFill>
              <a:schemeClr val="tx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1753" name="Oval 33"/>
          <p:cNvSpPr>
            <a:spLocks noChangeArrowheads="1"/>
          </p:cNvSpPr>
          <p:nvPr/>
        </p:nvSpPr>
        <p:spPr bwMode="auto">
          <a:xfrm rot="-5400000">
            <a:off x="1752600" y="2209800"/>
            <a:ext cx="76200" cy="762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zh-CN"/>
          </a:p>
        </p:txBody>
      </p:sp>
      <p:sp>
        <p:nvSpPr>
          <p:cNvPr id="31754" name="Oval 34"/>
          <p:cNvSpPr>
            <a:spLocks noChangeArrowheads="1"/>
          </p:cNvSpPr>
          <p:nvPr/>
        </p:nvSpPr>
        <p:spPr bwMode="auto">
          <a:xfrm rot="-5400000">
            <a:off x="1676400" y="1447800"/>
            <a:ext cx="76200" cy="762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zh-CN"/>
          </a:p>
        </p:txBody>
      </p:sp>
      <p:sp>
        <p:nvSpPr>
          <p:cNvPr id="31755" name="Oval 35"/>
          <p:cNvSpPr>
            <a:spLocks noChangeArrowheads="1"/>
          </p:cNvSpPr>
          <p:nvPr/>
        </p:nvSpPr>
        <p:spPr bwMode="auto">
          <a:xfrm rot="-5400000">
            <a:off x="838200" y="1905000"/>
            <a:ext cx="76200" cy="762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zh-CN"/>
          </a:p>
        </p:txBody>
      </p:sp>
      <p:sp>
        <p:nvSpPr>
          <p:cNvPr id="31756" name="Oval 36"/>
          <p:cNvSpPr>
            <a:spLocks noChangeArrowheads="1"/>
          </p:cNvSpPr>
          <p:nvPr/>
        </p:nvSpPr>
        <p:spPr bwMode="auto">
          <a:xfrm rot="-5400000">
            <a:off x="1903413" y="1751013"/>
            <a:ext cx="76200" cy="762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zh-CN"/>
          </a:p>
        </p:txBody>
      </p:sp>
      <p:sp>
        <p:nvSpPr>
          <p:cNvPr id="31757" name="Freeform 37" descr="5%"/>
          <p:cNvSpPr>
            <a:spLocks/>
          </p:cNvSpPr>
          <p:nvPr/>
        </p:nvSpPr>
        <p:spPr bwMode="auto">
          <a:xfrm rot="5400000" flipV="1">
            <a:off x="3352800" y="1143000"/>
            <a:ext cx="1828800" cy="1676400"/>
          </a:xfrm>
          <a:custGeom>
            <a:avLst/>
            <a:gdLst>
              <a:gd name="T0" fmla="*/ 433 w 598"/>
              <a:gd name="T1" fmla="*/ 69 h 652"/>
              <a:gd name="T2" fmla="*/ 248 w 598"/>
              <a:gd name="T3" fmla="*/ 0 h 652"/>
              <a:gd name="T4" fmla="*/ 152 w 598"/>
              <a:gd name="T5" fmla="*/ 34 h 652"/>
              <a:gd name="T6" fmla="*/ 125 w 598"/>
              <a:gd name="T7" fmla="*/ 96 h 652"/>
              <a:gd name="T8" fmla="*/ 70 w 598"/>
              <a:gd name="T9" fmla="*/ 172 h 652"/>
              <a:gd name="T10" fmla="*/ 49 w 598"/>
              <a:gd name="T11" fmla="*/ 178 h 652"/>
              <a:gd name="T12" fmla="*/ 29 w 598"/>
              <a:gd name="T13" fmla="*/ 220 h 652"/>
              <a:gd name="T14" fmla="*/ 15 w 598"/>
              <a:gd name="T15" fmla="*/ 261 h 652"/>
              <a:gd name="T16" fmla="*/ 29 w 598"/>
              <a:gd name="T17" fmla="*/ 384 h 652"/>
              <a:gd name="T18" fmla="*/ 97 w 598"/>
              <a:gd name="T19" fmla="*/ 412 h 652"/>
              <a:gd name="T20" fmla="*/ 77 w 598"/>
              <a:gd name="T21" fmla="*/ 487 h 652"/>
              <a:gd name="T22" fmla="*/ 104 w 598"/>
              <a:gd name="T23" fmla="*/ 617 h 652"/>
              <a:gd name="T24" fmla="*/ 166 w 598"/>
              <a:gd name="T25" fmla="*/ 645 h 652"/>
              <a:gd name="T26" fmla="*/ 186 w 598"/>
              <a:gd name="T27" fmla="*/ 652 h 652"/>
              <a:gd name="T28" fmla="*/ 241 w 598"/>
              <a:gd name="T29" fmla="*/ 604 h 652"/>
              <a:gd name="T30" fmla="*/ 351 w 598"/>
              <a:gd name="T31" fmla="*/ 652 h 652"/>
              <a:gd name="T32" fmla="*/ 447 w 598"/>
              <a:gd name="T33" fmla="*/ 590 h 652"/>
              <a:gd name="T34" fmla="*/ 522 w 598"/>
              <a:gd name="T35" fmla="*/ 542 h 652"/>
              <a:gd name="T36" fmla="*/ 570 w 598"/>
              <a:gd name="T37" fmla="*/ 446 h 652"/>
              <a:gd name="T38" fmla="*/ 536 w 598"/>
              <a:gd name="T39" fmla="*/ 391 h 652"/>
              <a:gd name="T40" fmla="*/ 563 w 598"/>
              <a:gd name="T41" fmla="*/ 350 h 652"/>
              <a:gd name="T42" fmla="*/ 598 w 598"/>
              <a:gd name="T43" fmla="*/ 288 h 652"/>
              <a:gd name="T44" fmla="*/ 584 w 598"/>
              <a:gd name="T45" fmla="*/ 192 h 652"/>
              <a:gd name="T46" fmla="*/ 447 w 598"/>
              <a:gd name="T47" fmla="*/ 96 h 652"/>
              <a:gd name="T48" fmla="*/ 433 w 598"/>
              <a:gd name="T49" fmla="*/ 69 h 652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598"/>
              <a:gd name="T76" fmla="*/ 0 h 652"/>
              <a:gd name="T77" fmla="*/ 598 w 598"/>
              <a:gd name="T78" fmla="*/ 652 h 652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598" h="652">
                <a:moveTo>
                  <a:pt x="433" y="69"/>
                </a:moveTo>
                <a:cubicBezTo>
                  <a:pt x="379" y="31"/>
                  <a:pt x="310" y="21"/>
                  <a:pt x="248" y="0"/>
                </a:cubicBezTo>
                <a:cubicBezTo>
                  <a:pt x="195" y="7"/>
                  <a:pt x="192" y="10"/>
                  <a:pt x="152" y="34"/>
                </a:cubicBezTo>
                <a:cubicBezTo>
                  <a:pt x="144" y="57"/>
                  <a:pt x="132" y="73"/>
                  <a:pt x="125" y="96"/>
                </a:cubicBezTo>
                <a:cubicBezTo>
                  <a:pt x="133" y="189"/>
                  <a:pt x="154" y="159"/>
                  <a:pt x="70" y="172"/>
                </a:cubicBezTo>
                <a:cubicBezTo>
                  <a:pt x="63" y="173"/>
                  <a:pt x="56" y="176"/>
                  <a:pt x="49" y="178"/>
                </a:cubicBezTo>
                <a:cubicBezTo>
                  <a:pt x="29" y="209"/>
                  <a:pt x="39" y="188"/>
                  <a:pt x="29" y="220"/>
                </a:cubicBezTo>
                <a:cubicBezTo>
                  <a:pt x="25" y="234"/>
                  <a:pt x="15" y="261"/>
                  <a:pt x="15" y="261"/>
                </a:cubicBezTo>
                <a:cubicBezTo>
                  <a:pt x="18" y="302"/>
                  <a:pt x="0" y="355"/>
                  <a:pt x="29" y="384"/>
                </a:cubicBezTo>
                <a:cubicBezTo>
                  <a:pt x="46" y="401"/>
                  <a:pt x="97" y="412"/>
                  <a:pt x="97" y="412"/>
                </a:cubicBezTo>
                <a:cubicBezTo>
                  <a:pt x="92" y="438"/>
                  <a:pt x="84" y="462"/>
                  <a:pt x="77" y="487"/>
                </a:cubicBezTo>
                <a:cubicBezTo>
                  <a:pt x="79" y="523"/>
                  <a:pt x="71" y="585"/>
                  <a:pt x="104" y="617"/>
                </a:cubicBezTo>
                <a:cubicBezTo>
                  <a:pt x="121" y="634"/>
                  <a:pt x="144" y="638"/>
                  <a:pt x="166" y="645"/>
                </a:cubicBezTo>
                <a:cubicBezTo>
                  <a:pt x="173" y="647"/>
                  <a:pt x="186" y="652"/>
                  <a:pt x="186" y="652"/>
                </a:cubicBezTo>
                <a:cubicBezTo>
                  <a:pt x="214" y="643"/>
                  <a:pt x="224" y="628"/>
                  <a:pt x="241" y="604"/>
                </a:cubicBezTo>
                <a:cubicBezTo>
                  <a:pt x="276" y="626"/>
                  <a:pt x="311" y="642"/>
                  <a:pt x="351" y="652"/>
                </a:cubicBezTo>
                <a:cubicBezTo>
                  <a:pt x="400" y="644"/>
                  <a:pt x="419" y="631"/>
                  <a:pt x="447" y="590"/>
                </a:cubicBezTo>
                <a:cubicBezTo>
                  <a:pt x="467" y="531"/>
                  <a:pt x="403" y="553"/>
                  <a:pt x="522" y="542"/>
                </a:cubicBezTo>
                <a:cubicBezTo>
                  <a:pt x="555" y="520"/>
                  <a:pt x="557" y="482"/>
                  <a:pt x="570" y="446"/>
                </a:cubicBezTo>
                <a:cubicBezTo>
                  <a:pt x="561" y="418"/>
                  <a:pt x="562" y="408"/>
                  <a:pt x="536" y="391"/>
                </a:cubicBezTo>
                <a:cubicBezTo>
                  <a:pt x="512" y="355"/>
                  <a:pt x="529" y="362"/>
                  <a:pt x="563" y="350"/>
                </a:cubicBezTo>
                <a:cubicBezTo>
                  <a:pt x="595" y="303"/>
                  <a:pt x="586" y="325"/>
                  <a:pt x="598" y="288"/>
                </a:cubicBezTo>
                <a:cubicBezTo>
                  <a:pt x="596" y="271"/>
                  <a:pt x="597" y="218"/>
                  <a:pt x="584" y="192"/>
                </a:cubicBezTo>
                <a:cubicBezTo>
                  <a:pt x="560" y="146"/>
                  <a:pt x="494" y="112"/>
                  <a:pt x="447" y="96"/>
                </a:cubicBezTo>
                <a:cubicBezTo>
                  <a:pt x="437" y="93"/>
                  <a:pt x="438" y="78"/>
                  <a:pt x="433" y="69"/>
                </a:cubicBezTo>
                <a:close/>
              </a:path>
            </a:pathLst>
          </a:custGeom>
          <a:noFill/>
          <a:ln w="12700" cap="flat" cmpd="sng">
            <a:solidFill>
              <a:schemeClr val="tx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1758" name="Oval 38"/>
          <p:cNvSpPr>
            <a:spLocks noChangeArrowheads="1"/>
          </p:cNvSpPr>
          <p:nvPr/>
        </p:nvSpPr>
        <p:spPr bwMode="auto">
          <a:xfrm rot="5400000" flipV="1">
            <a:off x="4876800" y="1600200"/>
            <a:ext cx="76200" cy="762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zh-CN"/>
          </a:p>
        </p:txBody>
      </p:sp>
      <p:sp>
        <p:nvSpPr>
          <p:cNvPr id="31759" name="Oval 39"/>
          <p:cNvSpPr>
            <a:spLocks noChangeArrowheads="1"/>
          </p:cNvSpPr>
          <p:nvPr/>
        </p:nvSpPr>
        <p:spPr bwMode="auto">
          <a:xfrm rot="5400000" flipV="1">
            <a:off x="3516313" y="1598613"/>
            <a:ext cx="76200" cy="762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zh-CN"/>
          </a:p>
        </p:txBody>
      </p:sp>
      <p:sp>
        <p:nvSpPr>
          <p:cNvPr id="31760" name="Oval 40"/>
          <p:cNvSpPr>
            <a:spLocks noChangeArrowheads="1"/>
          </p:cNvSpPr>
          <p:nvPr/>
        </p:nvSpPr>
        <p:spPr bwMode="auto">
          <a:xfrm rot="5400000" flipV="1">
            <a:off x="4038600" y="2209800"/>
            <a:ext cx="76200" cy="762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zh-CN"/>
          </a:p>
        </p:txBody>
      </p:sp>
      <p:sp>
        <p:nvSpPr>
          <p:cNvPr id="31761" name="Oval 41"/>
          <p:cNvSpPr>
            <a:spLocks noChangeArrowheads="1"/>
          </p:cNvSpPr>
          <p:nvPr/>
        </p:nvSpPr>
        <p:spPr bwMode="auto">
          <a:xfrm rot="5400000" flipV="1">
            <a:off x="4038600" y="1219200"/>
            <a:ext cx="76200" cy="762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zh-CN"/>
          </a:p>
        </p:txBody>
      </p:sp>
      <p:sp>
        <p:nvSpPr>
          <p:cNvPr id="31762" name="Text Box 42"/>
          <p:cNvSpPr txBox="1">
            <a:spLocks noChangeArrowheads="1"/>
          </p:cNvSpPr>
          <p:nvPr/>
        </p:nvSpPr>
        <p:spPr bwMode="auto">
          <a:xfrm>
            <a:off x="5943600" y="4343400"/>
            <a:ext cx="25146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2000">
                <a:ea typeface="宋体" panose="02010600030101010101" pitchFamily="2" charset="-122"/>
              </a:rPr>
              <a:t>Proximity Matrix</a:t>
            </a:r>
          </a:p>
        </p:txBody>
      </p:sp>
    </p:spTree>
    <p:extLst>
      <p:ext uri="{BB962C8B-B14F-4D97-AF65-F5344CB8AC3E}">
        <p14:creationId xmlns:p14="http://schemas.microsoft.com/office/powerpoint/2010/main" val="354084608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152400"/>
            <a:ext cx="8280400" cy="552450"/>
          </a:xfrm>
        </p:spPr>
        <p:txBody>
          <a:bodyPr/>
          <a:lstStyle/>
          <a:p>
            <a:r>
              <a:rPr lang="en-US" altLang="zh-CN" sz="2800">
                <a:ea typeface="宋体" panose="02010600030101010101" pitchFamily="2" charset="-122"/>
              </a:rPr>
              <a:t>How to Define Inter-Cluster Similarity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39763" y="2344738"/>
            <a:ext cx="4800600" cy="3303587"/>
          </a:xfrm>
        </p:spPr>
        <p:txBody>
          <a:bodyPr/>
          <a:lstStyle/>
          <a:p>
            <a:pPr marL="990600" lvl="1" indent="-533400"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000">
                <a:ea typeface="宋体" panose="02010600030101010101" pitchFamily="2" charset="-122"/>
              </a:rPr>
              <a:t> </a:t>
            </a:r>
          </a:p>
        </p:txBody>
      </p:sp>
      <p:grpSp>
        <p:nvGrpSpPr>
          <p:cNvPr id="32772" name="Group 4"/>
          <p:cNvGrpSpPr>
            <a:grpSpLocks/>
          </p:cNvGrpSpPr>
          <p:nvPr/>
        </p:nvGrpSpPr>
        <p:grpSpPr bwMode="auto">
          <a:xfrm>
            <a:off x="5486400" y="1066800"/>
            <a:ext cx="3429000" cy="3508375"/>
            <a:chOff x="3456" y="1440"/>
            <a:chExt cx="2160" cy="2210"/>
          </a:xfrm>
        </p:grpSpPr>
        <p:sp>
          <p:nvSpPr>
            <p:cNvPr id="32786" name="Line 5"/>
            <p:cNvSpPr>
              <a:spLocks noChangeShapeType="1"/>
            </p:cNvSpPr>
            <p:nvPr/>
          </p:nvSpPr>
          <p:spPr bwMode="auto">
            <a:xfrm>
              <a:off x="3696" y="1440"/>
              <a:ext cx="0" cy="168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787" name="Line 6"/>
            <p:cNvSpPr>
              <a:spLocks noChangeShapeType="1"/>
            </p:cNvSpPr>
            <p:nvPr/>
          </p:nvSpPr>
          <p:spPr bwMode="auto">
            <a:xfrm>
              <a:off x="3504" y="1632"/>
              <a:ext cx="187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788" name="Line 7"/>
            <p:cNvSpPr>
              <a:spLocks noChangeShapeType="1"/>
            </p:cNvSpPr>
            <p:nvPr/>
          </p:nvSpPr>
          <p:spPr bwMode="auto">
            <a:xfrm>
              <a:off x="4012" y="1440"/>
              <a:ext cx="0" cy="168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789" name="Line 8"/>
            <p:cNvSpPr>
              <a:spLocks noChangeShapeType="1"/>
            </p:cNvSpPr>
            <p:nvPr/>
          </p:nvSpPr>
          <p:spPr bwMode="auto">
            <a:xfrm>
              <a:off x="4329" y="1440"/>
              <a:ext cx="0" cy="168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790" name="Line 9"/>
            <p:cNvSpPr>
              <a:spLocks noChangeShapeType="1"/>
            </p:cNvSpPr>
            <p:nvPr/>
          </p:nvSpPr>
          <p:spPr bwMode="auto">
            <a:xfrm>
              <a:off x="4646" y="1440"/>
              <a:ext cx="0" cy="168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791" name="Line 10"/>
            <p:cNvSpPr>
              <a:spLocks noChangeShapeType="1"/>
            </p:cNvSpPr>
            <p:nvPr/>
          </p:nvSpPr>
          <p:spPr bwMode="auto">
            <a:xfrm>
              <a:off x="4963" y="1440"/>
              <a:ext cx="0" cy="168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792" name="Line 11"/>
            <p:cNvSpPr>
              <a:spLocks noChangeShapeType="1"/>
            </p:cNvSpPr>
            <p:nvPr/>
          </p:nvSpPr>
          <p:spPr bwMode="auto">
            <a:xfrm>
              <a:off x="5280" y="1440"/>
              <a:ext cx="0" cy="168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793" name="Line 12"/>
            <p:cNvSpPr>
              <a:spLocks noChangeShapeType="1"/>
            </p:cNvSpPr>
            <p:nvPr/>
          </p:nvSpPr>
          <p:spPr bwMode="auto">
            <a:xfrm>
              <a:off x="3504" y="1891"/>
              <a:ext cx="187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794" name="Line 13"/>
            <p:cNvSpPr>
              <a:spLocks noChangeShapeType="1"/>
            </p:cNvSpPr>
            <p:nvPr/>
          </p:nvSpPr>
          <p:spPr bwMode="auto">
            <a:xfrm>
              <a:off x="3504" y="2150"/>
              <a:ext cx="187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795" name="Line 14"/>
            <p:cNvSpPr>
              <a:spLocks noChangeShapeType="1"/>
            </p:cNvSpPr>
            <p:nvPr/>
          </p:nvSpPr>
          <p:spPr bwMode="auto">
            <a:xfrm>
              <a:off x="3504" y="2409"/>
              <a:ext cx="187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796" name="Line 15"/>
            <p:cNvSpPr>
              <a:spLocks noChangeShapeType="1"/>
            </p:cNvSpPr>
            <p:nvPr/>
          </p:nvSpPr>
          <p:spPr bwMode="auto">
            <a:xfrm>
              <a:off x="3504" y="2668"/>
              <a:ext cx="187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797" name="Line 16"/>
            <p:cNvSpPr>
              <a:spLocks noChangeShapeType="1"/>
            </p:cNvSpPr>
            <p:nvPr/>
          </p:nvSpPr>
          <p:spPr bwMode="auto">
            <a:xfrm>
              <a:off x="3504" y="2928"/>
              <a:ext cx="187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798" name="Text Box 17"/>
            <p:cNvSpPr txBox="1">
              <a:spLocks noChangeArrowheads="1"/>
            </p:cNvSpPr>
            <p:nvPr/>
          </p:nvSpPr>
          <p:spPr bwMode="auto">
            <a:xfrm>
              <a:off x="3456" y="1680"/>
              <a:ext cx="336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>
                  <a:ea typeface="宋体" panose="02010600030101010101" pitchFamily="2" charset="-122"/>
                </a:rPr>
                <a:t>p1</a:t>
              </a:r>
            </a:p>
          </p:txBody>
        </p:sp>
        <p:sp>
          <p:nvSpPr>
            <p:cNvPr id="32799" name="Text Box 18"/>
            <p:cNvSpPr txBox="1">
              <a:spLocks noChangeArrowheads="1"/>
            </p:cNvSpPr>
            <p:nvPr/>
          </p:nvSpPr>
          <p:spPr bwMode="auto">
            <a:xfrm>
              <a:off x="3456" y="2208"/>
              <a:ext cx="336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>
                  <a:ea typeface="宋体" panose="02010600030101010101" pitchFamily="2" charset="-122"/>
                </a:rPr>
                <a:t>p3</a:t>
              </a:r>
            </a:p>
          </p:txBody>
        </p:sp>
        <p:sp>
          <p:nvSpPr>
            <p:cNvPr id="32800" name="Text Box 19"/>
            <p:cNvSpPr txBox="1">
              <a:spLocks noChangeArrowheads="1"/>
            </p:cNvSpPr>
            <p:nvPr/>
          </p:nvSpPr>
          <p:spPr bwMode="auto">
            <a:xfrm>
              <a:off x="3456" y="2736"/>
              <a:ext cx="336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>
                  <a:ea typeface="宋体" panose="02010600030101010101" pitchFamily="2" charset="-122"/>
                </a:rPr>
                <a:t>p5</a:t>
              </a:r>
            </a:p>
          </p:txBody>
        </p:sp>
        <p:sp>
          <p:nvSpPr>
            <p:cNvPr id="32801" name="Text Box 20"/>
            <p:cNvSpPr txBox="1">
              <a:spLocks noChangeArrowheads="1"/>
            </p:cNvSpPr>
            <p:nvPr/>
          </p:nvSpPr>
          <p:spPr bwMode="auto">
            <a:xfrm>
              <a:off x="3456" y="2496"/>
              <a:ext cx="336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>
                  <a:ea typeface="宋体" panose="02010600030101010101" pitchFamily="2" charset="-122"/>
                </a:rPr>
                <a:t>p4</a:t>
              </a:r>
            </a:p>
          </p:txBody>
        </p:sp>
        <p:sp>
          <p:nvSpPr>
            <p:cNvPr id="32802" name="Text Box 21"/>
            <p:cNvSpPr txBox="1">
              <a:spLocks noChangeArrowheads="1"/>
            </p:cNvSpPr>
            <p:nvPr/>
          </p:nvSpPr>
          <p:spPr bwMode="auto">
            <a:xfrm>
              <a:off x="3456" y="1968"/>
              <a:ext cx="336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>
                  <a:ea typeface="宋体" panose="02010600030101010101" pitchFamily="2" charset="-122"/>
                </a:rPr>
                <a:t>p2</a:t>
              </a:r>
            </a:p>
          </p:txBody>
        </p:sp>
        <p:sp>
          <p:nvSpPr>
            <p:cNvPr id="32803" name="Text Box 22"/>
            <p:cNvSpPr txBox="1">
              <a:spLocks noChangeArrowheads="1"/>
            </p:cNvSpPr>
            <p:nvPr/>
          </p:nvSpPr>
          <p:spPr bwMode="auto">
            <a:xfrm>
              <a:off x="3744" y="1440"/>
              <a:ext cx="336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>
                  <a:ea typeface="宋体" panose="02010600030101010101" pitchFamily="2" charset="-122"/>
                </a:rPr>
                <a:t>p1</a:t>
              </a:r>
            </a:p>
          </p:txBody>
        </p:sp>
        <p:sp>
          <p:nvSpPr>
            <p:cNvPr id="32804" name="Text Box 23"/>
            <p:cNvSpPr txBox="1">
              <a:spLocks noChangeArrowheads="1"/>
            </p:cNvSpPr>
            <p:nvPr/>
          </p:nvSpPr>
          <p:spPr bwMode="auto">
            <a:xfrm>
              <a:off x="4032" y="1440"/>
              <a:ext cx="336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>
                  <a:ea typeface="宋体" panose="02010600030101010101" pitchFamily="2" charset="-122"/>
                </a:rPr>
                <a:t>p2</a:t>
              </a:r>
            </a:p>
          </p:txBody>
        </p:sp>
        <p:sp>
          <p:nvSpPr>
            <p:cNvPr id="32805" name="Text Box 24"/>
            <p:cNvSpPr txBox="1">
              <a:spLocks noChangeArrowheads="1"/>
            </p:cNvSpPr>
            <p:nvPr/>
          </p:nvSpPr>
          <p:spPr bwMode="auto">
            <a:xfrm>
              <a:off x="4368" y="1440"/>
              <a:ext cx="336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>
                  <a:ea typeface="宋体" panose="02010600030101010101" pitchFamily="2" charset="-122"/>
                </a:rPr>
                <a:t>p3</a:t>
              </a:r>
            </a:p>
          </p:txBody>
        </p:sp>
        <p:sp>
          <p:nvSpPr>
            <p:cNvPr id="32806" name="Text Box 25"/>
            <p:cNvSpPr txBox="1">
              <a:spLocks noChangeArrowheads="1"/>
            </p:cNvSpPr>
            <p:nvPr/>
          </p:nvSpPr>
          <p:spPr bwMode="auto">
            <a:xfrm>
              <a:off x="4704" y="1440"/>
              <a:ext cx="336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>
                  <a:ea typeface="宋体" panose="02010600030101010101" pitchFamily="2" charset="-122"/>
                </a:rPr>
                <a:t>p4</a:t>
              </a:r>
            </a:p>
          </p:txBody>
        </p:sp>
        <p:sp>
          <p:nvSpPr>
            <p:cNvPr id="32807" name="Text Box 26"/>
            <p:cNvSpPr txBox="1">
              <a:spLocks noChangeArrowheads="1"/>
            </p:cNvSpPr>
            <p:nvPr/>
          </p:nvSpPr>
          <p:spPr bwMode="auto">
            <a:xfrm>
              <a:off x="4944" y="1440"/>
              <a:ext cx="336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>
                  <a:ea typeface="宋体" panose="02010600030101010101" pitchFamily="2" charset="-122"/>
                </a:rPr>
                <a:t>p5</a:t>
              </a:r>
            </a:p>
          </p:txBody>
        </p:sp>
        <p:sp>
          <p:nvSpPr>
            <p:cNvPr id="32808" name="Text Box 27"/>
            <p:cNvSpPr txBox="1">
              <a:spLocks noChangeArrowheads="1"/>
            </p:cNvSpPr>
            <p:nvPr/>
          </p:nvSpPr>
          <p:spPr bwMode="auto">
            <a:xfrm>
              <a:off x="5280" y="1440"/>
              <a:ext cx="336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1600">
                  <a:ea typeface="宋体" panose="02010600030101010101" pitchFamily="2" charset="-122"/>
                </a:rPr>
                <a:t>. . .</a:t>
              </a:r>
            </a:p>
          </p:txBody>
        </p:sp>
        <p:sp>
          <p:nvSpPr>
            <p:cNvPr id="32809" name="Text Box 28"/>
            <p:cNvSpPr txBox="1">
              <a:spLocks noChangeArrowheads="1"/>
            </p:cNvSpPr>
            <p:nvPr/>
          </p:nvSpPr>
          <p:spPr bwMode="auto">
            <a:xfrm>
              <a:off x="3552" y="2976"/>
              <a:ext cx="336" cy="6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1600">
                  <a:ea typeface="宋体" panose="02010600030101010101" pitchFamily="2" charset="-122"/>
                </a:rPr>
                <a:t>.</a:t>
              </a:r>
            </a:p>
            <a:p>
              <a:pPr>
                <a:spcBef>
                  <a:spcPct val="50000"/>
                </a:spcBef>
              </a:pPr>
              <a:r>
                <a:rPr lang="en-US" altLang="zh-CN" sz="1600">
                  <a:ea typeface="宋体" panose="02010600030101010101" pitchFamily="2" charset="-122"/>
                </a:rPr>
                <a:t>.</a:t>
              </a:r>
            </a:p>
            <a:p>
              <a:pPr>
                <a:spcBef>
                  <a:spcPct val="50000"/>
                </a:spcBef>
              </a:pPr>
              <a:r>
                <a:rPr lang="en-US" altLang="zh-CN" sz="1600">
                  <a:ea typeface="宋体" panose="02010600030101010101" pitchFamily="2" charset="-122"/>
                </a:rPr>
                <a:t>.</a:t>
              </a:r>
            </a:p>
          </p:txBody>
        </p:sp>
      </p:grpSp>
      <p:sp>
        <p:nvSpPr>
          <p:cNvPr id="32773" name="Freeform 29" descr="5%"/>
          <p:cNvSpPr>
            <a:spLocks/>
          </p:cNvSpPr>
          <p:nvPr/>
        </p:nvSpPr>
        <p:spPr bwMode="auto">
          <a:xfrm rot="-5400000">
            <a:off x="462757" y="1289843"/>
            <a:ext cx="1828800" cy="1382713"/>
          </a:xfrm>
          <a:custGeom>
            <a:avLst/>
            <a:gdLst>
              <a:gd name="T0" fmla="*/ 433 w 598"/>
              <a:gd name="T1" fmla="*/ 69 h 652"/>
              <a:gd name="T2" fmla="*/ 248 w 598"/>
              <a:gd name="T3" fmla="*/ 0 h 652"/>
              <a:gd name="T4" fmla="*/ 152 w 598"/>
              <a:gd name="T5" fmla="*/ 34 h 652"/>
              <a:gd name="T6" fmla="*/ 125 w 598"/>
              <a:gd name="T7" fmla="*/ 96 h 652"/>
              <a:gd name="T8" fmla="*/ 70 w 598"/>
              <a:gd name="T9" fmla="*/ 172 h 652"/>
              <a:gd name="T10" fmla="*/ 49 w 598"/>
              <a:gd name="T11" fmla="*/ 178 h 652"/>
              <a:gd name="T12" fmla="*/ 29 w 598"/>
              <a:gd name="T13" fmla="*/ 220 h 652"/>
              <a:gd name="T14" fmla="*/ 15 w 598"/>
              <a:gd name="T15" fmla="*/ 261 h 652"/>
              <a:gd name="T16" fmla="*/ 29 w 598"/>
              <a:gd name="T17" fmla="*/ 384 h 652"/>
              <a:gd name="T18" fmla="*/ 97 w 598"/>
              <a:gd name="T19" fmla="*/ 412 h 652"/>
              <a:gd name="T20" fmla="*/ 77 w 598"/>
              <a:gd name="T21" fmla="*/ 487 h 652"/>
              <a:gd name="T22" fmla="*/ 104 w 598"/>
              <a:gd name="T23" fmla="*/ 617 h 652"/>
              <a:gd name="T24" fmla="*/ 166 w 598"/>
              <a:gd name="T25" fmla="*/ 645 h 652"/>
              <a:gd name="T26" fmla="*/ 186 w 598"/>
              <a:gd name="T27" fmla="*/ 652 h 652"/>
              <a:gd name="T28" fmla="*/ 241 w 598"/>
              <a:gd name="T29" fmla="*/ 604 h 652"/>
              <a:gd name="T30" fmla="*/ 351 w 598"/>
              <a:gd name="T31" fmla="*/ 652 h 652"/>
              <a:gd name="T32" fmla="*/ 447 w 598"/>
              <a:gd name="T33" fmla="*/ 590 h 652"/>
              <a:gd name="T34" fmla="*/ 522 w 598"/>
              <a:gd name="T35" fmla="*/ 542 h 652"/>
              <a:gd name="T36" fmla="*/ 570 w 598"/>
              <a:gd name="T37" fmla="*/ 446 h 652"/>
              <a:gd name="T38" fmla="*/ 536 w 598"/>
              <a:gd name="T39" fmla="*/ 391 h 652"/>
              <a:gd name="T40" fmla="*/ 563 w 598"/>
              <a:gd name="T41" fmla="*/ 350 h 652"/>
              <a:gd name="T42" fmla="*/ 598 w 598"/>
              <a:gd name="T43" fmla="*/ 288 h 652"/>
              <a:gd name="T44" fmla="*/ 584 w 598"/>
              <a:gd name="T45" fmla="*/ 192 h 652"/>
              <a:gd name="T46" fmla="*/ 447 w 598"/>
              <a:gd name="T47" fmla="*/ 96 h 652"/>
              <a:gd name="T48" fmla="*/ 433 w 598"/>
              <a:gd name="T49" fmla="*/ 69 h 652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598"/>
              <a:gd name="T76" fmla="*/ 0 h 652"/>
              <a:gd name="T77" fmla="*/ 598 w 598"/>
              <a:gd name="T78" fmla="*/ 652 h 652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598" h="652">
                <a:moveTo>
                  <a:pt x="433" y="69"/>
                </a:moveTo>
                <a:cubicBezTo>
                  <a:pt x="379" y="31"/>
                  <a:pt x="310" y="21"/>
                  <a:pt x="248" y="0"/>
                </a:cubicBezTo>
                <a:cubicBezTo>
                  <a:pt x="195" y="7"/>
                  <a:pt x="192" y="10"/>
                  <a:pt x="152" y="34"/>
                </a:cubicBezTo>
                <a:cubicBezTo>
                  <a:pt x="144" y="57"/>
                  <a:pt x="132" y="73"/>
                  <a:pt x="125" y="96"/>
                </a:cubicBezTo>
                <a:cubicBezTo>
                  <a:pt x="133" y="189"/>
                  <a:pt x="154" y="159"/>
                  <a:pt x="70" y="172"/>
                </a:cubicBezTo>
                <a:cubicBezTo>
                  <a:pt x="63" y="173"/>
                  <a:pt x="56" y="176"/>
                  <a:pt x="49" y="178"/>
                </a:cubicBezTo>
                <a:cubicBezTo>
                  <a:pt x="29" y="209"/>
                  <a:pt x="39" y="188"/>
                  <a:pt x="29" y="220"/>
                </a:cubicBezTo>
                <a:cubicBezTo>
                  <a:pt x="25" y="234"/>
                  <a:pt x="15" y="261"/>
                  <a:pt x="15" y="261"/>
                </a:cubicBezTo>
                <a:cubicBezTo>
                  <a:pt x="18" y="302"/>
                  <a:pt x="0" y="355"/>
                  <a:pt x="29" y="384"/>
                </a:cubicBezTo>
                <a:cubicBezTo>
                  <a:pt x="46" y="401"/>
                  <a:pt x="97" y="412"/>
                  <a:pt x="97" y="412"/>
                </a:cubicBezTo>
                <a:cubicBezTo>
                  <a:pt x="92" y="438"/>
                  <a:pt x="84" y="462"/>
                  <a:pt x="77" y="487"/>
                </a:cubicBezTo>
                <a:cubicBezTo>
                  <a:pt x="79" y="523"/>
                  <a:pt x="71" y="585"/>
                  <a:pt x="104" y="617"/>
                </a:cubicBezTo>
                <a:cubicBezTo>
                  <a:pt x="121" y="634"/>
                  <a:pt x="144" y="638"/>
                  <a:pt x="166" y="645"/>
                </a:cubicBezTo>
                <a:cubicBezTo>
                  <a:pt x="173" y="647"/>
                  <a:pt x="186" y="652"/>
                  <a:pt x="186" y="652"/>
                </a:cubicBezTo>
                <a:cubicBezTo>
                  <a:pt x="214" y="643"/>
                  <a:pt x="224" y="628"/>
                  <a:pt x="241" y="604"/>
                </a:cubicBezTo>
                <a:cubicBezTo>
                  <a:pt x="276" y="626"/>
                  <a:pt x="311" y="642"/>
                  <a:pt x="351" y="652"/>
                </a:cubicBezTo>
                <a:cubicBezTo>
                  <a:pt x="400" y="644"/>
                  <a:pt x="419" y="631"/>
                  <a:pt x="447" y="590"/>
                </a:cubicBezTo>
                <a:cubicBezTo>
                  <a:pt x="467" y="531"/>
                  <a:pt x="403" y="553"/>
                  <a:pt x="522" y="542"/>
                </a:cubicBezTo>
                <a:cubicBezTo>
                  <a:pt x="555" y="520"/>
                  <a:pt x="557" y="482"/>
                  <a:pt x="570" y="446"/>
                </a:cubicBezTo>
                <a:cubicBezTo>
                  <a:pt x="561" y="418"/>
                  <a:pt x="562" y="408"/>
                  <a:pt x="536" y="391"/>
                </a:cubicBezTo>
                <a:cubicBezTo>
                  <a:pt x="512" y="355"/>
                  <a:pt x="529" y="362"/>
                  <a:pt x="563" y="350"/>
                </a:cubicBezTo>
                <a:cubicBezTo>
                  <a:pt x="595" y="303"/>
                  <a:pt x="586" y="325"/>
                  <a:pt x="598" y="288"/>
                </a:cubicBezTo>
                <a:cubicBezTo>
                  <a:pt x="596" y="271"/>
                  <a:pt x="597" y="218"/>
                  <a:pt x="584" y="192"/>
                </a:cubicBezTo>
                <a:cubicBezTo>
                  <a:pt x="560" y="146"/>
                  <a:pt x="494" y="112"/>
                  <a:pt x="447" y="96"/>
                </a:cubicBezTo>
                <a:cubicBezTo>
                  <a:pt x="437" y="93"/>
                  <a:pt x="438" y="78"/>
                  <a:pt x="433" y="69"/>
                </a:cubicBezTo>
                <a:close/>
              </a:path>
            </a:pathLst>
          </a:custGeom>
          <a:noFill/>
          <a:ln w="12700" cap="flat" cmpd="sng">
            <a:solidFill>
              <a:schemeClr val="tx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2774" name="Oval 30"/>
          <p:cNvSpPr>
            <a:spLocks noChangeArrowheads="1"/>
          </p:cNvSpPr>
          <p:nvPr/>
        </p:nvSpPr>
        <p:spPr bwMode="auto">
          <a:xfrm rot="-5400000">
            <a:off x="1752600" y="2209800"/>
            <a:ext cx="76200" cy="762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zh-CN"/>
          </a:p>
        </p:txBody>
      </p:sp>
      <p:sp>
        <p:nvSpPr>
          <p:cNvPr id="32775" name="Oval 31"/>
          <p:cNvSpPr>
            <a:spLocks noChangeArrowheads="1"/>
          </p:cNvSpPr>
          <p:nvPr/>
        </p:nvSpPr>
        <p:spPr bwMode="auto">
          <a:xfrm rot="-5400000">
            <a:off x="1676400" y="1447800"/>
            <a:ext cx="76200" cy="762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zh-CN"/>
          </a:p>
        </p:txBody>
      </p:sp>
      <p:sp>
        <p:nvSpPr>
          <p:cNvPr id="32776" name="Oval 32"/>
          <p:cNvSpPr>
            <a:spLocks noChangeArrowheads="1"/>
          </p:cNvSpPr>
          <p:nvPr/>
        </p:nvSpPr>
        <p:spPr bwMode="auto">
          <a:xfrm rot="-5400000">
            <a:off x="838200" y="1905000"/>
            <a:ext cx="76200" cy="762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zh-CN"/>
          </a:p>
        </p:txBody>
      </p:sp>
      <p:sp>
        <p:nvSpPr>
          <p:cNvPr id="32777" name="Oval 33"/>
          <p:cNvSpPr>
            <a:spLocks noChangeArrowheads="1"/>
          </p:cNvSpPr>
          <p:nvPr/>
        </p:nvSpPr>
        <p:spPr bwMode="auto">
          <a:xfrm rot="-5400000">
            <a:off x="1903413" y="1751013"/>
            <a:ext cx="76200" cy="762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zh-CN"/>
          </a:p>
        </p:txBody>
      </p:sp>
      <p:sp>
        <p:nvSpPr>
          <p:cNvPr id="32778" name="Freeform 34" descr="5%"/>
          <p:cNvSpPr>
            <a:spLocks/>
          </p:cNvSpPr>
          <p:nvPr/>
        </p:nvSpPr>
        <p:spPr bwMode="auto">
          <a:xfrm rot="5400000" flipV="1">
            <a:off x="3352800" y="1143000"/>
            <a:ext cx="1828800" cy="1676400"/>
          </a:xfrm>
          <a:custGeom>
            <a:avLst/>
            <a:gdLst>
              <a:gd name="T0" fmla="*/ 433 w 598"/>
              <a:gd name="T1" fmla="*/ 69 h 652"/>
              <a:gd name="T2" fmla="*/ 248 w 598"/>
              <a:gd name="T3" fmla="*/ 0 h 652"/>
              <a:gd name="T4" fmla="*/ 152 w 598"/>
              <a:gd name="T5" fmla="*/ 34 h 652"/>
              <a:gd name="T6" fmla="*/ 125 w 598"/>
              <a:gd name="T7" fmla="*/ 96 h 652"/>
              <a:gd name="T8" fmla="*/ 70 w 598"/>
              <a:gd name="T9" fmla="*/ 172 h 652"/>
              <a:gd name="T10" fmla="*/ 49 w 598"/>
              <a:gd name="T11" fmla="*/ 178 h 652"/>
              <a:gd name="T12" fmla="*/ 29 w 598"/>
              <a:gd name="T13" fmla="*/ 220 h 652"/>
              <a:gd name="T14" fmla="*/ 15 w 598"/>
              <a:gd name="T15" fmla="*/ 261 h 652"/>
              <a:gd name="T16" fmla="*/ 29 w 598"/>
              <a:gd name="T17" fmla="*/ 384 h 652"/>
              <a:gd name="T18" fmla="*/ 97 w 598"/>
              <a:gd name="T19" fmla="*/ 412 h 652"/>
              <a:gd name="T20" fmla="*/ 77 w 598"/>
              <a:gd name="T21" fmla="*/ 487 h 652"/>
              <a:gd name="T22" fmla="*/ 104 w 598"/>
              <a:gd name="T23" fmla="*/ 617 h 652"/>
              <a:gd name="T24" fmla="*/ 166 w 598"/>
              <a:gd name="T25" fmla="*/ 645 h 652"/>
              <a:gd name="T26" fmla="*/ 186 w 598"/>
              <a:gd name="T27" fmla="*/ 652 h 652"/>
              <a:gd name="T28" fmla="*/ 241 w 598"/>
              <a:gd name="T29" fmla="*/ 604 h 652"/>
              <a:gd name="T30" fmla="*/ 351 w 598"/>
              <a:gd name="T31" fmla="*/ 652 h 652"/>
              <a:gd name="T32" fmla="*/ 447 w 598"/>
              <a:gd name="T33" fmla="*/ 590 h 652"/>
              <a:gd name="T34" fmla="*/ 522 w 598"/>
              <a:gd name="T35" fmla="*/ 542 h 652"/>
              <a:gd name="T36" fmla="*/ 570 w 598"/>
              <a:gd name="T37" fmla="*/ 446 h 652"/>
              <a:gd name="T38" fmla="*/ 536 w 598"/>
              <a:gd name="T39" fmla="*/ 391 h 652"/>
              <a:gd name="T40" fmla="*/ 563 w 598"/>
              <a:gd name="T41" fmla="*/ 350 h 652"/>
              <a:gd name="T42" fmla="*/ 598 w 598"/>
              <a:gd name="T43" fmla="*/ 288 h 652"/>
              <a:gd name="T44" fmla="*/ 584 w 598"/>
              <a:gd name="T45" fmla="*/ 192 h 652"/>
              <a:gd name="T46" fmla="*/ 447 w 598"/>
              <a:gd name="T47" fmla="*/ 96 h 652"/>
              <a:gd name="T48" fmla="*/ 433 w 598"/>
              <a:gd name="T49" fmla="*/ 69 h 652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598"/>
              <a:gd name="T76" fmla="*/ 0 h 652"/>
              <a:gd name="T77" fmla="*/ 598 w 598"/>
              <a:gd name="T78" fmla="*/ 652 h 652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598" h="652">
                <a:moveTo>
                  <a:pt x="433" y="69"/>
                </a:moveTo>
                <a:cubicBezTo>
                  <a:pt x="379" y="31"/>
                  <a:pt x="310" y="21"/>
                  <a:pt x="248" y="0"/>
                </a:cubicBezTo>
                <a:cubicBezTo>
                  <a:pt x="195" y="7"/>
                  <a:pt x="192" y="10"/>
                  <a:pt x="152" y="34"/>
                </a:cubicBezTo>
                <a:cubicBezTo>
                  <a:pt x="144" y="57"/>
                  <a:pt x="132" y="73"/>
                  <a:pt x="125" y="96"/>
                </a:cubicBezTo>
                <a:cubicBezTo>
                  <a:pt x="133" y="189"/>
                  <a:pt x="154" y="159"/>
                  <a:pt x="70" y="172"/>
                </a:cubicBezTo>
                <a:cubicBezTo>
                  <a:pt x="63" y="173"/>
                  <a:pt x="56" y="176"/>
                  <a:pt x="49" y="178"/>
                </a:cubicBezTo>
                <a:cubicBezTo>
                  <a:pt x="29" y="209"/>
                  <a:pt x="39" y="188"/>
                  <a:pt x="29" y="220"/>
                </a:cubicBezTo>
                <a:cubicBezTo>
                  <a:pt x="25" y="234"/>
                  <a:pt x="15" y="261"/>
                  <a:pt x="15" y="261"/>
                </a:cubicBezTo>
                <a:cubicBezTo>
                  <a:pt x="18" y="302"/>
                  <a:pt x="0" y="355"/>
                  <a:pt x="29" y="384"/>
                </a:cubicBezTo>
                <a:cubicBezTo>
                  <a:pt x="46" y="401"/>
                  <a:pt x="97" y="412"/>
                  <a:pt x="97" y="412"/>
                </a:cubicBezTo>
                <a:cubicBezTo>
                  <a:pt x="92" y="438"/>
                  <a:pt x="84" y="462"/>
                  <a:pt x="77" y="487"/>
                </a:cubicBezTo>
                <a:cubicBezTo>
                  <a:pt x="79" y="523"/>
                  <a:pt x="71" y="585"/>
                  <a:pt x="104" y="617"/>
                </a:cubicBezTo>
                <a:cubicBezTo>
                  <a:pt x="121" y="634"/>
                  <a:pt x="144" y="638"/>
                  <a:pt x="166" y="645"/>
                </a:cubicBezTo>
                <a:cubicBezTo>
                  <a:pt x="173" y="647"/>
                  <a:pt x="186" y="652"/>
                  <a:pt x="186" y="652"/>
                </a:cubicBezTo>
                <a:cubicBezTo>
                  <a:pt x="214" y="643"/>
                  <a:pt x="224" y="628"/>
                  <a:pt x="241" y="604"/>
                </a:cubicBezTo>
                <a:cubicBezTo>
                  <a:pt x="276" y="626"/>
                  <a:pt x="311" y="642"/>
                  <a:pt x="351" y="652"/>
                </a:cubicBezTo>
                <a:cubicBezTo>
                  <a:pt x="400" y="644"/>
                  <a:pt x="419" y="631"/>
                  <a:pt x="447" y="590"/>
                </a:cubicBezTo>
                <a:cubicBezTo>
                  <a:pt x="467" y="531"/>
                  <a:pt x="403" y="553"/>
                  <a:pt x="522" y="542"/>
                </a:cubicBezTo>
                <a:cubicBezTo>
                  <a:pt x="555" y="520"/>
                  <a:pt x="557" y="482"/>
                  <a:pt x="570" y="446"/>
                </a:cubicBezTo>
                <a:cubicBezTo>
                  <a:pt x="561" y="418"/>
                  <a:pt x="562" y="408"/>
                  <a:pt x="536" y="391"/>
                </a:cubicBezTo>
                <a:cubicBezTo>
                  <a:pt x="512" y="355"/>
                  <a:pt x="529" y="362"/>
                  <a:pt x="563" y="350"/>
                </a:cubicBezTo>
                <a:cubicBezTo>
                  <a:pt x="595" y="303"/>
                  <a:pt x="586" y="325"/>
                  <a:pt x="598" y="288"/>
                </a:cubicBezTo>
                <a:cubicBezTo>
                  <a:pt x="596" y="271"/>
                  <a:pt x="597" y="218"/>
                  <a:pt x="584" y="192"/>
                </a:cubicBezTo>
                <a:cubicBezTo>
                  <a:pt x="560" y="146"/>
                  <a:pt x="494" y="112"/>
                  <a:pt x="447" y="96"/>
                </a:cubicBezTo>
                <a:cubicBezTo>
                  <a:pt x="437" y="93"/>
                  <a:pt x="438" y="78"/>
                  <a:pt x="433" y="69"/>
                </a:cubicBezTo>
                <a:close/>
              </a:path>
            </a:pathLst>
          </a:custGeom>
          <a:noFill/>
          <a:ln w="12700" cap="flat" cmpd="sng">
            <a:solidFill>
              <a:schemeClr val="tx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2779" name="Oval 35"/>
          <p:cNvSpPr>
            <a:spLocks noChangeArrowheads="1"/>
          </p:cNvSpPr>
          <p:nvPr/>
        </p:nvSpPr>
        <p:spPr bwMode="auto">
          <a:xfrm rot="5400000" flipV="1">
            <a:off x="4876800" y="1600200"/>
            <a:ext cx="76200" cy="762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zh-CN"/>
          </a:p>
        </p:txBody>
      </p:sp>
      <p:sp>
        <p:nvSpPr>
          <p:cNvPr id="32780" name="Oval 36"/>
          <p:cNvSpPr>
            <a:spLocks noChangeArrowheads="1"/>
          </p:cNvSpPr>
          <p:nvPr/>
        </p:nvSpPr>
        <p:spPr bwMode="auto">
          <a:xfrm rot="5400000" flipV="1">
            <a:off x="3516313" y="1598613"/>
            <a:ext cx="76200" cy="762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zh-CN"/>
          </a:p>
        </p:txBody>
      </p:sp>
      <p:sp>
        <p:nvSpPr>
          <p:cNvPr id="32781" name="Oval 37"/>
          <p:cNvSpPr>
            <a:spLocks noChangeArrowheads="1"/>
          </p:cNvSpPr>
          <p:nvPr/>
        </p:nvSpPr>
        <p:spPr bwMode="auto">
          <a:xfrm rot="5400000" flipV="1">
            <a:off x="4038600" y="2209800"/>
            <a:ext cx="76200" cy="762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zh-CN"/>
          </a:p>
        </p:txBody>
      </p:sp>
      <p:sp>
        <p:nvSpPr>
          <p:cNvPr id="32782" name="Oval 38"/>
          <p:cNvSpPr>
            <a:spLocks noChangeArrowheads="1"/>
          </p:cNvSpPr>
          <p:nvPr/>
        </p:nvSpPr>
        <p:spPr bwMode="auto">
          <a:xfrm rot="5400000" flipV="1">
            <a:off x="4038600" y="1219200"/>
            <a:ext cx="76200" cy="762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zh-CN"/>
          </a:p>
        </p:txBody>
      </p:sp>
      <p:sp>
        <p:nvSpPr>
          <p:cNvPr id="32783" name="Line 39"/>
          <p:cNvSpPr>
            <a:spLocks noChangeShapeType="1"/>
          </p:cNvSpPr>
          <p:nvPr/>
        </p:nvSpPr>
        <p:spPr bwMode="auto">
          <a:xfrm flipV="1">
            <a:off x="1981200" y="1600200"/>
            <a:ext cx="1524000" cy="152400"/>
          </a:xfrm>
          <a:prstGeom prst="line">
            <a:avLst/>
          </a:prstGeom>
          <a:noFill/>
          <a:ln w="25400">
            <a:solidFill>
              <a:srgbClr val="FFCC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2784" name="Text Box 40"/>
          <p:cNvSpPr txBox="1">
            <a:spLocks noChangeArrowheads="1"/>
          </p:cNvSpPr>
          <p:nvPr/>
        </p:nvSpPr>
        <p:spPr bwMode="auto">
          <a:xfrm>
            <a:off x="5943600" y="4343400"/>
            <a:ext cx="25146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2000">
                <a:ea typeface="宋体" panose="02010600030101010101" pitchFamily="2" charset="-122"/>
              </a:rPr>
              <a:t>Proximity Matrix</a:t>
            </a:r>
          </a:p>
        </p:txBody>
      </p:sp>
      <p:sp>
        <p:nvSpPr>
          <p:cNvPr id="32785" name="Rectangle 41"/>
          <p:cNvSpPr>
            <a:spLocks noChangeArrowheads="1"/>
          </p:cNvSpPr>
          <p:nvPr/>
        </p:nvSpPr>
        <p:spPr bwMode="auto">
          <a:xfrm>
            <a:off x="381000" y="3200400"/>
            <a:ext cx="5791200" cy="312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/>
          <a:lstStyle>
            <a:lvl1pPr marL="342900" indent="-3429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ts val="200"/>
              </a:spcBef>
              <a:spcAft>
                <a:spcPts val="2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</a:pPr>
            <a:r>
              <a:rPr lang="en-US" altLang="zh-CN" sz="2400" b="0">
                <a:solidFill>
                  <a:srgbClr val="FF0000"/>
                </a:solidFill>
                <a:ea typeface="宋体" panose="02010600030101010101" pitchFamily="2" charset="-122"/>
              </a:rPr>
              <a:t>MIN</a:t>
            </a:r>
          </a:p>
          <a:p>
            <a:pPr>
              <a:spcBef>
                <a:spcPts val="200"/>
              </a:spcBef>
              <a:spcAft>
                <a:spcPts val="2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</a:pPr>
            <a:r>
              <a:rPr lang="en-US" altLang="zh-CN" sz="2400" b="0">
                <a:ea typeface="宋体" panose="02010600030101010101" pitchFamily="2" charset="-122"/>
              </a:rPr>
              <a:t>MAX</a:t>
            </a:r>
          </a:p>
          <a:p>
            <a:pPr>
              <a:spcBef>
                <a:spcPts val="200"/>
              </a:spcBef>
              <a:spcAft>
                <a:spcPts val="2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</a:pPr>
            <a:r>
              <a:rPr lang="en-US" altLang="zh-CN" sz="2400" b="0">
                <a:ea typeface="宋体" panose="02010600030101010101" pitchFamily="2" charset="-122"/>
              </a:rPr>
              <a:t>Group Average</a:t>
            </a:r>
          </a:p>
          <a:p>
            <a:pPr>
              <a:spcBef>
                <a:spcPts val="200"/>
              </a:spcBef>
              <a:spcAft>
                <a:spcPts val="2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</a:pPr>
            <a:r>
              <a:rPr lang="en-US" altLang="zh-CN" sz="2400" b="0">
                <a:ea typeface="宋体" panose="02010600030101010101" pitchFamily="2" charset="-122"/>
              </a:rPr>
              <a:t>Distance Between Centroids</a:t>
            </a:r>
          </a:p>
          <a:p>
            <a:pPr>
              <a:spcBef>
                <a:spcPts val="200"/>
              </a:spcBef>
              <a:spcAft>
                <a:spcPts val="2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</a:pPr>
            <a:r>
              <a:rPr lang="en-US" altLang="zh-CN" sz="2400" b="0">
                <a:ea typeface="宋体" panose="02010600030101010101" pitchFamily="2" charset="-122"/>
              </a:rPr>
              <a:t>Other methods driven by an objective function</a:t>
            </a:r>
          </a:p>
          <a:p>
            <a:pPr lvl="1">
              <a:spcBef>
                <a:spcPts val="200"/>
              </a:spcBef>
              <a:spcAft>
                <a:spcPts val="2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</a:pPr>
            <a:r>
              <a:rPr lang="en-US" altLang="zh-CN" sz="2000" b="0">
                <a:ea typeface="宋体" panose="02010600030101010101" pitchFamily="2" charset="-122"/>
              </a:rPr>
              <a:t>Ward’s Method uses squared error</a:t>
            </a:r>
            <a:endParaRPr lang="en-US" altLang="zh-CN" sz="2400" b="0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6491611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152400"/>
            <a:ext cx="8280400" cy="552450"/>
          </a:xfrm>
        </p:spPr>
        <p:txBody>
          <a:bodyPr/>
          <a:lstStyle/>
          <a:p>
            <a:r>
              <a:rPr lang="en-US" altLang="zh-CN" sz="2800">
                <a:ea typeface="宋体" panose="02010600030101010101" pitchFamily="2" charset="-122"/>
              </a:rPr>
              <a:t>How to Define Inter-Cluster Similarity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39763" y="2344738"/>
            <a:ext cx="4800600" cy="3303587"/>
          </a:xfrm>
        </p:spPr>
        <p:txBody>
          <a:bodyPr/>
          <a:lstStyle/>
          <a:p>
            <a:pPr marL="990600" lvl="1" indent="-533400"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000">
                <a:ea typeface="宋体" panose="02010600030101010101" pitchFamily="2" charset="-122"/>
              </a:rPr>
              <a:t> </a:t>
            </a:r>
          </a:p>
        </p:txBody>
      </p:sp>
      <p:grpSp>
        <p:nvGrpSpPr>
          <p:cNvPr id="33796" name="Group 4"/>
          <p:cNvGrpSpPr>
            <a:grpSpLocks/>
          </p:cNvGrpSpPr>
          <p:nvPr/>
        </p:nvGrpSpPr>
        <p:grpSpPr bwMode="auto">
          <a:xfrm>
            <a:off x="5486400" y="1066800"/>
            <a:ext cx="3429000" cy="3508375"/>
            <a:chOff x="3456" y="1440"/>
            <a:chExt cx="2160" cy="2210"/>
          </a:xfrm>
        </p:grpSpPr>
        <p:sp>
          <p:nvSpPr>
            <p:cNvPr id="33810" name="Line 5"/>
            <p:cNvSpPr>
              <a:spLocks noChangeShapeType="1"/>
            </p:cNvSpPr>
            <p:nvPr/>
          </p:nvSpPr>
          <p:spPr bwMode="auto">
            <a:xfrm>
              <a:off x="3696" y="1440"/>
              <a:ext cx="0" cy="168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811" name="Line 6"/>
            <p:cNvSpPr>
              <a:spLocks noChangeShapeType="1"/>
            </p:cNvSpPr>
            <p:nvPr/>
          </p:nvSpPr>
          <p:spPr bwMode="auto">
            <a:xfrm>
              <a:off x="3504" y="1632"/>
              <a:ext cx="187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812" name="Line 7"/>
            <p:cNvSpPr>
              <a:spLocks noChangeShapeType="1"/>
            </p:cNvSpPr>
            <p:nvPr/>
          </p:nvSpPr>
          <p:spPr bwMode="auto">
            <a:xfrm>
              <a:off x="4012" y="1440"/>
              <a:ext cx="0" cy="168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813" name="Line 8"/>
            <p:cNvSpPr>
              <a:spLocks noChangeShapeType="1"/>
            </p:cNvSpPr>
            <p:nvPr/>
          </p:nvSpPr>
          <p:spPr bwMode="auto">
            <a:xfrm>
              <a:off x="4329" y="1440"/>
              <a:ext cx="0" cy="168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814" name="Line 9"/>
            <p:cNvSpPr>
              <a:spLocks noChangeShapeType="1"/>
            </p:cNvSpPr>
            <p:nvPr/>
          </p:nvSpPr>
          <p:spPr bwMode="auto">
            <a:xfrm>
              <a:off x="4646" y="1440"/>
              <a:ext cx="0" cy="168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815" name="Line 10"/>
            <p:cNvSpPr>
              <a:spLocks noChangeShapeType="1"/>
            </p:cNvSpPr>
            <p:nvPr/>
          </p:nvSpPr>
          <p:spPr bwMode="auto">
            <a:xfrm>
              <a:off x="4963" y="1440"/>
              <a:ext cx="0" cy="168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816" name="Line 11"/>
            <p:cNvSpPr>
              <a:spLocks noChangeShapeType="1"/>
            </p:cNvSpPr>
            <p:nvPr/>
          </p:nvSpPr>
          <p:spPr bwMode="auto">
            <a:xfrm>
              <a:off x="5280" y="1440"/>
              <a:ext cx="0" cy="168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817" name="Line 12"/>
            <p:cNvSpPr>
              <a:spLocks noChangeShapeType="1"/>
            </p:cNvSpPr>
            <p:nvPr/>
          </p:nvSpPr>
          <p:spPr bwMode="auto">
            <a:xfrm>
              <a:off x="3504" y="1891"/>
              <a:ext cx="187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818" name="Line 13"/>
            <p:cNvSpPr>
              <a:spLocks noChangeShapeType="1"/>
            </p:cNvSpPr>
            <p:nvPr/>
          </p:nvSpPr>
          <p:spPr bwMode="auto">
            <a:xfrm>
              <a:off x="3504" y="2150"/>
              <a:ext cx="187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819" name="Line 14"/>
            <p:cNvSpPr>
              <a:spLocks noChangeShapeType="1"/>
            </p:cNvSpPr>
            <p:nvPr/>
          </p:nvSpPr>
          <p:spPr bwMode="auto">
            <a:xfrm>
              <a:off x="3504" y="2409"/>
              <a:ext cx="187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820" name="Line 15"/>
            <p:cNvSpPr>
              <a:spLocks noChangeShapeType="1"/>
            </p:cNvSpPr>
            <p:nvPr/>
          </p:nvSpPr>
          <p:spPr bwMode="auto">
            <a:xfrm>
              <a:off x="3504" y="2668"/>
              <a:ext cx="187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821" name="Line 16"/>
            <p:cNvSpPr>
              <a:spLocks noChangeShapeType="1"/>
            </p:cNvSpPr>
            <p:nvPr/>
          </p:nvSpPr>
          <p:spPr bwMode="auto">
            <a:xfrm>
              <a:off x="3504" y="2928"/>
              <a:ext cx="187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822" name="Text Box 17"/>
            <p:cNvSpPr txBox="1">
              <a:spLocks noChangeArrowheads="1"/>
            </p:cNvSpPr>
            <p:nvPr/>
          </p:nvSpPr>
          <p:spPr bwMode="auto">
            <a:xfrm>
              <a:off x="3456" y="1680"/>
              <a:ext cx="336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>
                  <a:ea typeface="宋体" panose="02010600030101010101" pitchFamily="2" charset="-122"/>
                </a:rPr>
                <a:t>p1</a:t>
              </a:r>
            </a:p>
          </p:txBody>
        </p:sp>
        <p:sp>
          <p:nvSpPr>
            <p:cNvPr id="33823" name="Text Box 18"/>
            <p:cNvSpPr txBox="1">
              <a:spLocks noChangeArrowheads="1"/>
            </p:cNvSpPr>
            <p:nvPr/>
          </p:nvSpPr>
          <p:spPr bwMode="auto">
            <a:xfrm>
              <a:off x="3456" y="2208"/>
              <a:ext cx="336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>
                  <a:ea typeface="宋体" panose="02010600030101010101" pitchFamily="2" charset="-122"/>
                </a:rPr>
                <a:t>p3</a:t>
              </a:r>
            </a:p>
          </p:txBody>
        </p:sp>
        <p:sp>
          <p:nvSpPr>
            <p:cNvPr id="33824" name="Text Box 19"/>
            <p:cNvSpPr txBox="1">
              <a:spLocks noChangeArrowheads="1"/>
            </p:cNvSpPr>
            <p:nvPr/>
          </p:nvSpPr>
          <p:spPr bwMode="auto">
            <a:xfrm>
              <a:off x="3456" y="2736"/>
              <a:ext cx="336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>
                  <a:ea typeface="宋体" panose="02010600030101010101" pitchFamily="2" charset="-122"/>
                </a:rPr>
                <a:t>p5</a:t>
              </a:r>
            </a:p>
          </p:txBody>
        </p:sp>
        <p:sp>
          <p:nvSpPr>
            <p:cNvPr id="33825" name="Text Box 20"/>
            <p:cNvSpPr txBox="1">
              <a:spLocks noChangeArrowheads="1"/>
            </p:cNvSpPr>
            <p:nvPr/>
          </p:nvSpPr>
          <p:spPr bwMode="auto">
            <a:xfrm>
              <a:off x="3456" y="2496"/>
              <a:ext cx="336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>
                  <a:ea typeface="宋体" panose="02010600030101010101" pitchFamily="2" charset="-122"/>
                </a:rPr>
                <a:t>p4</a:t>
              </a:r>
            </a:p>
          </p:txBody>
        </p:sp>
        <p:sp>
          <p:nvSpPr>
            <p:cNvPr id="33826" name="Text Box 21"/>
            <p:cNvSpPr txBox="1">
              <a:spLocks noChangeArrowheads="1"/>
            </p:cNvSpPr>
            <p:nvPr/>
          </p:nvSpPr>
          <p:spPr bwMode="auto">
            <a:xfrm>
              <a:off x="3456" y="1968"/>
              <a:ext cx="336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>
                  <a:ea typeface="宋体" panose="02010600030101010101" pitchFamily="2" charset="-122"/>
                </a:rPr>
                <a:t>p2</a:t>
              </a:r>
            </a:p>
          </p:txBody>
        </p:sp>
        <p:sp>
          <p:nvSpPr>
            <p:cNvPr id="33827" name="Text Box 22"/>
            <p:cNvSpPr txBox="1">
              <a:spLocks noChangeArrowheads="1"/>
            </p:cNvSpPr>
            <p:nvPr/>
          </p:nvSpPr>
          <p:spPr bwMode="auto">
            <a:xfrm>
              <a:off x="3744" y="1440"/>
              <a:ext cx="336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>
                  <a:ea typeface="宋体" panose="02010600030101010101" pitchFamily="2" charset="-122"/>
                </a:rPr>
                <a:t>p1</a:t>
              </a:r>
            </a:p>
          </p:txBody>
        </p:sp>
        <p:sp>
          <p:nvSpPr>
            <p:cNvPr id="33828" name="Text Box 23"/>
            <p:cNvSpPr txBox="1">
              <a:spLocks noChangeArrowheads="1"/>
            </p:cNvSpPr>
            <p:nvPr/>
          </p:nvSpPr>
          <p:spPr bwMode="auto">
            <a:xfrm>
              <a:off x="4032" y="1440"/>
              <a:ext cx="336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>
                  <a:ea typeface="宋体" panose="02010600030101010101" pitchFamily="2" charset="-122"/>
                </a:rPr>
                <a:t>p2</a:t>
              </a:r>
            </a:p>
          </p:txBody>
        </p:sp>
        <p:sp>
          <p:nvSpPr>
            <p:cNvPr id="33829" name="Text Box 24"/>
            <p:cNvSpPr txBox="1">
              <a:spLocks noChangeArrowheads="1"/>
            </p:cNvSpPr>
            <p:nvPr/>
          </p:nvSpPr>
          <p:spPr bwMode="auto">
            <a:xfrm>
              <a:off x="4368" y="1440"/>
              <a:ext cx="336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>
                  <a:ea typeface="宋体" panose="02010600030101010101" pitchFamily="2" charset="-122"/>
                </a:rPr>
                <a:t>p3</a:t>
              </a:r>
            </a:p>
          </p:txBody>
        </p:sp>
        <p:sp>
          <p:nvSpPr>
            <p:cNvPr id="33830" name="Text Box 25"/>
            <p:cNvSpPr txBox="1">
              <a:spLocks noChangeArrowheads="1"/>
            </p:cNvSpPr>
            <p:nvPr/>
          </p:nvSpPr>
          <p:spPr bwMode="auto">
            <a:xfrm>
              <a:off x="4704" y="1440"/>
              <a:ext cx="336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>
                  <a:ea typeface="宋体" panose="02010600030101010101" pitchFamily="2" charset="-122"/>
                </a:rPr>
                <a:t>p4</a:t>
              </a:r>
            </a:p>
          </p:txBody>
        </p:sp>
        <p:sp>
          <p:nvSpPr>
            <p:cNvPr id="33831" name="Text Box 26"/>
            <p:cNvSpPr txBox="1">
              <a:spLocks noChangeArrowheads="1"/>
            </p:cNvSpPr>
            <p:nvPr/>
          </p:nvSpPr>
          <p:spPr bwMode="auto">
            <a:xfrm>
              <a:off x="4944" y="1440"/>
              <a:ext cx="336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>
                  <a:ea typeface="宋体" panose="02010600030101010101" pitchFamily="2" charset="-122"/>
                </a:rPr>
                <a:t>p5</a:t>
              </a:r>
            </a:p>
          </p:txBody>
        </p:sp>
        <p:sp>
          <p:nvSpPr>
            <p:cNvPr id="33832" name="Text Box 27"/>
            <p:cNvSpPr txBox="1">
              <a:spLocks noChangeArrowheads="1"/>
            </p:cNvSpPr>
            <p:nvPr/>
          </p:nvSpPr>
          <p:spPr bwMode="auto">
            <a:xfrm>
              <a:off x="5280" y="1440"/>
              <a:ext cx="336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1600">
                  <a:ea typeface="宋体" panose="02010600030101010101" pitchFamily="2" charset="-122"/>
                </a:rPr>
                <a:t>. . .</a:t>
              </a:r>
            </a:p>
          </p:txBody>
        </p:sp>
        <p:sp>
          <p:nvSpPr>
            <p:cNvPr id="33833" name="Text Box 28"/>
            <p:cNvSpPr txBox="1">
              <a:spLocks noChangeArrowheads="1"/>
            </p:cNvSpPr>
            <p:nvPr/>
          </p:nvSpPr>
          <p:spPr bwMode="auto">
            <a:xfrm>
              <a:off x="3552" y="2976"/>
              <a:ext cx="336" cy="6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1600">
                  <a:ea typeface="宋体" panose="02010600030101010101" pitchFamily="2" charset="-122"/>
                </a:rPr>
                <a:t>.</a:t>
              </a:r>
            </a:p>
            <a:p>
              <a:pPr>
                <a:spcBef>
                  <a:spcPct val="50000"/>
                </a:spcBef>
              </a:pPr>
              <a:r>
                <a:rPr lang="en-US" altLang="zh-CN" sz="1600">
                  <a:ea typeface="宋体" panose="02010600030101010101" pitchFamily="2" charset="-122"/>
                </a:rPr>
                <a:t>.</a:t>
              </a:r>
            </a:p>
            <a:p>
              <a:pPr>
                <a:spcBef>
                  <a:spcPct val="50000"/>
                </a:spcBef>
              </a:pPr>
              <a:r>
                <a:rPr lang="en-US" altLang="zh-CN" sz="1600">
                  <a:ea typeface="宋体" panose="02010600030101010101" pitchFamily="2" charset="-122"/>
                </a:rPr>
                <a:t>.</a:t>
              </a:r>
            </a:p>
          </p:txBody>
        </p:sp>
      </p:grpSp>
      <p:sp>
        <p:nvSpPr>
          <p:cNvPr id="33797" name="Freeform 29" descr="5%"/>
          <p:cNvSpPr>
            <a:spLocks/>
          </p:cNvSpPr>
          <p:nvPr/>
        </p:nvSpPr>
        <p:spPr bwMode="auto">
          <a:xfrm rot="-5400000">
            <a:off x="462757" y="1289843"/>
            <a:ext cx="1828800" cy="1382713"/>
          </a:xfrm>
          <a:custGeom>
            <a:avLst/>
            <a:gdLst>
              <a:gd name="T0" fmla="*/ 433 w 598"/>
              <a:gd name="T1" fmla="*/ 69 h 652"/>
              <a:gd name="T2" fmla="*/ 248 w 598"/>
              <a:gd name="T3" fmla="*/ 0 h 652"/>
              <a:gd name="T4" fmla="*/ 152 w 598"/>
              <a:gd name="T5" fmla="*/ 34 h 652"/>
              <a:gd name="T6" fmla="*/ 125 w 598"/>
              <a:gd name="T7" fmla="*/ 96 h 652"/>
              <a:gd name="T8" fmla="*/ 70 w 598"/>
              <a:gd name="T9" fmla="*/ 172 h 652"/>
              <a:gd name="T10" fmla="*/ 49 w 598"/>
              <a:gd name="T11" fmla="*/ 178 h 652"/>
              <a:gd name="T12" fmla="*/ 29 w 598"/>
              <a:gd name="T13" fmla="*/ 220 h 652"/>
              <a:gd name="T14" fmla="*/ 15 w 598"/>
              <a:gd name="T15" fmla="*/ 261 h 652"/>
              <a:gd name="T16" fmla="*/ 29 w 598"/>
              <a:gd name="T17" fmla="*/ 384 h 652"/>
              <a:gd name="T18" fmla="*/ 97 w 598"/>
              <a:gd name="T19" fmla="*/ 412 h 652"/>
              <a:gd name="T20" fmla="*/ 77 w 598"/>
              <a:gd name="T21" fmla="*/ 487 h 652"/>
              <a:gd name="T22" fmla="*/ 104 w 598"/>
              <a:gd name="T23" fmla="*/ 617 h 652"/>
              <a:gd name="T24" fmla="*/ 166 w 598"/>
              <a:gd name="T25" fmla="*/ 645 h 652"/>
              <a:gd name="T26" fmla="*/ 186 w 598"/>
              <a:gd name="T27" fmla="*/ 652 h 652"/>
              <a:gd name="T28" fmla="*/ 241 w 598"/>
              <a:gd name="T29" fmla="*/ 604 h 652"/>
              <a:gd name="T30" fmla="*/ 351 w 598"/>
              <a:gd name="T31" fmla="*/ 652 h 652"/>
              <a:gd name="T32" fmla="*/ 447 w 598"/>
              <a:gd name="T33" fmla="*/ 590 h 652"/>
              <a:gd name="T34" fmla="*/ 522 w 598"/>
              <a:gd name="T35" fmla="*/ 542 h 652"/>
              <a:gd name="T36" fmla="*/ 570 w 598"/>
              <a:gd name="T37" fmla="*/ 446 h 652"/>
              <a:gd name="T38" fmla="*/ 536 w 598"/>
              <a:gd name="T39" fmla="*/ 391 h 652"/>
              <a:gd name="T40" fmla="*/ 563 w 598"/>
              <a:gd name="T41" fmla="*/ 350 h 652"/>
              <a:gd name="T42" fmla="*/ 598 w 598"/>
              <a:gd name="T43" fmla="*/ 288 h 652"/>
              <a:gd name="T44" fmla="*/ 584 w 598"/>
              <a:gd name="T45" fmla="*/ 192 h 652"/>
              <a:gd name="T46" fmla="*/ 447 w 598"/>
              <a:gd name="T47" fmla="*/ 96 h 652"/>
              <a:gd name="T48" fmla="*/ 433 w 598"/>
              <a:gd name="T49" fmla="*/ 69 h 652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598"/>
              <a:gd name="T76" fmla="*/ 0 h 652"/>
              <a:gd name="T77" fmla="*/ 598 w 598"/>
              <a:gd name="T78" fmla="*/ 652 h 652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598" h="652">
                <a:moveTo>
                  <a:pt x="433" y="69"/>
                </a:moveTo>
                <a:cubicBezTo>
                  <a:pt x="379" y="31"/>
                  <a:pt x="310" y="21"/>
                  <a:pt x="248" y="0"/>
                </a:cubicBezTo>
                <a:cubicBezTo>
                  <a:pt x="195" y="7"/>
                  <a:pt x="192" y="10"/>
                  <a:pt x="152" y="34"/>
                </a:cubicBezTo>
                <a:cubicBezTo>
                  <a:pt x="144" y="57"/>
                  <a:pt x="132" y="73"/>
                  <a:pt x="125" y="96"/>
                </a:cubicBezTo>
                <a:cubicBezTo>
                  <a:pt x="133" y="189"/>
                  <a:pt x="154" y="159"/>
                  <a:pt x="70" y="172"/>
                </a:cubicBezTo>
                <a:cubicBezTo>
                  <a:pt x="63" y="173"/>
                  <a:pt x="56" y="176"/>
                  <a:pt x="49" y="178"/>
                </a:cubicBezTo>
                <a:cubicBezTo>
                  <a:pt x="29" y="209"/>
                  <a:pt x="39" y="188"/>
                  <a:pt x="29" y="220"/>
                </a:cubicBezTo>
                <a:cubicBezTo>
                  <a:pt x="25" y="234"/>
                  <a:pt x="15" y="261"/>
                  <a:pt x="15" y="261"/>
                </a:cubicBezTo>
                <a:cubicBezTo>
                  <a:pt x="18" y="302"/>
                  <a:pt x="0" y="355"/>
                  <a:pt x="29" y="384"/>
                </a:cubicBezTo>
                <a:cubicBezTo>
                  <a:pt x="46" y="401"/>
                  <a:pt x="97" y="412"/>
                  <a:pt x="97" y="412"/>
                </a:cubicBezTo>
                <a:cubicBezTo>
                  <a:pt x="92" y="438"/>
                  <a:pt x="84" y="462"/>
                  <a:pt x="77" y="487"/>
                </a:cubicBezTo>
                <a:cubicBezTo>
                  <a:pt x="79" y="523"/>
                  <a:pt x="71" y="585"/>
                  <a:pt x="104" y="617"/>
                </a:cubicBezTo>
                <a:cubicBezTo>
                  <a:pt x="121" y="634"/>
                  <a:pt x="144" y="638"/>
                  <a:pt x="166" y="645"/>
                </a:cubicBezTo>
                <a:cubicBezTo>
                  <a:pt x="173" y="647"/>
                  <a:pt x="186" y="652"/>
                  <a:pt x="186" y="652"/>
                </a:cubicBezTo>
                <a:cubicBezTo>
                  <a:pt x="214" y="643"/>
                  <a:pt x="224" y="628"/>
                  <a:pt x="241" y="604"/>
                </a:cubicBezTo>
                <a:cubicBezTo>
                  <a:pt x="276" y="626"/>
                  <a:pt x="311" y="642"/>
                  <a:pt x="351" y="652"/>
                </a:cubicBezTo>
                <a:cubicBezTo>
                  <a:pt x="400" y="644"/>
                  <a:pt x="419" y="631"/>
                  <a:pt x="447" y="590"/>
                </a:cubicBezTo>
                <a:cubicBezTo>
                  <a:pt x="467" y="531"/>
                  <a:pt x="403" y="553"/>
                  <a:pt x="522" y="542"/>
                </a:cubicBezTo>
                <a:cubicBezTo>
                  <a:pt x="555" y="520"/>
                  <a:pt x="557" y="482"/>
                  <a:pt x="570" y="446"/>
                </a:cubicBezTo>
                <a:cubicBezTo>
                  <a:pt x="561" y="418"/>
                  <a:pt x="562" y="408"/>
                  <a:pt x="536" y="391"/>
                </a:cubicBezTo>
                <a:cubicBezTo>
                  <a:pt x="512" y="355"/>
                  <a:pt x="529" y="362"/>
                  <a:pt x="563" y="350"/>
                </a:cubicBezTo>
                <a:cubicBezTo>
                  <a:pt x="595" y="303"/>
                  <a:pt x="586" y="325"/>
                  <a:pt x="598" y="288"/>
                </a:cubicBezTo>
                <a:cubicBezTo>
                  <a:pt x="596" y="271"/>
                  <a:pt x="597" y="218"/>
                  <a:pt x="584" y="192"/>
                </a:cubicBezTo>
                <a:cubicBezTo>
                  <a:pt x="560" y="146"/>
                  <a:pt x="494" y="112"/>
                  <a:pt x="447" y="96"/>
                </a:cubicBezTo>
                <a:cubicBezTo>
                  <a:pt x="437" y="93"/>
                  <a:pt x="438" y="78"/>
                  <a:pt x="433" y="69"/>
                </a:cubicBezTo>
                <a:close/>
              </a:path>
            </a:pathLst>
          </a:custGeom>
          <a:noFill/>
          <a:ln w="12700" cap="flat" cmpd="sng">
            <a:solidFill>
              <a:schemeClr val="tx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3798" name="Oval 30"/>
          <p:cNvSpPr>
            <a:spLocks noChangeArrowheads="1"/>
          </p:cNvSpPr>
          <p:nvPr/>
        </p:nvSpPr>
        <p:spPr bwMode="auto">
          <a:xfrm rot="-5400000">
            <a:off x="1752600" y="2209800"/>
            <a:ext cx="76200" cy="762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zh-CN"/>
          </a:p>
        </p:txBody>
      </p:sp>
      <p:sp>
        <p:nvSpPr>
          <p:cNvPr id="33799" name="Oval 31"/>
          <p:cNvSpPr>
            <a:spLocks noChangeArrowheads="1"/>
          </p:cNvSpPr>
          <p:nvPr/>
        </p:nvSpPr>
        <p:spPr bwMode="auto">
          <a:xfrm rot="-5400000">
            <a:off x="1676400" y="1447800"/>
            <a:ext cx="76200" cy="762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zh-CN"/>
          </a:p>
        </p:txBody>
      </p:sp>
      <p:sp>
        <p:nvSpPr>
          <p:cNvPr id="33800" name="Oval 32"/>
          <p:cNvSpPr>
            <a:spLocks noChangeArrowheads="1"/>
          </p:cNvSpPr>
          <p:nvPr/>
        </p:nvSpPr>
        <p:spPr bwMode="auto">
          <a:xfrm rot="-5400000">
            <a:off x="838200" y="1905000"/>
            <a:ext cx="76200" cy="762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zh-CN"/>
          </a:p>
        </p:txBody>
      </p:sp>
      <p:sp>
        <p:nvSpPr>
          <p:cNvPr id="33801" name="Oval 33"/>
          <p:cNvSpPr>
            <a:spLocks noChangeArrowheads="1"/>
          </p:cNvSpPr>
          <p:nvPr/>
        </p:nvSpPr>
        <p:spPr bwMode="auto">
          <a:xfrm rot="-5400000">
            <a:off x="1903413" y="1751013"/>
            <a:ext cx="76200" cy="762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zh-CN"/>
          </a:p>
        </p:txBody>
      </p:sp>
      <p:sp>
        <p:nvSpPr>
          <p:cNvPr id="33802" name="Freeform 34" descr="5%"/>
          <p:cNvSpPr>
            <a:spLocks/>
          </p:cNvSpPr>
          <p:nvPr/>
        </p:nvSpPr>
        <p:spPr bwMode="auto">
          <a:xfrm rot="5400000" flipV="1">
            <a:off x="3352800" y="1143000"/>
            <a:ext cx="1828800" cy="1676400"/>
          </a:xfrm>
          <a:custGeom>
            <a:avLst/>
            <a:gdLst>
              <a:gd name="T0" fmla="*/ 433 w 598"/>
              <a:gd name="T1" fmla="*/ 69 h 652"/>
              <a:gd name="T2" fmla="*/ 248 w 598"/>
              <a:gd name="T3" fmla="*/ 0 h 652"/>
              <a:gd name="T4" fmla="*/ 152 w 598"/>
              <a:gd name="T5" fmla="*/ 34 h 652"/>
              <a:gd name="T6" fmla="*/ 125 w 598"/>
              <a:gd name="T7" fmla="*/ 96 h 652"/>
              <a:gd name="T8" fmla="*/ 70 w 598"/>
              <a:gd name="T9" fmla="*/ 172 h 652"/>
              <a:gd name="T10" fmla="*/ 49 w 598"/>
              <a:gd name="T11" fmla="*/ 178 h 652"/>
              <a:gd name="T12" fmla="*/ 29 w 598"/>
              <a:gd name="T13" fmla="*/ 220 h 652"/>
              <a:gd name="T14" fmla="*/ 15 w 598"/>
              <a:gd name="T15" fmla="*/ 261 h 652"/>
              <a:gd name="T16" fmla="*/ 29 w 598"/>
              <a:gd name="T17" fmla="*/ 384 h 652"/>
              <a:gd name="T18" fmla="*/ 97 w 598"/>
              <a:gd name="T19" fmla="*/ 412 h 652"/>
              <a:gd name="T20" fmla="*/ 77 w 598"/>
              <a:gd name="T21" fmla="*/ 487 h 652"/>
              <a:gd name="T22" fmla="*/ 104 w 598"/>
              <a:gd name="T23" fmla="*/ 617 h 652"/>
              <a:gd name="T24" fmla="*/ 166 w 598"/>
              <a:gd name="T25" fmla="*/ 645 h 652"/>
              <a:gd name="T26" fmla="*/ 186 w 598"/>
              <a:gd name="T27" fmla="*/ 652 h 652"/>
              <a:gd name="T28" fmla="*/ 241 w 598"/>
              <a:gd name="T29" fmla="*/ 604 h 652"/>
              <a:gd name="T30" fmla="*/ 351 w 598"/>
              <a:gd name="T31" fmla="*/ 652 h 652"/>
              <a:gd name="T32" fmla="*/ 447 w 598"/>
              <a:gd name="T33" fmla="*/ 590 h 652"/>
              <a:gd name="T34" fmla="*/ 522 w 598"/>
              <a:gd name="T35" fmla="*/ 542 h 652"/>
              <a:gd name="T36" fmla="*/ 570 w 598"/>
              <a:gd name="T37" fmla="*/ 446 h 652"/>
              <a:gd name="T38" fmla="*/ 536 w 598"/>
              <a:gd name="T39" fmla="*/ 391 h 652"/>
              <a:gd name="T40" fmla="*/ 563 w 598"/>
              <a:gd name="T41" fmla="*/ 350 h 652"/>
              <a:gd name="T42" fmla="*/ 598 w 598"/>
              <a:gd name="T43" fmla="*/ 288 h 652"/>
              <a:gd name="T44" fmla="*/ 584 w 598"/>
              <a:gd name="T45" fmla="*/ 192 h 652"/>
              <a:gd name="T46" fmla="*/ 447 w 598"/>
              <a:gd name="T47" fmla="*/ 96 h 652"/>
              <a:gd name="T48" fmla="*/ 433 w 598"/>
              <a:gd name="T49" fmla="*/ 69 h 652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598"/>
              <a:gd name="T76" fmla="*/ 0 h 652"/>
              <a:gd name="T77" fmla="*/ 598 w 598"/>
              <a:gd name="T78" fmla="*/ 652 h 652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598" h="652">
                <a:moveTo>
                  <a:pt x="433" y="69"/>
                </a:moveTo>
                <a:cubicBezTo>
                  <a:pt x="379" y="31"/>
                  <a:pt x="310" y="21"/>
                  <a:pt x="248" y="0"/>
                </a:cubicBezTo>
                <a:cubicBezTo>
                  <a:pt x="195" y="7"/>
                  <a:pt x="192" y="10"/>
                  <a:pt x="152" y="34"/>
                </a:cubicBezTo>
                <a:cubicBezTo>
                  <a:pt x="144" y="57"/>
                  <a:pt x="132" y="73"/>
                  <a:pt x="125" y="96"/>
                </a:cubicBezTo>
                <a:cubicBezTo>
                  <a:pt x="133" y="189"/>
                  <a:pt x="154" y="159"/>
                  <a:pt x="70" y="172"/>
                </a:cubicBezTo>
                <a:cubicBezTo>
                  <a:pt x="63" y="173"/>
                  <a:pt x="56" y="176"/>
                  <a:pt x="49" y="178"/>
                </a:cubicBezTo>
                <a:cubicBezTo>
                  <a:pt x="29" y="209"/>
                  <a:pt x="39" y="188"/>
                  <a:pt x="29" y="220"/>
                </a:cubicBezTo>
                <a:cubicBezTo>
                  <a:pt x="25" y="234"/>
                  <a:pt x="15" y="261"/>
                  <a:pt x="15" y="261"/>
                </a:cubicBezTo>
                <a:cubicBezTo>
                  <a:pt x="18" y="302"/>
                  <a:pt x="0" y="355"/>
                  <a:pt x="29" y="384"/>
                </a:cubicBezTo>
                <a:cubicBezTo>
                  <a:pt x="46" y="401"/>
                  <a:pt x="97" y="412"/>
                  <a:pt x="97" y="412"/>
                </a:cubicBezTo>
                <a:cubicBezTo>
                  <a:pt x="92" y="438"/>
                  <a:pt x="84" y="462"/>
                  <a:pt x="77" y="487"/>
                </a:cubicBezTo>
                <a:cubicBezTo>
                  <a:pt x="79" y="523"/>
                  <a:pt x="71" y="585"/>
                  <a:pt x="104" y="617"/>
                </a:cubicBezTo>
                <a:cubicBezTo>
                  <a:pt x="121" y="634"/>
                  <a:pt x="144" y="638"/>
                  <a:pt x="166" y="645"/>
                </a:cubicBezTo>
                <a:cubicBezTo>
                  <a:pt x="173" y="647"/>
                  <a:pt x="186" y="652"/>
                  <a:pt x="186" y="652"/>
                </a:cubicBezTo>
                <a:cubicBezTo>
                  <a:pt x="214" y="643"/>
                  <a:pt x="224" y="628"/>
                  <a:pt x="241" y="604"/>
                </a:cubicBezTo>
                <a:cubicBezTo>
                  <a:pt x="276" y="626"/>
                  <a:pt x="311" y="642"/>
                  <a:pt x="351" y="652"/>
                </a:cubicBezTo>
                <a:cubicBezTo>
                  <a:pt x="400" y="644"/>
                  <a:pt x="419" y="631"/>
                  <a:pt x="447" y="590"/>
                </a:cubicBezTo>
                <a:cubicBezTo>
                  <a:pt x="467" y="531"/>
                  <a:pt x="403" y="553"/>
                  <a:pt x="522" y="542"/>
                </a:cubicBezTo>
                <a:cubicBezTo>
                  <a:pt x="555" y="520"/>
                  <a:pt x="557" y="482"/>
                  <a:pt x="570" y="446"/>
                </a:cubicBezTo>
                <a:cubicBezTo>
                  <a:pt x="561" y="418"/>
                  <a:pt x="562" y="408"/>
                  <a:pt x="536" y="391"/>
                </a:cubicBezTo>
                <a:cubicBezTo>
                  <a:pt x="512" y="355"/>
                  <a:pt x="529" y="362"/>
                  <a:pt x="563" y="350"/>
                </a:cubicBezTo>
                <a:cubicBezTo>
                  <a:pt x="595" y="303"/>
                  <a:pt x="586" y="325"/>
                  <a:pt x="598" y="288"/>
                </a:cubicBezTo>
                <a:cubicBezTo>
                  <a:pt x="596" y="271"/>
                  <a:pt x="597" y="218"/>
                  <a:pt x="584" y="192"/>
                </a:cubicBezTo>
                <a:cubicBezTo>
                  <a:pt x="560" y="146"/>
                  <a:pt x="494" y="112"/>
                  <a:pt x="447" y="96"/>
                </a:cubicBezTo>
                <a:cubicBezTo>
                  <a:pt x="437" y="93"/>
                  <a:pt x="438" y="78"/>
                  <a:pt x="433" y="69"/>
                </a:cubicBezTo>
                <a:close/>
              </a:path>
            </a:pathLst>
          </a:custGeom>
          <a:noFill/>
          <a:ln w="12700" cap="flat" cmpd="sng">
            <a:solidFill>
              <a:schemeClr val="tx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3803" name="Oval 35"/>
          <p:cNvSpPr>
            <a:spLocks noChangeArrowheads="1"/>
          </p:cNvSpPr>
          <p:nvPr/>
        </p:nvSpPr>
        <p:spPr bwMode="auto">
          <a:xfrm rot="5400000" flipV="1">
            <a:off x="4876800" y="1600200"/>
            <a:ext cx="76200" cy="762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zh-CN"/>
          </a:p>
        </p:txBody>
      </p:sp>
      <p:sp>
        <p:nvSpPr>
          <p:cNvPr id="33804" name="Oval 36"/>
          <p:cNvSpPr>
            <a:spLocks noChangeArrowheads="1"/>
          </p:cNvSpPr>
          <p:nvPr/>
        </p:nvSpPr>
        <p:spPr bwMode="auto">
          <a:xfrm rot="5400000" flipV="1">
            <a:off x="3516313" y="1598613"/>
            <a:ext cx="76200" cy="762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zh-CN"/>
          </a:p>
        </p:txBody>
      </p:sp>
      <p:sp>
        <p:nvSpPr>
          <p:cNvPr id="33805" name="Oval 37"/>
          <p:cNvSpPr>
            <a:spLocks noChangeArrowheads="1"/>
          </p:cNvSpPr>
          <p:nvPr/>
        </p:nvSpPr>
        <p:spPr bwMode="auto">
          <a:xfrm rot="5400000" flipV="1">
            <a:off x="4038600" y="2209800"/>
            <a:ext cx="76200" cy="762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zh-CN"/>
          </a:p>
        </p:txBody>
      </p:sp>
      <p:sp>
        <p:nvSpPr>
          <p:cNvPr id="33806" name="Oval 38"/>
          <p:cNvSpPr>
            <a:spLocks noChangeArrowheads="1"/>
          </p:cNvSpPr>
          <p:nvPr/>
        </p:nvSpPr>
        <p:spPr bwMode="auto">
          <a:xfrm rot="5400000" flipV="1">
            <a:off x="4038600" y="1219200"/>
            <a:ext cx="76200" cy="762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zh-CN"/>
          </a:p>
        </p:txBody>
      </p:sp>
      <p:sp>
        <p:nvSpPr>
          <p:cNvPr id="33807" name="Line 39"/>
          <p:cNvSpPr>
            <a:spLocks noChangeShapeType="1"/>
          </p:cNvSpPr>
          <p:nvPr/>
        </p:nvSpPr>
        <p:spPr bwMode="auto">
          <a:xfrm flipV="1">
            <a:off x="914400" y="1676400"/>
            <a:ext cx="3962400" cy="228600"/>
          </a:xfrm>
          <a:prstGeom prst="line">
            <a:avLst/>
          </a:prstGeom>
          <a:noFill/>
          <a:ln w="25400">
            <a:solidFill>
              <a:srgbClr val="FFCC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3808" name="Text Box 40"/>
          <p:cNvSpPr txBox="1">
            <a:spLocks noChangeArrowheads="1"/>
          </p:cNvSpPr>
          <p:nvPr/>
        </p:nvSpPr>
        <p:spPr bwMode="auto">
          <a:xfrm>
            <a:off x="5943600" y="4343400"/>
            <a:ext cx="25146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2000">
                <a:ea typeface="宋体" panose="02010600030101010101" pitchFamily="2" charset="-122"/>
              </a:rPr>
              <a:t>Proximity Matrix</a:t>
            </a:r>
          </a:p>
        </p:txBody>
      </p:sp>
      <p:sp>
        <p:nvSpPr>
          <p:cNvPr id="33809" name="Rectangle 41"/>
          <p:cNvSpPr>
            <a:spLocks noChangeArrowheads="1"/>
          </p:cNvSpPr>
          <p:nvPr/>
        </p:nvSpPr>
        <p:spPr bwMode="auto">
          <a:xfrm>
            <a:off x="381000" y="3200400"/>
            <a:ext cx="5791200" cy="312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/>
          <a:lstStyle>
            <a:lvl1pPr marL="342900" indent="-3429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ts val="200"/>
              </a:spcBef>
              <a:spcAft>
                <a:spcPts val="2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</a:pPr>
            <a:r>
              <a:rPr lang="en-US" altLang="zh-CN" sz="2400" b="0">
                <a:ea typeface="宋体" panose="02010600030101010101" pitchFamily="2" charset="-122"/>
              </a:rPr>
              <a:t>MIN</a:t>
            </a:r>
          </a:p>
          <a:p>
            <a:pPr>
              <a:spcBef>
                <a:spcPts val="200"/>
              </a:spcBef>
              <a:spcAft>
                <a:spcPts val="2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</a:pPr>
            <a:r>
              <a:rPr lang="en-US" altLang="zh-CN" sz="2400" b="0">
                <a:solidFill>
                  <a:srgbClr val="FF0000"/>
                </a:solidFill>
                <a:ea typeface="宋体" panose="02010600030101010101" pitchFamily="2" charset="-122"/>
              </a:rPr>
              <a:t>MAX</a:t>
            </a:r>
          </a:p>
          <a:p>
            <a:pPr>
              <a:spcBef>
                <a:spcPts val="200"/>
              </a:spcBef>
              <a:spcAft>
                <a:spcPts val="2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</a:pPr>
            <a:r>
              <a:rPr lang="en-US" altLang="zh-CN" sz="2400" b="0">
                <a:ea typeface="宋体" panose="02010600030101010101" pitchFamily="2" charset="-122"/>
              </a:rPr>
              <a:t>Group Average</a:t>
            </a:r>
          </a:p>
          <a:p>
            <a:pPr>
              <a:spcBef>
                <a:spcPts val="200"/>
              </a:spcBef>
              <a:spcAft>
                <a:spcPts val="2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</a:pPr>
            <a:r>
              <a:rPr lang="en-US" altLang="zh-CN" sz="2400" b="0">
                <a:ea typeface="宋体" panose="02010600030101010101" pitchFamily="2" charset="-122"/>
              </a:rPr>
              <a:t>Distance Between Centroids</a:t>
            </a:r>
          </a:p>
          <a:p>
            <a:pPr>
              <a:spcBef>
                <a:spcPts val="200"/>
              </a:spcBef>
              <a:spcAft>
                <a:spcPts val="2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</a:pPr>
            <a:r>
              <a:rPr lang="en-US" altLang="zh-CN" sz="2400" b="0">
                <a:ea typeface="宋体" panose="02010600030101010101" pitchFamily="2" charset="-122"/>
              </a:rPr>
              <a:t>Other methods driven by an objective function</a:t>
            </a:r>
          </a:p>
          <a:p>
            <a:pPr lvl="1">
              <a:spcBef>
                <a:spcPts val="200"/>
              </a:spcBef>
              <a:spcAft>
                <a:spcPts val="2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</a:pPr>
            <a:r>
              <a:rPr lang="en-US" altLang="zh-CN" sz="2000" b="0">
                <a:ea typeface="宋体" panose="02010600030101010101" pitchFamily="2" charset="-122"/>
              </a:rPr>
              <a:t>Ward’s Method uses squared error</a:t>
            </a:r>
            <a:endParaRPr lang="en-US" altLang="zh-CN" sz="2400" b="0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8679595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152400"/>
            <a:ext cx="8280400" cy="552450"/>
          </a:xfrm>
        </p:spPr>
        <p:txBody>
          <a:bodyPr/>
          <a:lstStyle/>
          <a:p>
            <a:r>
              <a:rPr lang="en-US" altLang="zh-CN" sz="2800">
                <a:ea typeface="宋体" panose="02010600030101010101" pitchFamily="2" charset="-122"/>
              </a:rPr>
              <a:t>How to Define Inter-Cluster Similarity</a:t>
            </a:r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39763" y="2344738"/>
            <a:ext cx="4800600" cy="3303587"/>
          </a:xfrm>
        </p:spPr>
        <p:txBody>
          <a:bodyPr/>
          <a:lstStyle/>
          <a:p>
            <a:pPr marL="990600" lvl="1" indent="-533400"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000">
                <a:ea typeface="宋体" panose="02010600030101010101" pitchFamily="2" charset="-122"/>
              </a:rPr>
              <a:t> </a:t>
            </a:r>
          </a:p>
        </p:txBody>
      </p:sp>
      <p:grpSp>
        <p:nvGrpSpPr>
          <p:cNvPr id="34820" name="Group 4"/>
          <p:cNvGrpSpPr>
            <a:grpSpLocks/>
          </p:cNvGrpSpPr>
          <p:nvPr/>
        </p:nvGrpSpPr>
        <p:grpSpPr bwMode="auto">
          <a:xfrm>
            <a:off x="5486400" y="1066800"/>
            <a:ext cx="3429000" cy="3508375"/>
            <a:chOff x="3456" y="1440"/>
            <a:chExt cx="2160" cy="2210"/>
          </a:xfrm>
        </p:grpSpPr>
        <p:sp>
          <p:nvSpPr>
            <p:cNvPr id="34849" name="Line 5"/>
            <p:cNvSpPr>
              <a:spLocks noChangeShapeType="1"/>
            </p:cNvSpPr>
            <p:nvPr/>
          </p:nvSpPr>
          <p:spPr bwMode="auto">
            <a:xfrm>
              <a:off x="3696" y="1440"/>
              <a:ext cx="0" cy="168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4850" name="Line 6"/>
            <p:cNvSpPr>
              <a:spLocks noChangeShapeType="1"/>
            </p:cNvSpPr>
            <p:nvPr/>
          </p:nvSpPr>
          <p:spPr bwMode="auto">
            <a:xfrm>
              <a:off x="3504" y="1632"/>
              <a:ext cx="187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4851" name="Line 7"/>
            <p:cNvSpPr>
              <a:spLocks noChangeShapeType="1"/>
            </p:cNvSpPr>
            <p:nvPr/>
          </p:nvSpPr>
          <p:spPr bwMode="auto">
            <a:xfrm>
              <a:off x="4012" y="1440"/>
              <a:ext cx="0" cy="168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4852" name="Line 8"/>
            <p:cNvSpPr>
              <a:spLocks noChangeShapeType="1"/>
            </p:cNvSpPr>
            <p:nvPr/>
          </p:nvSpPr>
          <p:spPr bwMode="auto">
            <a:xfrm>
              <a:off x="4329" y="1440"/>
              <a:ext cx="0" cy="168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4853" name="Line 9"/>
            <p:cNvSpPr>
              <a:spLocks noChangeShapeType="1"/>
            </p:cNvSpPr>
            <p:nvPr/>
          </p:nvSpPr>
          <p:spPr bwMode="auto">
            <a:xfrm>
              <a:off x="4646" y="1440"/>
              <a:ext cx="0" cy="168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4854" name="Line 10"/>
            <p:cNvSpPr>
              <a:spLocks noChangeShapeType="1"/>
            </p:cNvSpPr>
            <p:nvPr/>
          </p:nvSpPr>
          <p:spPr bwMode="auto">
            <a:xfrm>
              <a:off x="4963" y="1440"/>
              <a:ext cx="0" cy="168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4855" name="Line 11"/>
            <p:cNvSpPr>
              <a:spLocks noChangeShapeType="1"/>
            </p:cNvSpPr>
            <p:nvPr/>
          </p:nvSpPr>
          <p:spPr bwMode="auto">
            <a:xfrm>
              <a:off x="5280" y="1440"/>
              <a:ext cx="0" cy="168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4856" name="Line 12"/>
            <p:cNvSpPr>
              <a:spLocks noChangeShapeType="1"/>
            </p:cNvSpPr>
            <p:nvPr/>
          </p:nvSpPr>
          <p:spPr bwMode="auto">
            <a:xfrm>
              <a:off x="3504" y="1891"/>
              <a:ext cx="187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4857" name="Line 13"/>
            <p:cNvSpPr>
              <a:spLocks noChangeShapeType="1"/>
            </p:cNvSpPr>
            <p:nvPr/>
          </p:nvSpPr>
          <p:spPr bwMode="auto">
            <a:xfrm>
              <a:off x="3504" y="2150"/>
              <a:ext cx="187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4858" name="Line 14"/>
            <p:cNvSpPr>
              <a:spLocks noChangeShapeType="1"/>
            </p:cNvSpPr>
            <p:nvPr/>
          </p:nvSpPr>
          <p:spPr bwMode="auto">
            <a:xfrm>
              <a:off x="3504" y="2409"/>
              <a:ext cx="187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4859" name="Line 15"/>
            <p:cNvSpPr>
              <a:spLocks noChangeShapeType="1"/>
            </p:cNvSpPr>
            <p:nvPr/>
          </p:nvSpPr>
          <p:spPr bwMode="auto">
            <a:xfrm>
              <a:off x="3504" y="2668"/>
              <a:ext cx="187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4860" name="Line 16"/>
            <p:cNvSpPr>
              <a:spLocks noChangeShapeType="1"/>
            </p:cNvSpPr>
            <p:nvPr/>
          </p:nvSpPr>
          <p:spPr bwMode="auto">
            <a:xfrm>
              <a:off x="3504" y="2928"/>
              <a:ext cx="187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4861" name="Text Box 17"/>
            <p:cNvSpPr txBox="1">
              <a:spLocks noChangeArrowheads="1"/>
            </p:cNvSpPr>
            <p:nvPr/>
          </p:nvSpPr>
          <p:spPr bwMode="auto">
            <a:xfrm>
              <a:off x="3456" y="1680"/>
              <a:ext cx="336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>
                  <a:ea typeface="宋体" panose="02010600030101010101" pitchFamily="2" charset="-122"/>
                </a:rPr>
                <a:t>p1</a:t>
              </a:r>
            </a:p>
          </p:txBody>
        </p:sp>
        <p:sp>
          <p:nvSpPr>
            <p:cNvPr id="34862" name="Text Box 18"/>
            <p:cNvSpPr txBox="1">
              <a:spLocks noChangeArrowheads="1"/>
            </p:cNvSpPr>
            <p:nvPr/>
          </p:nvSpPr>
          <p:spPr bwMode="auto">
            <a:xfrm>
              <a:off x="3456" y="2208"/>
              <a:ext cx="336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>
                  <a:ea typeface="宋体" panose="02010600030101010101" pitchFamily="2" charset="-122"/>
                </a:rPr>
                <a:t>p3</a:t>
              </a:r>
            </a:p>
          </p:txBody>
        </p:sp>
        <p:sp>
          <p:nvSpPr>
            <p:cNvPr id="34863" name="Text Box 19"/>
            <p:cNvSpPr txBox="1">
              <a:spLocks noChangeArrowheads="1"/>
            </p:cNvSpPr>
            <p:nvPr/>
          </p:nvSpPr>
          <p:spPr bwMode="auto">
            <a:xfrm>
              <a:off x="3456" y="2736"/>
              <a:ext cx="336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>
                  <a:ea typeface="宋体" panose="02010600030101010101" pitchFamily="2" charset="-122"/>
                </a:rPr>
                <a:t>p5</a:t>
              </a:r>
            </a:p>
          </p:txBody>
        </p:sp>
        <p:sp>
          <p:nvSpPr>
            <p:cNvPr id="34864" name="Text Box 20"/>
            <p:cNvSpPr txBox="1">
              <a:spLocks noChangeArrowheads="1"/>
            </p:cNvSpPr>
            <p:nvPr/>
          </p:nvSpPr>
          <p:spPr bwMode="auto">
            <a:xfrm>
              <a:off x="3456" y="2496"/>
              <a:ext cx="336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>
                  <a:ea typeface="宋体" panose="02010600030101010101" pitchFamily="2" charset="-122"/>
                </a:rPr>
                <a:t>p4</a:t>
              </a:r>
            </a:p>
          </p:txBody>
        </p:sp>
        <p:sp>
          <p:nvSpPr>
            <p:cNvPr id="34865" name="Text Box 21"/>
            <p:cNvSpPr txBox="1">
              <a:spLocks noChangeArrowheads="1"/>
            </p:cNvSpPr>
            <p:nvPr/>
          </p:nvSpPr>
          <p:spPr bwMode="auto">
            <a:xfrm>
              <a:off x="3456" y="1968"/>
              <a:ext cx="336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>
                  <a:ea typeface="宋体" panose="02010600030101010101" pitchFamily="2" charset="-122"/>
                </a:rPr>
                <a:t>p2</a:t>
              </a:r>
            </a:p>
          </p:txBody>
        </p:sp>
        <p:sp>
          <p:nvSpPr>
            <p:cNvPr id="34866" name="Text Box 22"/>
            <p:cNvSpPr txBox="1">
              <a:spLocks noChangeArrowheads="1"/>
            </p:cNvSpPr>
            <p:nvPr/>
          </p:nvSpPr>
          <p:spPr bwMode="auto">
            <a:xfrm>
              <a:off x="3744" y="1440"/>
              <a:ext cx="336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>
                  <a:ea typeface="宋体" panose="02010600030101010101" pitchFamily="2" charset="-122"/>
                </a:rPr>
                <a:t>p1</a:t>
              </a:r>
            </a:p>
          </p:txBody>
        </p:sp>
        <p:sp>
          <p:nvSpPr>
            <p:cNvPr id="34867" name="Text Box 23"/>
            <p:cNvSpPr txBox="1">
              <a:spLocks noChangeArrowheads="1"/>
            </p:cNvSpPr>
            <p:nvPr/>
          </p:nvSpPr>
          <p:spPr bwMode="auto">
            <a:xfrm>
              <a:off x="4032" y="1440"/>
              <a:ext cx="336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>
                  <a:ea typeface="宋体" panose="02010600030101010101" pitchFamily="2" charset="-122"/>
                </a:rPr>
                <a:t>p2</a:t>
              </a:r>
            </a:p>
          </p:txBody>
        </p:sp>
        <p:sp>
          <p:nvSpPr>
            <p:cNvPr id="34868" name="Text Box 24"/>
            <p:cNvSpPr txBox="1">
              <a:spLocks noChangeArrowheads="1"/>
            </p:cNvSpPr>
            <p:nvPr/>
          </p:nvSpPr>
          <p:spPr bwMode="auto">
            <a:xfrm>
              <a:off x="4368" y="1440"/>
              <a:ext cx="336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>
                  <a:ea typeface="宋体" panose="02010600030101010101" pitchFamily="2" charset="-122"/>
                </a:rPr>
                <a:t>p3</a:t>
              </a:r>
            </a:p>
          </p:txBody>
        </p:sp>
        <p:sp>
          <p:nvSpPr>
            <p:cNvPr id="34869" name="Text Box 25"/>
            <p:cNvSpPr txBox="1">
              <a:spLocks noChangeArrowheads="1"/>
            </p:cNvSpPr>
            <p:nvPr/>
          </p:nvSpPr>
          <p:spPr bwMode="auto">
            <a:xfrm>
              <a:off x="4704" y="1440"/>
              <a:ext cx="336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>
                  <a:ea typeface="宋体" panose="02010600030101010101" pitchFamily="2" charset="-122"/>
                </a:rPr>
                <a:t>p4</a:t>
              </a:r>
            </a:p>
          </p:txBody>
        </p:sp>
        <p:sp>
          <p:nvSpPr>
            <p:cNvPr id="34870" name="Text Box 26"/>
            <p:cNvSpPr txBox="1">
              <a:spLocks noChangeArrowheads="1"/>
            </p:cNvSpPr>
            <p:nvPr/>
          </p:nvSpPr>
          <p:spPr bwMode="auto">
            <a:xfrm>
              <a:off x="4944" y="1440"/>
              <a:ext cx="336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>
                  <a:ea typeface="宋体" panose="02010600030101010101" pitchFamily="2" charset="-122"/>
                </a:rPr>
                <a:t>p5</a:t>
              </a:r>
            </a:p>
          </p:txBody>
        </p:sp>
        <p:sp>
          <p:nvSpPr>
            <p:cNvPr id="34871" name="Text Box 27"/>
            <p:cNvSpPr txBox="1">
              <a:spLocks noChangeArrowheads="1"/>
            </p:cNvSpPr>
            <p:nvPr/>
          </p:nvSpPr>
          <p:spPr bwMode="auto">
            <a:xfrm>
              <a:off x="5280" y="1440"/>
              <a:ext cx="336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1600">
                  <a:ea typeface="宋体" panose="02010600030101010101" pitchFamily="2" charset="-122"/>
                </a:rPr>
                <a:t>. . .</a:t>
              </a:r>
            </a:p>
          </p:txBody>
        </p:sp>
        <p:sp>
          <p:nvSpPr>
            <p:cNvPr id="34872" name="Text Box 28"/>
            <p:cNvSpPr txBox="1">
              <a:spLocks noChangeArrowheads="1"/>
            </p:cNvSpPr>
            <p:nvPr/>
          </p:nvSpPr>
          <p:spPr bwMode="auto">
            <a:xfrm>
              <a:off x="3552" y="2976"/>
              <a:ext cx="336" cy="6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1600">
                  <a:ea typeface="宋体" panose="02010600030101010101" pitchFamily="2" charset="-122"/>
                </a:rPr>
                <a:t>.</a:t>
              </a:r>
            </a:p>
            <a:p>
              <a:pPr>
                <a:spcBef>
                  <a:spcPct val="50000"/>
                </a:spcBef>
              </a:pPr>
              <a:r>
                <a:rPr lang="en-US" altLang="zh-CN" sz="1600">
                  <a:ea typeface="宋体" panose="02010600030101010101" pitchFamily="2" charset="-122"/>
                </a:rPr>
                <a:t>.</a:t>
              </a:r>
            </a:p>
            <a:p>
              <a:pPr>
                <a:spcBef>
                  <a:spcPct val="50000"/>
                </a:spcBef>
              </a:pPr>
              <a:r>
                <a:rPr lang="en-US" altLang="zh-CN" sz="1600">
                  <a:ea typeface="宋体" panose="02010600030101010101" pitchFamily="2" charset="-122"/>
                </a:rPr>
                <a:t>.</a:t>
              </a:r>
            </a:p>
          </p:txBody>
        </p:sp>
      </p:grpSp>
      <p:sp>
        <p:nvSpPr>
          <p:cNvPr id="34821" name="Freeform 29" descr="5%"/>
          <p:cNvSpPr>
            <a:spLocks/>
          </p:cNvSpPr>
          <p:nvPr/>
        </p:nvSpPr>
        <p:spPr bwMode="auto">
          <a:xfrm rot="-5400000">
            <a:off x="462757" y="1289843"/>
            <a:ext cx="1828800" cy="1382713"/>
          </a:xfrm>
          <a:custGeom>
            <a:avLst/>
            <a:gdLst>
              <a:gd name="T0" fmla="*/ 433 w 598"/>
              <a:gd name="T1" fmla="*/ 69 h 652"/>
              <a:gd name="T2" fmla="*/ 248 w 598"/>
              <a:gd name="T3" fmla="*/ 0 h 652"/>
              <a:gd name="T4" fmla="*/ 152 w 598"/>
              <a:gd name="T5" fmla="*/ 34 h 652"/>
              <a:gd name="T6" fmla="*/ 125 w 598"/>
              <a:gd name="T7" fmla="*/ 96 h 652"/>
              <a:gd name="T8" fmla="*/ 70 w 598"/>
              <a:gd name="T9" fmla="*/ 172 h 652"/>
              <a:gd name="T10" fmla="*/ 49 w 598"/>
              <a:gd name="T11" fmla="*/ 178 h 652"/>
              <a:gd name="T12" fmla="*/ 29 w 598"/>
              <a:gd name="T13" fmla="*/ 220 h 652"/>
              <a:gd name="T14" fmla="*/ 15 w 598"/>
              <a:gd name="T15" fmla="*/ 261 h 652"/>
              <a:gd name="T16" fmla="*/ 29 w 598"/>
              <a:gd name="T17" fmla="*/ 384 h 652"/>
              <a:gd name="T18" fmla="*/ 97 w 598"/>
              <a:gd name="T19" fmla="*/ 412 h 652"/>
              <a:gd name="T20" fmla="*/ 77 w 598"/>
              <a:gd name="T21" fmla="*/ 487 h 652"/>
              <a:gd name="T22" fmla="*/ 104 w 598"/>
              <a:gd name="T23" fmla="*/ 617 h 652"/>
              <a:gd name="T24" fmla="*/ 166 w 598"/>
              <a:gd name="T25" fmla="*/ 645 h 652"/>
              <a:gd name="T26" fmla="*/ 186 w 598"/>
              <a:gd name="T27" fmla="*/ 652 h 652"/>
              <a:gd name="T28" fmla="*/ 241 w 598"/>
              <a:gd name="T29" fmla="*/ 604 h 652"/>
              <a:gd name="T30" fmla="*/ 351 w 598"/>
              <a:gd name="T31" fmla="*/ 652 h 652"/>
              <a:gd name="T32" fmla="*/ 447 w 598"/>
              <a:gd name="T33" fmla="*/ 590 h 652"/>
              <a:gd name="T34" fmla="*/ 522 w 598"/>
              <a:gd name="T35" fmla="*/ 542 h 652"/>
              <a:gd name="T36" fmla="*/ 570 w 598"/>
              <a:gd name="T37" fmla="*/ 446 h 652"/>
              <a:gd name="T38" fmla="*/ 536 w 598"/>
              <a:gd name="T39" fmla="*/ 391 h 652"/>
              <a:gd name="T40" fmla="*/ 563 w 598"/>
              <a:gd name="T41" fmla="*/ 350 h 652"/>
              <a:gd name="T42" fmla="*/ 598 w 598"/>
              <a:gd name="T43" fmla="*/ 288 h 652"/>
              <a:gd name="T44" fmla="*/ 584 w 598"/>
              <a:gd name="T45" fmla="*/ 192 h 652"/>
              <a:gd name="T46" fmla="*/ 447 w 598"/>
              <a:gd name="T47" fmla="*/ 96 h 652"/>
              <a:gd name="T48" fmla="*/ 433 w 598"/>
              <a:gd name="T49" fmla="*/ 69 h 652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598"/>
              <a:gd name="T76" fmla="*/ 0 h 652"/>
              <a:gd name="T77" fmla="*/ 598 w 598"/>
              <a:gd name="T78" fmla="*/ 652 h 652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598" h="652">
                <a:moveTo>
                  <a:pt x="433" y="69"/>
                </a:moveTo>
                <a:cubicBezTo>
                  <a:pt x="379" y="31"/>
                  <a:pt x="310" y="21"/>
                  <a:pt x="248" y="0"/>
                </a:cubicBezTo>
                <a:cubicBezTo>
                  <a:pt x="195" y="7"/>
                  <a:pt x="192" y="10"/>
                  <a:pt x="152" y="34"/>
                </a:cubicBezTo>
                <a:cubicBezTo>
                  <a:pt x="144" y="57"/>
                  <a:pt x="132" y="73"/>
                  <a:pt x="125" y="96"/>
                </a:cubicBezTo>
                <a:cubicBezTo>
                  <a:pt x="133" y="189"/>
                  <a:pt x="154" y="159"/>
                  <a:pt x="70" y="172"/>
                </a:cubicBezTo>
                <a:cubicBezTo>
                  <a:pt x="63" y="173"/>
                  <a:pt x="56" y="176"/>
                  <a:pt x="49" y="178"/>
                </a:cubicBezTo>
                <a:cubicBezTo>
                  <a:pt x="29" y="209"/>
                  <a:pt x="39" y="188"/>
                  <a:pt x="29" y="220"/>
                </a:cubicBezTo>
                <a:cubicBezTo>
                  <a:pt x="25" y="234"/>
                  <a:pt x="15" y="261"/>
                  <a:pt x="15" y="261"/>
                </a:cubicBezTo>
                <a:cubicBezTo>
                  <a:pt x="18" y="302"/>
                  <a:pt x="0" y="355"/>
                  <a:pt x="29" y="384"/>
                </a:cubicBezTo>
                <a:cubicBezTo>
                  <a:pt x="46" y="401"/>
                  <a:pt x="97" y="412"/>
                  <a:pt x="97" y="412"/>
                </a:cubicBezTo>
                <a:cubicBezTo>
                  <a:pt x="92" y="438"/>
                  <a:pt x="84" y="462"/>
                  <a:pt x="77" y="487"/>
                </a:cubicBezTo>
                <a:cubicBezTo>
                  <a:pt x="79" y="523"/>
                  <a:pt x="71" y="585"/>
                  <a:pt x="104" y="617"/>
                </a:cubicBezTo>
                <a:cubicBezTo>
                  <a:pt x="121" y="634"/>
                  <a:pt x="144" y="638"/>
                  <a:pt x="166" y="645"/>
                </a:cubicBezTo>
                <a:cubicBezTo>
                  <a:pt x="173" y="647"/>
                  <a:pt x="186" y="652"/>
                  <a:pt x="186" y="652"/>
                </a:cubicBezTo>
                <a:cubicBezTo>
                  <a:pt x="214" y="643"/>
                  <a:pt x="224" y="628"/>
                  <a:pt x="241" y="604"/>
                </a:cubicBezTo>
                <a:cubicBezTo>
                  <a:pt x="276" y="626"/>
                  <a:pt x="311" y="642"/>
                  <a:pt x="351" y="652"/>
                </a:cubicBezTo>
                <a:cubicBezTo>
                  <a:pt x="400" y="644"/>
                  <a:pt x="419" y="631"/>
                  <a:pt x="447" y="590"/>
                </a:cubicBezTo>
                <a:cubicBezTo>
                  <a:pt x="467" y="531"/>
                  <a:pt x="403" y="553"/>
                  <a:pt x="522" y="542"/>
                </a:cubicBezTo>
                <a:cubicBezTo>
                  <a:pt x="555" y="520"/>
                  <a:pt x="557" y="482"/>
                  <a:pt x="570" y="446"/>
                </a:cubicBezTo>
                <a:cubicBezTo>
                  <a:pt x="561" y="418"/>
                  <a:pt x="562" y="408"/>
                  <a:pt x="536" y="391"/>
                </a:cubicBezTo>
                <a:cubicBezTo>
                  <a:pt x="512" y="355"/>
                  <a:pt x="529" y="362"/>
                  <a:pt x="563" y="350"/>
                </a:cubicBezTo>
                <a:cubicBezTo>
                  <a:pt x="595" y="303"/>
                  <a:pt x="586" y="325"/>
                  <a:pt x="598" y="288"/>
                </a:cubicBezTo>
                <a:cubicBezTo>
                  <a:pt x="596" y="271"/>
                  <a:pt x="597" y="218"/>
                  <a:pt x="584" y="192"/>
                </a:cubicBezTo>
                <a:cubicBezTo>
                  <a:pt x="560" y="146"/>
                  <a:pt x="494" y="112"/>
                  <a:pt x="447" y="96"/>
                </a:cubicBezTo>
                <a:cubicBezTo>
                  <a:pt x="437" y="93"/>
                  <a:pt x="438" y="78"/>
                  <a:pt x="433" y="69"/>
                </a:cubicBezTo>
                <a:close/>
              </a:path>
            </a:pathLst>
          </a:custGeom>
          <a:noFill/>
          <a:ln w="12700" cap="flat" cmpd="sng">
            <a:solidFill>
              <a:schemeClr val="tx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4822" name="Oval 30"/>
          <p:cNvSpPr>
            <a:spLocks noChangeArrowheads="1"/>
          </p:cNvSpPr>
          <p:nvPr/>
        </p:nvSpPr>
        <p:spPr bwMode="auto">
          <a:xfrm rot="-5400000">
            <a:off x="1752600" y="2209800"/>
            <a:ext cx="76200" cy="762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zh-CN"/>
          </a:p>
        </p:txBody>
      </p:sp>
      <p:sp>
        <p:nvSpPr>
          <p:cNvPr id="34823" name="Oval 31"/>
          <p:cNvSpPr>
            <a:spLocks noChangeArrowheads="1"/>
          </p:cNvSpPr>
          <p:nvPr/>
        </p:nvSpPr>
        <p:spPr bwMode="auto">
          <a:xfrm rot="-5400000">
            <a:off x="1676400" y="1447800"/>
            <a:ext cx="76200" cy="762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zh-CN"/>
          </a:p>
        </p:txBody>
      </p:sp>
      <p:sp>
        <p:nvSpPr>
          <p:cNvPr id="34824" name="Oval 32"/>
          <p:cNvSpPr>
            <a:spLocks noChangeArrowheads="1"/>
          </p:cNvSpPr>
          <p:nvPr/>
        </p:nvSpPr>
        <p:spPr bwMode="auto">
          <a:xfrm rot="-5400000">
            <a:off x="838200" y="1905000"/>
            <a:ext cx="76200" cy="762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zh-CN"/>
          </a:p>
        </p:txBody>
      </p:sp>
      <p:sp>
        <p:nvSpPr>
          <p:cNvPr id="34825" name="Oval 33"/>
          <p:cNvSpPr>
            <a:spLocks noChangeArrowheads="1"/>
          </p:cNvSpPr>
          <p:nvPr/>
        </p:nvSpPr>
        <p:spPr bwMode="auto">
          <a:xfrm rot="-5400000">
            <a:off x="1903413" y="1751013"/>
            <a:ext cx="76200" cy="762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zh-CN"/>
          </a:p>
        </p:txBody>
      </p:sp>
      <p:sp>
        <p:nvSpPr>
          <p:cNvPr id="34826" name="Freeform 34" descr="5%"/>
          <p:cNvSpPr>
            <a:spLocks/>
          </p:cNvSpPr>
          <p:nvPr/>
        </p:nvSpPr>
        <p:spPr bwMode="auto">
          <a:xfrm rot="5400000" flipV="1">
            <a:off x="3352800" y="1143000"/>
            <a:ext cx="1828800" cy="1676400"/>
          </a:xfrm>
          <a:custGeom>
            <a:avLst/>
            <a:gdLst>
              <a:gd name="T0" fmla="*/ 433 w 598"/>
              <a:gd name="T1" fmla="*/ 69 h 652"/>
              <a:gd name="T2" fmla="*/ 248 w 598"/>
              <a:gd name="T3" fmla="*/ 0 h 652"/>
              <a:gd name="T4" fmla="*/ 152 w 598"/>
              <a:gd name="T5" fmla="*/ 34 h 652"/>
              <a:gd name="T6" fmla="*/ 125 w 598"/>
              <a:gd name="T7" fmla="*/ 96 h 652"/>
              <a:gd name="T8" fmla="*/ 70 w 598"/>
              <a:gd name="T9" fmla="*/ 172 h 652"/>
              <a:gd name="T10" fmla="*/ 49 w 598"/>
              <a:gd name="T11" fmla="*/ 178 h 652"/>
              <a:gd name="T12" fmla="*/ 29 w 598"/>
              <a:gd name="T13" fmla="*/ 220 h 652"/>
              <a:gd name="T14" fmla="*/ 15 w 598"/>
              <a:gd name="T15" fmla="*/ 261 h 652"/>
              <a:gd name="T16" fmla="*/ 29 w 598"/>
              <a:gd name="T17" fmla="*/ 384 h 652"/>
              <a:gd name="T18" fmla="*/ 97 w 598"/>
              <a:gd name="T19" fmla="*/ 412 h 652"/>
              <a:gd name="T20" fmla="*/ 77 w 598"/>
              <a:gd name="T21" fmla="*/ 487 h 652"/>
              <a:gd name="T22" fmla="*/ 104 w 598"/>
              <a:gd name="T23" fmla="*/ 617 h 652"/>
              <a:gd name="T24" fmla="*/ 166 w 598"/>
              <a:gd name="T25" fmla="*/ 645 h 652"/>
              <a:gd name="T26" fmla="*/ 186 w 598"/>
              <a:gd name="T27" fmla="*/ 652 h 652"/>
              <a:gd name="T28" fmla="*/ 241 w 598"/>
              <a:gd name="T29" fmla="*/ 604 h 652"/>
              <a:gd name="T30" fmla="*/ 351 w 598"/>
              <a:gd name="T31" fmla="*/ 652 h 652"/>
              <a:gd name="T32" fmla="*/ 447 w 598"/>
              <a:gd name="T33" fmla="*/ 590 h 652"/>
              <a:gd name="T34" fmla="*/ 522 w 598"/>
              <a:gd name="T35" fmla="*/ 542 h 652"/>
              <a:gd name="T36" fmla="*/ 570 w 598"/>
              <a:gd name="T37" fmla="*/ 446 h 652"/>
              <a:gd name="T38" fmla="*/ 536 w 598"/>
              <a:gd name="T39" fmla="*/ 391 h 652"/>
              <a:gd name="T40" fmla="*/ 563 w 598"/>
              <a:gd name="T41" fmla="*/ 350 h 652"/>
              <a:gd name="T42" fmla="*/ 598 w 598"/>
              <a:gd name="T43" fmla="*/ 288 h 652"/>
              <a:gd name="T44" fmla="*/ 584 w 598"/>
              <a:gd name="T45" fmla="*/ 192 h 652"/>
              <a:gd name="T46" fmla="*/ 447 w 598"/>
              <a:gd name="T47" fmla="*/ 96 h 652"/>
              <a:gd name="T48" fmla="*/ 433 w 598"/>
              <a:gd name="T49" fmla="*/ 69 h 652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598"/>
              <a:gd name="T76" fmla="*/ 0 h 652"/>
              <a:gd name="T77" fmla="*/ 598 w 598"/>
              <a:gd name="T78" fmla="*/ 652 h 652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598" h="652">
                <a:moveTo>
                  <a:pt x="433" y="69"/>
                </a:moveTo>
                <a:cubicBezTo>
                  <a:pt x="379" y="31"/>
                  <a:pt x="310" y="21"/>
                  <a:pt x="248" y="0"/>
                </a:cubicBezTo>
                <a:cubicBezTo>
                  <a:pt x="195" y="7"/>
                  <a:pt x="192" y="10"/>
                  <a:pt x="152" y="34"/>
                </a:cubicBezTo>
                <a:cubicBezTo>
                  <a:pt x="144" y="57"/>
                  <a:pt x="132" y="73"/>
                  <a:pt x="125" y="96"/>
                </a:cubicBezTo>
                <a:cubicBezTo>
                  <a:pt x="133" y="189"/>
                  <a:pt x="154" y="159"/>
                  <a:pt x="70" y="172"/>
                </a:cubicBezTo>
                <a:cubicBezTo>
                  <a:pt x="63" y="173"/>
                  <a:pt x="56" y="176"/>
                  <a:pt x="49" y="178"/>
                </a:cubicBezTo>
                <a:cubicBezTo>
                  <a:pt x="29" y="209"/>
                  <a:pt x="39" y="188"/>
                  <a:pt x="29" y="220"/>
                </a:cubicBezTo>
                <a:cubicBezTo>
                  <a:pt x="25" y="234"/>
                  <a:pt x="15" y="261"/>
                  <a:pt x="15" y="261"/>
                </a:cubicBezTo>
                <a:cubicBezTo>
                  <a:pt x="18" y="302"/>
                  <a:pt x="0" y="355"/>
                  <a:pt x="29" y="384"/>
                </a:cubicBezTo>
                <a:cubicBezTo>
                  <a:pt x="46" y="401"/>
                  <a:pt x="97" y="412"/>
                  <a:pt x="97" y="412"/>
                </a:cubicBezTo>
                <a:cubicBezTo>
                  <a:pt x="92" y="438"/>
                  <a:pt x="84" y="462"/>
                  <a:pt x="77" y="487"/>
                </a:cubicBezTo>
                <a:cubicBezTo>
                  <a:pt x="79" y="523"/>
                  <a:pt x="71" y="585"/>
                  <a:pt x="104" y="617"/>
                </a:cubicBezTo>
                <a:cubicBezTo>
                  <a:pt x="121" y="634"/>
                  <a:pt x="144" y="638"/>
                  <a:pt x="166" y="645"/>
                </a:cubicBezTo>
                <a:cubicBezTo>
                  <a:pt x="173" y="647"/>
                  <a:pt x="186" y="652"/>
                  <a:pt x="186" y="652"/>
                </a:cubicBezTo>
                <a:cubicBezTo>
                  <a:pt x="214" y="643"/>
                  <a:pt x="224" y="628"/>
                  <a:pt x="241" y="604"/>
                </a:cubicBezTo>
                <a:cubicBezTo>
                  <a:pt x="276" y="626"/>
                  <a:pt x="311" y="642"/>
                  <a:pt x="351" y="652"/>
                </a:cubicBezTo>
                <a:cubicBezTo>
                  <a:pt x="400" y="644"/>
                  <a:pt x="419" y="631"/>
                  <a:pt x="447" y="590"/>
                </a:cubicBezTo>
                <a:cubicBezTo>
                  <a:pt x="467" y="531"/>
                  <a:pt x="403" y="553"/>
                  <a:pt x="522" y="542"/>
                </a:cubicBezTo>
                <a:cubicBezTo>
                  <a:pt x="555" y="520"/>
                  <a:pt x="557" y="482"/>
                  <a:pt x="570" y="446"/>
                </a:cubicBezTo>
                <a:cubicBezTo>
                  <a:pt x="561" y="418"/>
                  <a:pt x="562" y="408"/>
                  <a:pt x="536" y="391"/>
                </a:cubicBezTo>
                <a:cubicBezTo>
                  <a:pt x="512" y="355"/>
                  <a:pt x="529" y="362"/>
                  <a:pt x="563" y="350"/>
                </a:cubicBezTo>
                <a:cubicBezTo>
                  <a:pt x="595" y="303"/>
                  <a:pt x="586" y="325"/>
                  <a:pt x="598" y="288"/>
                </a:cubicBezTo>
                <a:cubicBezTo>
                  <a:pt x="596" y="271"/>
                  <a:pt x="597" y="218"/>
                  <a:pt x="584" y="192"/>
                </a:cubicBezTo>
                <a:cubicBezTo>
                  <a:pt x="560" y="146"/>
                  <a:pt x="494" y="112"/>
                  <a:pt x="447" y="96"/>
                </a:cubicBezTo>
                <a:cubicBezTo>
                  <a:pt x="437" y="93"/>
                  <a:pt x="438" y="78"/>
                  <a:pt x="433" y="69"/>
                </a:cubicBezTo>
                <a:close/>
              </a:path>
            </a:pathLst>
          </a:custGeom>
          <a:noFill/>
          <a:ln w="12700" cap="flat" cmpd="sng">
            <a:solidFill>
              <a:schemeClr val="tx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4827" name="Oval 35"/>
          <p:cNvSpPr>
            <a:spLocks noChangeArrowheads="1"/>
          </p:cNvSpPr>
          <p:nvPr/>
        </p:nvSpPr>
        <p:spPr bwMode="auto">
          <a:xfrm rot="5400000" flipV="1">
            <a:off x="4876800" y="1600200"/>
            <a:ext cx="76200" cy="762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zh-CN"/>
          </a:p>
        </p:txBody>
      </p:sp>
      <p:sp>
        <p:nvSpPr>
          <p:cNvPr id="34828" name="Oval 36"/>
          <p:cNvSpPr>
            <a:spLocks noChangeArrowheads="1"/>
          </p:cNvSpPr>
          <p:nvPr/>
        </p:nvSpPr>
        <p:spPr bwMode="auto">
          <a:xfrm rot="5400000" flipV="1">
            <a:off x="3516313" y="1600200"/>
            <a:ext cx="76200" cy="762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zh-CN"/>
          </a:p>
        </p:txBody>
      </p:sp>
      <p:sp>
        <p:nvSpPr>
          <p:cNvPr id="34829" name="Oval 37"/>
          <p:cNvSpPr>
            <a:spLocks noChangeArrowheads="1"/>
          </p:cNvSpPr>
          <p:nvPr/>
        </p:nvSpPr>
        <p:spPr bwMode="auto">
          <a:xfrm rot="5400000" flipV="1">
            <a:off x="4038600" y="2209800"/>
            <a:ext cx="76200" cy="762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zh-CN"/>
          </a:p>
        </p:txBody>
      </p:sp>
      <p:sp>
        <p:nvSpPr>
          <p:cNvPr id="34830" name="Oval 38"/>
          <p:cNvSpPr>
            <a:spLocks noChangeArrowheads="1"/>
          </p:cNvSpPr>
          <p:nvPr/>
        </p:nvSpPr>
        <p:spPr bwMode="auto">
          <a:xfrm rot="5400000" flipV="1">
            <a:off x="4038600" y="1219200"/>
            <a:ext cx="76200" cy="762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zh-CN"/>
          </a:p>
        </p:txBody>
      </p:sp>
      <p:sp>
        <p:nvSpPr>
          <p:cNvPr id="34831" name="Line 39"/>
          <p:cNvSpPr>
            <a:spLocks noChangeShapeType="1"/>
          </p:cNvSpPr>
          <p:nvPr/>
        </p:nvSpPr>
        <p:spPr bwMode="auto">
          <a:xfrm>
            <a:off x="1828800" y="2209800"/>
            <a:ext cx="2209800" cy="76200"/>
          </a:xfrm>
          <a:prstGeom prst="line">
            <a:avLst/>
          </a:prstGeom>
          <a:noFill/>
          <a:ln w="6350">
            <a:solidFill>
              <a:srgbClr val="FFCC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4832" name="Line 40"/>
          <p:cNvSpPr>
            <a:spLocks noChangeShapeType="1"/>
          </p:cNvSpPr>
          <p:nvPr/>
        </p:nvSpPr>
        <p:spPr bwMode="auto">
          <a:xfrm flipV="1">
            <a:off x="1828800" y="1676400"/>
            <a:ext cx="1676400" cy="533400"/>
          </a:xfrm>
          <a:prstGeom prst="line">
            <a:avLst/>
          </a:prstGeom>
          <a:noFill/>
          <a:ln w="6350">
            <a:solidFill>
              <a:srgbClr val="FFCC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4833" name="Line 41"/>
          <p:cNvSpPr>
            <a:spLocks noChangeShapeType="1"/>
          </p:cNvSpPr>
          <p:nvPr/>
        </p:nvSpPr>
        <p:spPr bwMode="auto">
          <a:xfrm flipV="1">
            <a:off x="1828800" y="1295400"/>
            <a:ext cx="2209800" cy="914400"/>
          </a:xfrm>
          <a:prstGeom prst="line">
            <a:avLst/>
          </a:prstGeom>
          <a:noFill/>
          <a:ln w="6350">
            <a:solidFill>
              <a:srgbClr val="FFCC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4834" name="Line 42"/>
          <p:cNvSpPr>
            <a:spLocks noChangeShapeType="1"/>
          </p:cNvSpPr>
          <p:nvPr/>
        </p:nvSpPr>
        <p:spPr bwMode="auto">
          <a:xfrm flipV="1">
            <a:off x="1828800" y="1676400"/>
            <a:ext cx="3048000" cy="533400"/>
          </a:xfrm>
          <a:prstGeom prst="line">
            <a:avLst/>
          </a:prstGeom>
          <a:noFill/>
          <a:ln w="6350">
            <a:solidFill>
              <a:srgbClr val="FFCC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4835" name="Line 43"/>
          <p:cNvSpPr>
            <a:spLocks noChangeShapeType="1"/>
          </p:cNvSpPr>
          <p:nvPr/>
        </p:nvSpPr>
        <p:spPr bwMode="auto">
          <a:xfrm>
            <a:off x="1981200" y="1828800"/>
            <a:ext cx="2057400" cy="457200"/>
          </a:xfrm>
          <a:prstGeom prst="line">
            <a:avLst/>
          </a:prstGeom>
          <a:noFill/>
          <a:ln w="6350">
            <a:solidFill>
              <a:srgbClr val="FFCC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4836" name="Line 44"/>
          <p:cNvSpPr>
            <a:spLocks noChangeShapeType="1"/>
          </p:cNvSpPr>
          <p:nvPr/>
        </p:nvSpPr>
        <p:spPr bwMode="auto">
          <a:xfrm flipV="1">
            <a:off x="1981200" y="1676400"/>
            <a:ext cx="1524000" cy="152400"/>
          </a:xfrm>
          <a:prstGeom prst="line">
            <a:avLst/>
          </a:prstGeom>
          <a:noFill/>
          <a:ln w="6350">
            <a:solidFill>
              <a:srgbClr val="FFCC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4837" name="Line 45"/>
          <p:cNvSpPr>
            <a:spLocks noChangeShapeType="1"/>
          </p:cNvSpPr>
          <p:nvPr/>
        </p:nvSpPr>
        <p:spPr bwMode="auto">
          <a:xfrm flipV="1">
            <a:off x="1981200" y="1295400"/>
            <a:ext cx="2057400" cy="533400"/>
          </a:xfrm>
          <a:prstGeom prst="line">
            <a:avLst/>
          </a:prstGeom>
          <a:noFill/>
          <a:ln w="6350">
            <a:solidFill>
              <a:srgbClr val="FFCC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4838" name="Line 46"/>
          <p:cNvSpPr>
            <a:spLocks noChangeShapeType="1"/>
          </p:cNvSpPr>
          <p:nvPr/>
        </p:nvSpPr>
        <p:spPr bwMode="auto">
          <a:xfrm flipV="1">
            <a:off x="1981200" y="1676400"/>
            <a:ext cx="2895600" cy="152400"/>
          </a:xfrm>
          <a:prstGeom prst="line">
            <a:avLst/>
          </a:prstGeom>
          <a:noFill/>
          <a:ln w="6350">
            <a:solidFill>
              <a:srgbClr val="FFCC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4839" name="Line 47"/>
          <p:cNvSpPr>
            <a:spLocks noChangeShapeType="1"/>
          </p:cNvSpPr>
          <p:nvPr/>
        </p:nvSpPr>
        <p:spPr bwMode="auto">
          <a:xfrm>
            <a:off x="914400" y="1905000"/>
            <a:ext cx="3124200" cy="381000"/>
          </a:xfrm>
          <a:prstGeom prst="line">
            <a:avLst/>
          </a:prstGeom>
          <a:noFill/>
          <a:ln w="6350">
            <a:solidFill>
              <a:srgbClr val="FFCC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4840" name="Line 48"/>
          <p:cNvSpPr>
            <a:spLocks noChangeShapeType="1"/>
          </p:cNvSpPr>
          <p:nvPr/>
        </p:nvSpPr>
        <p:spPr bwMode="auto">
          <a:xfrm flipV="1">
            <a:off x="914400" y="1676400"/>
            <a:ext cx="3962400" cy="228600"/>
          </a:xfrm>
          <a:prstGeom prst="line">
            <a:avLst/>
          </a:prstGeom>
          <a:noFill/>
          <a:ln w="6350">
            <a:solidFill>
              <a:srgbClr val="FFCC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4841" name="Line 49"/>
          <p:cNvSpPr>
            <a:spLocks noChangeShapeType="1"/>
          </p:cNvSpPr>
          <p:nvPr/>
        </p:nvSpPr>
        <p:spPr bwMode="auto">
          <a:xfrm flipV="1">
            <a:off x="914400" y="1295400"/>
            <a:ext cx="3124200" cy="609600"/>
          </a:xfrm>
          <a:prstGeom prst="line">
            <a:avLst/>
          </a:prstGeom>
          <a:noFill/>
          <a:ln w="6350">
            <a:solidFill>
              <a:srgbClr val="FFCC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4842" name="Line 50"/>
          <p:cNvSpPr>
            <a:spLocks noChangeShapeType="1"/>
          </p:cNvSpPr>
          <p:nvPr/>
        </p:nvSpPr>
        <p:spPr bwMode="auto">
          <a:xfrm flipV="1">
            <a:off x="914400" y="1676400"/>
            <a:ext cx="2590800" cy="228600"/>
          </a:xfrm>
          <a:prstGeom prst="line">
            <a:avLst/>
          </a:prstGeom>
          <a:noFill/>
          <a:ln w="6350">
            <a:solidFill>
              <a:srgbClr val="FFCC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4843" name="Line 51"/>
          <p:cNvSpPr>
            <a:spLocks noChangeShapeType="1"/>
          </p:cNvSpPr>
          <p:nvPr/>
        </p:nvSpPr>
        <p:spPr bwMode="auto">
          <a:xfrm>
            <a:off x="1752600" y="1447800"/>
            <a:ext cx="2286000" cy="838200"/>
          </a:xfrm>
          <a:prstGeom prst="line">
            <a:avLst/>
          </a:prstGeom>
          <a:noFill/>
          <a:ln w="6350">
            <a:solidFill>
              <a:srgbClr val="FFCC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4844" name="Line 52"/>
          <p:cNvSpPr>
            <a:spLocks noChangeShapeType="1"/>
          </p:cNvSpPr>
          <p:nvPr/>
        </p:nvSpPr>
        <p:spPr bwMode="auto">
          <a:xfrm>
            <a:off x="1752600" y="1447800"/>
            <a:ext cx="1752600" cy="228600"/>
          </a:xfrm>
          <a:prstGeom prst="line">
            <a:avLst/>
          </a:prstGeom>
          <a:noFill/>
          <a:ln w="6350">
            <a:solidFill>
              <a:srgbClr val="FFCC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4845" name="Line 53"/>
          <p:cNvSpPr>
            <a:spLocks noChangeShapeType="1"/>
          </p:cNvSpPr>
          <p:nvPr/>
        </p:nvSpPr>
        <p:spPr bwMode="auto">
          <a:xfrm flipV="1">
            <a:off x="1752600" y="1295400"/>
            <a:ext cx="2286000" cy="152400"/>
          </a:xfrm>
          <a:prstGeom prst="line">
            <a:avLst/>
          </a:prstGeom>
          <a:noFill/>
          <a:ln w="6350">
            <a:solidFill>
              <a:srgbClr val="FFCC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4846" name="Line 54"/>
          <p:cNvSpPr>
            <a:spLocks noChangeShapeType="1"/>
          </p:cNvSpPr>
          <p:nvPr/>
        </p:nvSpPr>
        <p:spPr bwMode="auto">
          <a:xfrm>
            <a:off x="1752600" y="1447800"/>
            <a:ext cx="3124200" cy="228600"/>
          </a:xfrm>
          <a:prstGeom prst="line">
            <a:avLst/>
          </a:prstGeom>
          <a:noFill/>
          <a:ln w="6350">
            <a:solidFill>
              <a:srgbClr val="FFCC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4847" name="Text Box 55"/>
          <p:cNvSpPr txBox="1">
            <a:spLocks noChangeArrowheads="1"/>
          </p:cNvSpPr>
          <p:nvPr/>
        </p:nvSpPr>
        <p:spPr bwMode="auto">
          <a:xfrm>
            <a:off x="5943600" y="4343400"/>
            <a:ext cx="25146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2000">
                <a:ea typeface="宋体" panose="02010600030101010101" pitchFamily="2" charset="-122"/>
              </a:rPr>
              <a:t>Proximity Matrix</a:t>
            </a:r>
          </a:p>
        </p:txBody>
      </p:sp>
      <p:sp>
        <p:nvSpPr>
          <p:cNvPr id="34848" name="Rectangle 56"/>
          <p:cNvSpPr>
            <a:spLocks noChangeArrowheads="1"/>
          </p:cNvSpPr>
          <p:nvPr/>
        </p:nvSpPr>
        <p:spPr bwMode="auto">
          <a:xfrm>
            <a:off x="381000" y="3200400"/>
            <a:ext cx="5791200" cy="312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/>
          <a:lstStyle>
            <a:lvl1pPr marL="342900" indent="-3429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ts val="200"/>
              </a:spcBef>
              <a:spcAft>
                <a:spcPts val="2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</a:pPr>
            <a:r>
              <a:rPr lang="en-US" altLang="zh-CN" sz="2400" b="0">
                <a:ea typeface="宋体" panose="02010600030101010101" pitchFamily="2" charset="-122"/>
              </a:rPr>
              <a:t>MIN</a:t>
            </a:r>
          </a:p>
          <a:p>
            <a:pPr>
              <a:spcBef>
                <a:spcPts val="200"/>
              </a:spcBef>
              <a:spcAft>
                <a:spcPts val="2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</a:pPr>
            <a:r>
              <a:rPr lang="en-US" altLang="zh-CN" sz="2400" b="0">
                <a:ea typeface="宋体" panose="02010600030101010101" pitchFamily="2" charset="-122"/>
              </a:rPr>
              <a:t>MAX</a:t>
            </a:r>
          </a:p>
          <a:p>
            <a:pPr>
              <a:spcBef>
                <a:spcPts val="200"/>
              </a:spcBef>
              <a:spcAft>
                <a:spcPts val="2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</a:pPr>
            <a:r>
              <a:rPr lang="en-US" altLang="zh-CN" sz="2400" b="0">
                <a:solidFill>
                  <a:srgbClr val="FF0000"/>
                </a:solidFill>
                <a:ea typeface="宋体" panose="02010600030101010101" pitchFamily="2" charset="-122"/>
              </a:rPr>
              <a:t>Group Average</a:t>
            </a:r>
          </a:p>
          <a:p>
            <a:pPr>
              <a:spcBef>
                <a:spcPts val="200"/>
              </a:spcBef>
              <a:spcAft>
                <a:spcPts val="2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</a:pPr>
            <a:r>
              <a:rPr lang="en-US" altLang="zh-CN" sz="2400" b="0">
                <a:ea typeface="宋体" panose="02010600030101010101" pitchFamily="2" charset="-122"/>
              </a:rPr>
              <a:t>Distance Between Centroids</a:t>
            </a:r>
          </a:p>
          <a:p>
            <a:pPr>
              <a:spcBef>
                <a:spcPts val="200"/>
              </a:spcBef>
              <a:spcAft>
                <a:spcPts val="2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</a:pPr>
            <a:r>
              <a:rPr lang="en-US" altLang="zh-CN" sz="2400" b="0">
                <a:ea typeface="宋体" panose="02010600030101010101" pitchFamily="2" charset="-122"/>
              </a:rPr>
              <a:t>Other methods driven by an objective function</a:t>
            </a:r>
          </a:p>
          <a:p>
            <a:pPr lvl="1">
              <a:spcBef>
                <a:spcPts val="200"/>
              </a:spcBef>
              <a:spcAft>
                <a:spcPts val="2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</a:pPr>
            <a:r>
              <a:rPr lang="en-US" altLang="zh-CN" sz="2000" b="0">
                <a:ea typeface="宋体" panose="02010600030101010101" pitchFamily="2" charset="-122"/>
              </a:rPr>
              <a:t>Ward’s Method uses squared error</a:t>
            </a:r>
            <a:endParaRPr lang="en-US" altLang="zh-CN" sz="2400" b="0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444297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Line 2"/>
          <p:cNvSpPr>
            <a:spLocks noChangeShapeType="1"/>
          </p:cNvSpPr>
          <p:nvPr/>
        </p:nvSpPr>
        <p:spPr bwMode="auto">
          <a:xfrm flipV="1">
            <a:off x="1371600" y="1981200"/>
            <a:ext cx="2895600" cy="0"/>
          </a:xfrm>
          <a:prstGeom prst="line">
            <a:avLst/>
          </a:prstGeom>
          <a:noFill/>
          <a:ln w="25400">
            <a:solidFill>
              <a:srgbClr val="FFCC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5843" name="Freeform 3" descr="5%"/>
          <p:cNvSpPr>
            <a:spLocks/>
          </p:cNvSpPr>
          <p:nvPr/>
        </p:nvSpPr>
        <p:spPr bwMode="auto">
          <a:xfrm rot="-5400000">
            <a:off x="462757" y="1289843"/>
            <a:ext cx="1828800" cy="1382713"/>
          </a:xfrm>
          <a:custGeom>
            <a:avLst/>
            <a:gdLst>
              <a:gd name="T0" fmla="*/ 433 w 598"/>
              <a:gd name="T1" fmla="*/ 69 h 652"/>
              <a:gd name="T2" fmla="*/ 248 w 598"/>
              <a:gd name="T3" fmla="*/ 0 h 652"/>
              <a:gd name="T4" fmla="*/ 152 w 598"/>
              <a:gd name="T5" fmla="*/ 34 h 652"/>
              <a:gd name="T6" fmla="*/ 125 w 598"/>
              <a:gd name="T7" fmla="*/ 96 h 652"/>
              <a:gd name="T8" fmla="*/ 70 w 598"/>
              <a:gd name="T9" fmla="*/ 172 h 652"/>
              <a:gd name="T10" fmla="*/ 49 w 598"/>
              <a:gd name="T11" fmla="*/ 178 h 652"/>
              <a:gd name="T12" fmla="*/ 29 w 598"/>
              <a:gd name="T13" fmla="*/ 220 h 652"/>
              <a:gd name="T14" fmla="*/ 15 w 598"/>
              <a:gd name="T15" fmla="*/ 261 h 652"/>
              <a:gd name="T16" fmla="*/ 29 w 598"/>
              <a:gd name="T17" fmla="*/ 384 h 652"/>
              <a:gd name="T18" fmla="*/ 97 w 598"/>
              <a:gd name="T19" fmla="*/ 412 h 652"/>
              <a:gd name="T20" fmla="*/ 77 w 598"/>
              <a:gd name="T21" fmla="*/ 487 h 652"/>
              <a:gd name="T22" fmla="*/ 104 w 598"/>
              <a:gd name="T23" fmla="*/ 617 h 652"/>
              <a:gd name="T24" fmla="*/ 166 w 598"/>
              <a:gd name="T25" fmla="*/ 645 h 652"/>
              <a:gd name="T26" fmla="*/ 186 w 598"/>
              <a:gd name="T27" fmla="*/ 652 h 652"/>
              <a:gd name="T28" fmla="*/ 241 w 598"/>
              <a:gd name="T29" fmla="*/ 604 h 652"/>
              <a:gd name="T30" fmla="*/ 351 w 598"/>
              <a:gd name="T31" fmla="*/ 652 h 652"/>
              <a:gd name="T32" fmla="*/ 447 w 598"/>
              <a:gd name="T33" fmla="*/ 590 h 652"/>
              <a:gd name="T34" fmla="*/ 522 w 598"/>
              <a:gd name="T35" fmla="*/ 542 h 652"/>
              <a:gd name="T36" fmla="*/ 570 w 598"/>
              <a:gd name="T37" fmla="*/ 446 h 652"/>
              <a:gd name="T38" fmla="*/ 536 w 598"/>
              <a:gd name="T39" fmla="*/ 391 h 652"/>
              <a:gd name="T40" fmla="*/ 563 w 598"/>
              <a:gd name="T41" fmla="*/ 350 h 652"/>
              <a:gd name="T42" fmla="*/ 598 w 598"/>
              <a:gd name="T43" fmla="*/ 288 h 652"/>
              <a:gd name="T44" fmla="*/ 584 w 598"/>
              <a:gd name="T45" fmla="*/ 192 h 652"/>
              <a:gd name="T46" fmla="*/ 447 w 598"/>
              <a:gd name="T47" fmla="*/ 96 h 652"/>
              <a:gd name="T48" fmla="*/ 433 w 598"/>
              <a:gd name="T49" fmla="*/ 69 h 652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598"/>
              <a:gd name="T76" fmla="*/ 0 h 652"/>
              <a:gd name="T77" fmla="*/ 598 w 598"/>
              <a:gd name="T78" fmla="*/ 652 h 652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598" h="652">
                <a:moveTo>
                  <a:pt x="433" y="69"/>
                </a:moveTo>
                <a:cubicBezTo>
                  <a:pt x="379" y="31"/>
                  <a:pt x="310" y="21"/>
                  <a:pt x="248" y="0"/>
                </a:cubicBezTo>
                <a:cubicBezTo>
                  <a:pt x="195" y="7"/>
                  <a:pt x="192" y="10"/>
                  <a:pt x="152" y="34"/>
                </a:cubicBezTo>
                <a:cubicBezTo>
                  <a:pt x="144" y="57"/>
                  <a:pt x="132" y="73"/>
                  <a:pt x="125" y="96"/>
                </a:cubicBezTo>
                <a:cubicBezTo>
                  <a:pt x="133" y="189"/>
                  <a:pt x="154" y="159"/>
                  <a:pt x="70" y="172"/>
                </a:cubicBezTo>
                <a:cubicBezTo>
                  <a:pt x="63" y="173"/>
                  <a:pt x="56" y="176"/>
                  <a:pt x="49" y="178"/>
                </a:cubicBezTo>
                <a:cubicBezTo>
                  <a:pt x="29" y="209"/>
                  <a:pt x="39" y="188"/>
                  <a:pt x="29" y="220"/>
                </a:cubicBezTo>
                <a:cubicBezTo>
                  <a:pt x="25" y="234"/>
                  <a:pt x="15" y="261"/>
                  <a:pt x="15" y="261"/>
                </a:cubicBezTo>
                <a:cubicBezTo>
                  <a:pt x="18" y="302"/>
                  <a:pt x="0" y="355"/>
                  <a:pt x="29" y="384"/>
                </a:cubicBezTo>
                <a:cubicBezTo>
                  <a:pt x="46" y="401"/>
                  <a:pt x="97" y="412"/>
                  <a:pt x="97" y="412"/>
                </a:cubicBezTo>
                <a:cubicBezTo>
                  <a:pt x="92" y="438"/>
                  <a:pt x="84" y="462"/>
                  <a:pt x="77" y="487"/>
                </a:cubicBezTo>
                <a:cubicBezTo>
                  <a:pt x="79" y="523"/>
                  <a:pt x="71" y="585"/>
                  <a:pt x="104" y="617"/>
                </a:cubicBezTo>
                <a:cubicBezTo>
                  <a:pt x="121" y="634"/>
                  <a:pt x="144" y="638"/>
                  <a:pt x="166" y="645"/>
                </a:cubicBezTo>
                <a:cubicBezTo>
                  <a:pt x="173" y="647"/>
                  <a:pt x="186" y="652"/>
                  <a:pt x="186" y="652"/>
                </a:cubicBezTo>
                <a:cubicBezTo>
                  <a:pt x="214" y="643"/>
                  <a:pt x="224" y="628"/>
                  <a:pt x="241" y="604"/>
                </a:cubicBezTo>
                <a:cubicBezTo>
                  <a:pt x="276" y="626"/>
                  <a:pt x="311" y="642"/>
                  <a:pt x="351" y="652"/>
                </a:cubicBezTo>
                <a:cubicBezTo>
                  <a:pt x="400" y="644"/>
                  <a:pt x="419" y="631"/>
                  <a:pt x="447" y="590"/>
                </a:cubicBezTo>
                <a:cubicBezTo>
                  <a:pt x="467" y="531"/>
                  <a:pt x="403" y="553"/>
                  <a:pt x="522" y="542"/>
                </a:cubicBezTo>
                <a:cubicBezTo>
                  <a:pt x="555" y="520"/>
                  <a:pt x="557" y="482"/>
                  <a:pt x="570" y="446"/>
                </a:cubicBezTo>
                <a:cubicBezTo>
                  <a:pt x="561" y="418"/>
                  <a:pt x="562" y="408"/>
                  <a:pt x="536" y="391"/>
                </a:cubicBezTo>
                <a:cubicBezTo>
                  <a:pt x="512" y="355"/>
                  <a:pt x="529" y="362"/>
                  <a:pt x="563" y="350"/>
                </a:cubicBezTo>
                <a:cubicBezTo>
                  <a:pt x="595" y="303"/>
                  <a:pt x="586" y="325"/>
                  <a:pt x="598" y="288"/>
                </a:cubicBezTo>
                <a:cubicBezTo>
                  <a:pt x="596" y="271"/>
                  <a:pt x="597" y="218"/>
                  <a:pt x="584" y="192"/>
                </a:cubicBezTo>
                <a:cubicBezTo>
                  <a:pt x="560" y="146"/>
                  <a:pt x="494" y="112"/>
                  <a:pt x="447" y="96"/>
                </a:cubicBezTo>
                <a:cubicBezTo>
                  <a:pt x="437" y="93"/>
                  <a:pt x="438" y="78"/>
                  <a:pt x="433" y="69"/>
                </a:cubicBezTo>
                <a:close/>
              </a:path>
            </a:pathLst>
          </a:custGeom>
          <a:noFill/>
          <a:ln w="12700" cap="flat" cmpd="sng">
            <a:solidFill>
              <a:schemeClr val="tx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5844" name="Rectangle 4"/>
          <p:cNvSpPr>
            <a:spLocks noGrp="1" noChangeArrowheads="1"/>
          </p:cNvSpPr>
          <p:nvPr>
            <p:ph type="title"/>
          </p:nvPr>
        </p:nvSpPr>
        <p:spPr>
          <a:xfrm>
            <a:off x="381000" y="152400"/>
            <a:ext cx="8280400" cy="552450"/>
          </a:xfrm>
        </p:spPr>
        <p:txBody>
          <a:bodyPr/>
          <a:lstStyle/>
          <a:p>
            <a:r>
              <a:rPr lang="en-US" altLang="zh-CN" sz="2800">
                <a:ea typeface="宋体" panose="02010600030101010101" pitchFamily="2" charset="-122"/>
              </a:rPr>
              <a:t>How to Define Inter-Cluster Similarity</a:t>
            </a:r>
          </a:p>
        </p:txBody>
      </p:sp>
      <p:sp>
        <p:nvSpPr>
          <p:cNvPr id="35845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639763" y="2344738"/>
            <a:ext cx="4800600" cy="3303587"/>
          </a:xfrm>
        </p:spPr>
        <p:txBody>
          <a:bodyPr/>
          <a:lstStyle/>
          <a:p>
            <a:pPr marL="990600" lvl="1" indent="-533400"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000">
                <a:ea typeface="宋体" panose="02010600030101010101" pitchFamily="2" charset="-122"/>
              </a:rPr>
              <a:t> </a:t>
            </a:r>
          </a:p>
        </p:txBody>
      </p:sp>
      <p:grpSp>
        <p:nvGrpSpPr>
          <p:cNvPr id="35846" name="Group 6"/>
          <p:cNvGrpSpPr>
            <a:grpSpLocks/>
          </p:cNvGrpSpPr>
          <p:nvPr/>
        </p:nvGrpSpPr>
        <p:grpSpPr bwMode="auto">
          <a:xfrm>
            <a:off x="5486400" y="1066800"/>
            <a:ext cx="3429000" cy="3508375"/>
            <a:chOff x="3456" y="1440"/>
            <a:chExt cx="2160" cy="2210"/>
          </a:xfrm>
        </p:grpSpPr>
        <p:sp>
          <p:nvSpPr>
            <p:cNvPr id="35860" name="Line 7"/>
            <p:cNvSpPr>
              <a:spLocks noChangeShapeType="1"/>
            </p:cNvSpPr>
            <p:nvPr/>
          </p:nvSpPr>
          <p:spPr bwMode="auto">
            <a:xfrm>
              <a:off x="3696" y="1440"/>
              <a:ext cx="0" cy="168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861" name="Line 8"/>
            <p:cNvSpPr>
              <a:spLocks noChangeShapeType="1"/>
            </p:cNvSpPr>
            <p:nvPr/>
          </p:nvSpPr>
          <p:spPr bwMode="auto">
            <a:xfrm>
              <a:off x="3504" y="1632"/>
              <a:ext cx="187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862" name="Line 9"/>
            <p:cNvSpPr>
              <a:spLocks noChangeShapeType="1"/>
            </p:cNvSpPr>
            <p:nvPr/>
          </p:nvSpPr>
          <p:spPr bwMode="auto">
            <a:xfrm>
              <a:off x="4012" y="1440"/>
              <a:ext cx="0" cy="168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863" name="Line 10"/>
            <p:cNvSpPr>
              <a:spLocks noChangeShapeType="1"/>
            </p:cNvSpPr>
            <p:nvPr/>
          </p:nvSpPr>
          <p:spPr bwMode="auto">
            <a:xfrm>
              <a:off x="4329" y="1440"/>
              <a:ext cx="0" cy="168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864" name="Line 11"/>
            <p:cNvSpPr>
              <a:spLocks noChangeShapeType="1"/>
            </p:cNvSpPr>
            <p:nvPr/>
          </p:nvSpPr>
          <p:spPr bwMode="auto">
            <a:xfrm>
              <a:off x="4646" y="1440"/>
              <a:ext cx="0" cy="168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865" name="Line 12"/>
            <p:cNvSpPr>
              <a:spLocks noChangeShapeType="1"/>
            </p:cNvSpPr>
            <p:nvPr/>
          </p:nvSpPr>
          <p:spPr bwMode="auto">
            <a:xfrm>
              <a:off x="4963" y="1440"/>
              <a:ext cx="0" cy="168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866" name="Line 13"/>
            <p:cNvSpPr>
              <a:spLocks noChangeShapeType="1"/>
            </p:cNvSpPr>
            <p:nvPr/>
          </p:nvSpPr>
          <p:spPr bwMode="auto">
            <a:xfrm>
              <a:off x="5280" y="1440"/>
              <a:ext cx="0" cy="168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867" name="Line 14"/>
            <p:cNvSpPr>
              <a:spLocks noChangeShapeType="1"/>
            </p:cNvSpPr>
            <p:nvPr/>
          </p:nvSpPr>
          <p:spPr bwMode="auto">
            <a:xfrm>
              <a:off x="3504" y="1891"/>
              <a:ext cx="187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868" name="Line 15"/>
            <p:cNvSpPr>
              <a:spLocks noChangeShapeType="1"/>
            </p:cNvSpPr>
            <p:nvPr/>
          </p:nvSpPr>
          <p:spPr bwMode="auto">
            <a:xfrm>
              <a:off x="3504" y="2150"/>
              <a:ext cx="187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869" name="Line 16"/>
            <p:cNvSpPr>
              <a:spLocks noChangeShapeType="1"/>
            </p:cNvSpPr>
            <p:nvPr/>
          </p:nvSpPr>
          <p:spPr bwMode="auto">
            <a:xfrm>
              <a:off x="3504" y="2409"/>
              <a:ext cx="187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870" name="Line 17"/>
            <p:cNvSpPr>
              <a:spLocks noChangeShapeType="1"/>
            </p:cNvSpPr>
            <p:nvPr/>
          </p:nvSpPr>
          <p:spPr bwMode="auto">
            <a:xfrm>
              <a:off x="3504" y="2668"/>
              <a:ext cx="187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871" name="Line 18"/>
            <p:cNvSpPr>
              <a:spLocks noChangeShapeType="1"/>
            </p:cNvSpPr>
            <p:nvPr/>
          </p:nvSpPr>
          <p:spPr bwMode="auto">
            <a:xfrm>
              <a:off x="3504" y="2928"/>
              <a:ext cx="187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872" name="Text Box 19"/>
            <p:cNvSpPr txBox="1">
              <a:spLocks noChangeArrowheads="1"/>
            </p:cNvSpPr>
            <p:nvPr/>
          </p:nvSpPr>
          <p:spPr bwMode="auto">
            <a:xfrm>
              <a:off x="3456" y="1680"/>
              <a:ext cx="336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>
                  <a:ea typeface="宋体" panose="02010600030101010101" pitchFamily="2" charset="-122"/>
                </a:rPr>
                <a:t>p1</a:t>
              </a:r>
            </a:p>
          </p:txBody>
        </p:sp>
        <p:sp>
          <p:nvSpPr>
            <p:cNvPr id="35873" name="Text Box 20"/>
            <p:cNvSpPr txBox="1">
              <a:spLocks noChangeArrowheads="1"/>
            </p:cNvSpPr>
            <p:nvPr/>
          </p:nvSpPr>
          <p:spPr bwMode="auto">
            <a:xfrm>
              <a:off x="3456" y="2208"/>
              <a:ext cx="336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>
                  <a:ea typeface="宋体" panose="02010600030101010101" pitchFamily="2" charset="-122"/>
                </a:rPr>
                <a:t>p3</a:t>
              </a:r>
            </a:p>
          </p:txBody>
        </p:sp>
        <p:sp>
          <p:nvSpPr>
            <p:cNvPr id="35874" name="Text Box 21"/>
            <p:cNvSpPr txBox="1">
              <a:spLocks noChangeArrowheads="1"/>
            </p:cNvSpPr>
            <p:nvPr/>
          </p:nvSpPr>
          <p:spPr bwMode="auto">
            <a:xfrm>
              <a:off x="3456" y="2736"/>
              <a:ext cx="336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>
                  <a:ea typeface="宋体" panose="02010600030101010101" pitchFamily="2" charset="-122"/>
                </a:rPr>
                <a:t>p5</a:t>
              </a:r>
            </a:p>
          </p:txBody>
        </p:sp>
        <p:sp>
          <p:nvSpPr>
            <p:cNvPr id="35875" name="Text Box 22"/>
            <p:cNvSpPr txBox="1">
              <a:spLocks noChangeArrowheads="1"/>
            </p:cNvSpPr>
            <p:nvPr/>
          </p:nvSpPr>
          <p:spPr bwMode="auto">
            <a:xfrm>
              <a:off x="3456" y="2496"/>
              <a:ext cx="336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>
                  <a:ea typeface="宋体" panose="02010600030101010101" pitchFamily="2" charset="-122"/>
                </a:rPr>
                <a:t>p4</a:t>
              </a:r>
            </a:p>
          </p:txBody>
        </p:sp>
        <p:sp>
          <p:nvSpPr>
            <p:cNvPr id="35876" name="Text Box 23"/>
            <p:cNvSpPr txBox="1">
              <a:spLocks noChangeArrowheads="1"/>
            </p:cNvSpPr>
            <p:nvPr/>
          </p:nvSpPr>
          <p:spPr bwMode="auto">
            <a:xfrm>
              <a:off x="3456" y="1968"/>
              <a:ext cx="336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>
                  <a:ea typeface="宋体" panose="02010600030101010101" pitchFamily="2" charset="-122"/>
                </a:rPr>
                <a:t>p2</a:t>
              </a:r>
            </a:p>
          </p:txBody>
        </p:sp>
        <p:sp>
          <p:nvSpPr>
            <p:cNvPr id="35877" name="Text Box 24"/>
            <p:cNvSpPr txBox="1">
              <a:spLocks noChangeArrowheads="1"/>
            </p:cNvSpPr>
            <p:nvPr/>
          </p:nvSpPr>
          <p:spPr bwMode="auto">
            <a:xfrm>
              <a:off x="3744" y="1440"/>
              <a:ext cx="336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>
                  <a:ea typeface="宋体" panose="02010600030101010101" pitchFamily="2" charset="-122"/>
                </a:rPr>
                <a:t>p1</a:t>
              </a:r>
            </a:p>
          </p:txBody>
        </p:sp>
        <p:sp>
          <p:nvSpPr>
            <p:cNvPr id="35878" name="Text Box 25"/>
            <p:cNvSpPr txBox="1">
              <a:spLocks noChangeArrowheads="1"/>
            </p:cNvSpPr>
            <p:nvPr/>
          </p:nvSpPr>
          <p:spPr bwMode="auto">
            <a:xfrm>
              <a:off x="4032" y="1440"/>
              <a:ext cx="336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>
                  <a:ea typeface="宋体" panose="02010600030101010101" pitchFamily="2" charset="-122"/>
                </a:rPr>
                <a:t>p2</a:t>
              </a:r>
            </a:p>
          </p:txBody>
        </p:sp>
        <p:sp>
          <p:nvSpPr>
            <p:cNvPr id="35879" name="Text Box 26"/>
            <p:cNvSpPr txBox="1">
              <a:spLocks noChangeArrowheads="1"/>
            </p:cNvSpPr>
            <p:nvPr/>
          </p:nvSpPr>
          <p:spPr bwMode="auto">
            <a:xfrm>
              <a:off x="4368" y="1440"/>
              <a:ext cx="336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>
                  <a:ea typeface="宋体" panose="02010600030101010101" pitchFamily="2" charset="-122"/>
                </a:rPr>
                <a:t>p3</a:t>
              </a:r>
            </a:p>
          </p:txBody>
        </p:sp>
        <p:sp>
          <p:nvSpPr>
            <p:cNvPr id="35880" name="Text Box 27"/>
            <p:cNvSpPr txBox="1">
              <a:spLocks noChangeArrowheads="1"/>
            </p:cNvSpPr>
            <p:nvPr/>
          </p:nvSpPr>
          <p:spPr bwMode="auto">
            <a:xfrm>
              <a:off x="4704" y="1440"/>
              <a:ext cx="336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>
                  <a:ea typeface="宋体" panose="02010600030101010101" pitchFamily="2" charset="-122"/>
                </a:rPr>
                <a:t>p4</a:t>
              </a:r>
            </a:p>
          </p:txBody>
        </p:sp>
        <p:sp>
          <p:nvSpPr>
            <p:cNvPr id="35881" name="Text Box 28"/>
            <p:cNvSpPr txBox="1">
              <a:spLocks noChangeArrowheads="1"/>
            </p:cNvSpPr>
            <p:nvPr/>
          </p:nvSpPr>
          <p:spPr bwMode="auto">
            <a:xfrm>
              <a:off x="4944" y="1440"/>
              <a:ext cx="336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>
                  <a:ea typeface="宋体" panose="02010600030101010101" pitchFamily="2" charset="-122"/>
                </a:rPr>
                <a:t>p5</a:t>
              </a:r>
            </a:p>
          </p:txBody>
        </p:sp>
        <p:sp>
          <p:nvSpPr>
            <p:cNvPr id="35882" name="Text Box 29"/>
            <p:cNvSpPr txBox="1">
              <a:spLocks noChangeArrowheads="1"/>
            </p:cNvSpPr>
            <p:nvPr/>
          </p:nvSpPr>
          <p:spPr bwMode="auto">
            <a:xfrm>
              <a:off x="5280" y="1440"/>
              <a:ext cx="336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1600">
                  <a:ea typeface="宋体" panose="02010600030101010101" pitchFamily="2" charset="-122"/>
                </a:rPr>
                <a:t>. . .</a:t>
              </a:r>
            </a:p>
          </p:txBody>
        </p:sp>
        <p:sp>
          <p:nvSpPr>
            <p:cNvPr id="35883" name="Text Box 30"/>
            <p:cNvSpPr txBox="1">
              <a:spLocks noChangeArrowheads="1"/>
            </p:cNvSpPr>
            <p:nvPr/>
          </p:nvSpPr>
          <p:spPr bwMode="auto">
            <a:xfrm>
              <a:off x="3552" y="2976"/>
              <a:ext cx="336" cy="6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1600">
                  <a:ea typeface="宋体" panose="02010600030101010101" pitchFamily="2" charset="-122"/>
                </a:rPr>
                <a:t>.</a:t>
              </a:r>
            </a:p>
            <a:p>
              <a:pPr>
                <a:spcBef>
                  <a:spcPct val="50000"/>
                </a:spcBef>
              </a:pPr>
              <a:r>
                <a:rPr lang="en-US" altLang="zh-CN" sz="1600">
                  <a:ea typeface="宋体" panose="02010600030101010101" pitchFamily="2" charset="-122"/>
                </a:rPr>
                <a:t>.</a:t>
              </a:r>
            </a:p>
            <a:p>
              <a:pPr>
                <a:spcBef>
                  <a:spcPct val="50000"/>
                </a:spcBef>
              </a:pPr>
              <a:r>
                <a:rPr lang="en-US" altLang="zh-CN" sz="1600">
                  <a:ea typeface="宋体" panose="02010600030101010101" pitchFamily="2" charset="-122"/>
                </a:rPr>
                <a:t>.</a:t>
              </a:r>
            </a:p>
          </p:txBody>
        </p:sp>
      </p:grpSp>
      <p:sp>
        <p:nvSpPr>
          <p:cNvPr id="35847" name="Oval 31"/>
          <p:cNvSpPr>
            <a:spLocks noChangeArrowheads="1"/>
          </p:cNvSpPr>
          <p:nvPr/>
        </p:nvSpPr>
        <p:spPr bwMode="auto">
          <a:xfrm rot="-5400000">
            <a:off x="1752600" y="2209800"/>
            <a:ext cx="76200" cy="762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zh-CN"/>
          </a:p>
        </p:txBody>
      </p:sp>
      <p:sp>
        <p:nvSpPr>
          <p:cNvPr id="35848" name="Oval 32"/>
          <p:cNvSpPr>
            <a:spLocks noChangeArrowheads="1"/>
          </p:cNvSpPr>
          <p:nvPr/>
        </p:nvSpPr>
        <p:spPr bwMode="auto">
          <a:xfrm rot="-5400000">
            <a:off x="1676400" y="1447800"/>
            <a:ext cx="76200" cy="762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zh-CN"/>
          </a:p>
        </p:txBody>
      </p:sp>
      <p:sp>
        <p:nvSpPr>
          <p:cNvPr id="35849" name="Oval 33"/>
          <p:cNvSpPr>
            <a:spLocks noChangeArrowheads="1"/>
          </p:cNvSpPr>
          <p:nvPr/>
        </p:nvSpPr>
        <p:spPr bwMode="auto">
          <a:xfrm rot="-5400000">
            <a:off x="838200" y="1905000"/>
            <a:ext cx="76200" cy="762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zh-CN"/>
          </a:p>
        </p:txBody>
      </p:sp>
      <p:sp>
        <p:nvSpPr>
          <p:cNvPr id="35850" name="Oval 34"/>
          <p:cNvSpPr>
            <a:spLocks noChangeArrowheads="1"/>
          </p:cNvSpPr>
          <p:nvPr/>
        </p:nvSpPr>
        <p:spPr bwMode="auto">
          <a:xfrm rot="-5400000">
            <a:off x="1903413" y="1751013"/>
            <a:ext cx="76200" cy="762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zh-CN"/>
          </a:p>
        </p:txBody>
      </p:sp>
      <p:sp>
        <p:nvSpPr>
          <p:cNvPr id="35851" name="Freeform 35" descr="5%"/>
          <p:cNvSpPr>
            <a:spLocks/>
          </p:cNvSpPr>
          <p:nvPr/>
        </p:nvSpPr>
        <p:spPr bwMode="auto">
          <a:xfrm rot="5400000" flipV="1">
            <a:off x="3352800" y="1143000"/>
            <a:ext cx="1828800" cy="1676400"/>
          </a:xfrm>
          <a:custGeom>
            <a:avLst/>
            <a:gdLst>
              <a:gd name="T0" fmla="*/ 433 w 598"/>
              <a:gd name="T1" fmla="*/ 69 h 652"/>
              <a:gd name="T2" fmla="*/ 248 w 598"/>
              <a:gd name="T3" fmla="*/ 0 h 652"/>
              <a:gd name="T4" fmla="*/ 152 w 598"/>
              <a:gd name="T5" fmla="*/ 34 h 652"/>
              <a:gd name="T6" fmla="*/ 125 w 598"/>
              <a:gd name="T7" fmla="*/ 96 h 652"/>
              <a:gd name="T8" fmla="*/ 70 w 598"/>
              <a:gd name="T9" fmla="*/ 172 h 652"/>
              <a:gd name="T10" fmla="*/ 49 w 598"/>
              <a:gd name="T11" fmla="*/ 178 h 652"/>
              <a:gd name="T12" fmla="*/ 29 w 598"/>
              <a:gd name="T13" fmla="*/ 220 h 652"/>
              <a:gd name="T14" fmla="*/ 15 w 598"/>
              <a:gd name="T15" fmla="*/ 261 h 652"/>
              <a:gd name="T16" fmla="*/ 29 w 598"/>
              <a:gd name="T17" fmla="*/ 384 h 652"/>
              <a:gd name="T18" fmla="*/ 97 w 598"/>
              <a:gd name="T19" fmla="*/ 412 h 652"/>
              <a:gd name="T20" fmla="*/ 77 w 598"/>
              <a:gd name="T21" fmla="*/ 487 h 652"/>
              <a:gd name="T22" fmla="*/ 104 w 598"/>
              <a:gd name="T23" fmla="*/ 617 h 652"/>
              <a:gd name="T24" fmla="*/ 166 w 598"/>
              <a:gd name="T25" fmla="*/ 645 h 652"/>
              <a:gd name="T26" fmla="*/ 186 w 598"/>
              <a:gd name="T27" fmla="*/ 652 h 652"/>
              <a:gd name="T28" fmla="*/ 241 w 598"/>
              <a:gd name="T29" fmla="*/ 604 h 652"/>
              <a:gd name="T30" fmla="*/ 351 w 598"/>
              <a:gd name="T31" fmla="*/ 652 h 652"/>
              <a:gd name="T32" fmla="*/ 447 w 598"/>
              <a:gd name="T33" fmla="*/ 590 h 652"/>
              <a:gd name="T34" fmla="*/ 522 w 598"/>
              <a:gd name="T35" fmla="*/ 542 h 652"/>
              <a:gd name="T36" fmla="*/ 570 w 598"/>
              <a:gd name="T37" fmla="*/ 446 h 652"/>
              <a:gd name="T38" fmla="*/ 536 w 598"/>
              <a:gd name="T39" fmla="*/ 391 h 652"/>
              <a:gd name="T40" fmla="*/ 563 w 598"/>
              <a:gd name="T41" fmla="*/ 350 h 652"/>
              <a:gd name="T42" fmla="*/ 598 w 598"/>
              <a:gd name="T43" fmla="*/ 288 h 652"/>
              <a:gd name="T44" fmla="*/ 584 w 598"/>
              <a:gd name="T45" fmla="*/ 192 h 652"/>
              <a:gd name="T46" fmla="*/ 447 w 598"/>
              <a:gd name="T47" fmla="*/ 96 h 652"/>
              <a:gd name="T48" fmla="*/ 433 w 598"/>
              <a:gd name="T49" fmla="*/ 69 h 652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598"/>
              <a:gd name="T76" fmla="*/ 0 h 652"/>
              <a:gd name="T77" fmla="*/ 598 w 598"/>
              <a:gd name="T78" fmla="*/ 652 h 652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598" h="652">
                <a:moveTo>
                  <a:pt x="433" y="69"/>
                </a:moveTo>
                <a:cubicBezTo>
                  <a:pt x="379" y="31"/>
                  <a:pt x="310" y="21"/>
                  <a:pt x="248" y="0"/>
                </a:cubicBezTo>
                <a:cubicBezTo>
                  <a:pt x="195" y="7"/>
                  <a:pt x="192" y="10"/>
                  <a:pt x="152" y="34"/>
                </a:cubicBezTo>
                <a:cubicBezTo>
                  <a:pt x="144" y="57"/>
                  <a:pt x="132" y="73"/>
                  <a:pt x="125" y="96"/>
                </a:cubicBezTo>
                <a:cubicBezTo>
                  <a:pt x="133" y="189"/>
                  <a:pt x="154" y="159"/>
                  <a:pt x="70" y="172"/>
                </a:cubicBezTo>
                <a:cubicBezTo>
                  <a:pt x="63" y="173"/>
                  <a:pt x="56" y="176"/>
                  <a:pt x="49" y="178"/>
                </a:cubicBezTo>
                <a:cubicBezTo>
                  <a:pt x="29" y="209"/>
                  <a:pt x="39" y="188"/>
                  <a:pt x="29" y="220"/>
                </a:cubicBezTo>
                <a:cubicBezTo>
                  <a:pt x="25" y="234"/>
                  <a:pt x="15" y="261"/>
                  <a:pt x="15" y="261"/>
                </a:cubicBezTo>
                <a:cubicBezTo>
                  <a:pt x="18" y="302"/>
                  <a:pt x="0" y="355"/>
                  <a:pt x="29" y="384"/>
                </a:cubicBezTo>
                <a:cubicBezTo>
                  <a:pt x="46" y="401"/>
                  <a:pt x="97" y="412"/>
                  <a:pt x="97" y="412"/>
                </a:cubicBezTo>
                <a:cubicBezTo>
                  <a:pt x="92" y="438"/>
                  <a:pt x="84" y="462"/>
                  <a:pt x="77" y="487"/>
                </a:cubicBezTo>
                <a:cubicBezTo>
                  <a:pt x="79" y="523"/>
                  <a:pt x="71" y="585"/>
                  <a:pt x="104" y="617"/>
                </a:cubicBezTo>
                <a:cubicBezTo>
                  <a:pt x="121" y="634"/>
                  <a:pt x="144" y="638"/>
                  <a:pt x="166" y="645"/>
                </a:cubicBezTo>
                <a:cubicBezTo>
                  <a:pt x="173" y="647"/>
                  <a:pt x="186" y="652"/>
                  <a:pt x="186" y="652"/>
                </a:cubicBezTo>
                <a:cubicBezTo>
                  <a:pt x="214" y="643"/>
                  <a:pt x="224" y="628"/>
                  <a:pt x="241" y="604"/>
                </a:cubicBezTo>
                <a:cubicBezTo>
                  <a:pt x="276" y="626"/>
                  <a:pt x="311" y="642"/>
                  <a:pt x="351" y="652"/>
                </a:cubicBezTo>
                <a:cubicBezTo>
                  <a:pt x="400" y="644"/>
                  <a:pt x="419" y="631"/>
                  <a:pt x="447" y="590"/>
                </a:cubicBezTo>
                <a:cubicBezTo>
                  <a:pt x="467" y="531"/>
                  <a:pt x="403" y="553"/>
                  <a:pt x="522" y="542"/>
                </a:cubicBezTo>
                <a:cubicBezTo>
                  <a:pt x="555" y="520"/>
                  <a:pt x="557" y="482"/>
                  <a:pt x="570" y="446"/>
                </a:cubicBezTo>
                <a:cubicBezTo>
                  <a:pt x="561" y="418"/>
                  <a:pt x="562" y="408"/>
                  <a:pt x="536" y="391"/>
                </a:cubicBezTo>
                <a:cubicBezTo>
                  <a:pt x="512" y="355"/>
                  <a:pt x="529" y="362"/>
                  <a:pt x="563" y="350"/>
                </a:cubicBezTo>
                <a:cubicBezTo>
                  <a:pt x="595" y="303"/>
                  <a:pt x="586" y="325"/>
                  <a:pt x="598" y="288"/>
                </a:cubicBezTo>
                <a:cubicBezTo>
                  <a:pt x="596" y="271"/>
                  <a:pt x="597" y="218"/>
                  <a:pt x="584" y="192"/>
                </a:cubicBezTo>
                <a:cubicBezTo>
                  <a:pt x="560" y="146"/>
                  <a:pt x="494" y="112"/>
                  <a:pt x="447" y="96"/>
                </a:cubicBezTo>
                <a:cubicBezTo>
                  <a:pt x="437" y="93"/>
                  <a:pt x="438" y="78"/>
                  <a:pt x="433" y="69"/>
                </a:cubicBezTo>
                <a:close/>
              </a:path>
            </a:pathLst>
          </a:custGeom>
          <a:noFill/>
          <a:ln w="12700" cap="flat" cmpd="sng">
            <a:solidFill>
              <a:schemeClr val="tx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5852" name="Oval 36"/>
          <p:cNvSpPr>
            <a:spLocks noChangeArrowheads="1"/>
          </p:cNvSpPr>
          <p:nvPr/>
        </p:nvSpPr>
        <p:spPr bwMode="auto">
          <a:xfrm rot="5400000" flipV="1">
            <a:off x="4876800" y="1600200"/>
            <a:ext cx="76200" cy="762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zh-CN"/>
          </a:p>
        </p:txBody>
      </p:sp>
      <p:sp>
        <p:nvSpPr>
          <p:cNvPr id="35853" name="Oval 37"/>
          <p:cNvSpPr>
            <a:spLocks noChangeArrowheads="1"/>
          </p:cNvSpPr>
          <p:nvPr/>
        </p:nvSpPr>
        <p:spPr bwMode="auto">
          <a:xfrm rot="5400000" flipV="1">
            <a:off x="3516313" y="1598613"/>
            <a:ext cx="76200" cy="762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zh-CN"/>
          </a:p>
        </p:txBody>
      </p:sp>
      <p:sp>
        <p:nvSpPr>
          <p:cNvPr id="35854" name="Oval 38"/>
          <p:cNvSpPr>
            <a:spLocks noChangeArrowheads="1"/>
          </p:cNvSpPr>
          <p:nvPr/>
        </p:nvSpPr>
        <p:spPr bwMode="auto">
          <a:xfrm rot="5400000" flipV="1">
            <a:off x="4038600" y="2209800"/>
            <a:ext cx="76200" cy="762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zh-CN"/>
          </a:p>
        </p:txBody>
      </p:sp>
      <p:sp>
        <p:nvSpPr>
          <p:cNvPr id="35855" name="Oval 39"/>
          <p:cNvSpPr>
            <a:spLocks noChangeArrowheads="1"/>
          </p:cNvSpPr>
          <p:nvPr/>
        </p:nvSpPr>
        <p:spPr bwMode="auto">
          <a:xfrm rot="5400000" flipV="1">
            <a:off x="4038600" y="1219200"/>
            <a:ext cx="76200" cy="762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zh-CN"/>
          </a:p>
        </p:txBody>
      </p:sp>
      <p:sp>
        <p:nvSpPr>
          <p:cNvPr id="35856" name="Text Box 40"/>
          <p:cNvSpPr txBox="1">
            <a:spLocks noChangeArrowheads="1"/>
          </p:cNvSpPr>
          <p:nvPr/>
        </p:nvSpPr>
        <p:spPr bwMode="auto">
          <a:xfrm>
            <a:off x="5943600" y="4343400"/>
            <a:ext cx="25146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2000">
                <a:ea typeface="宋体" panose="02010600030101010101" pitchFamily="2" charset="-122"/>
              </a:rPr>
              <a:t>Proximity Matrix</a:t>
            </a:r>
          </a:p>
        </p:txBody>
      </p:sp>
      <p:sp>
        <p:nvSpPr>
          <p:cNvPr id="35857" name="Rectangle 41"/>
          <p:cNvSpPr>
            <a:spLocks noChangeArrowheads="1"/>
          </p:cNvSpPr>
          <p:nvPr/>
        </p:nvSpPr>
        <p:spPr bwMode="auto">
          <a:xfrm>
            <a:off x="381000" y="3200400"/>
            <a:ext cx="5791200" cy="312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/>
          <a:lstStyle>
            <a:lvl1pPr marL="342900" indent="-3429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ts val="200"/>
              </a:spcBef>
              <a:spcAft>
                <a:spcPts val="2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</a:pPr>
            <a:r>
              <a:rPr lang="en-US" altLang="zh-CN" sz="2400" b="0">
                <a:ea typeface="宋体" panose="02010600030101010101" pitchFamily="2" charset="-122"/>
              </a:rPr>
              <a:t>MIN</a:t>
            </a:r>
          </a:p>
          <a:p>
            <a:pPr>
              <a:spcBef>
                <a:spcPts val="200"/>
              </a:spcBef>
              <a:spcAft>
                <a:spcPts val="2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</a:pPr>
            <a:r>
              <a:rPr lang="en-US" altLang="zh-CN" sz="2400" b="0">
                <a:ea typeface="宋体" panose="02010600030101010101" pitchFamily="2" charset="-122"/>
              </a:rPr>
              <a:t>MAX</a:t>
            </a:r>
          </a:p>
          <a:p>
            <a:pPr>
              <a:spcBef>
                <a:spcPts val="200"/>
              </a:spcBef>
              <a:spcAft>
                <a:spcPts val="2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</a:pPr>
            <a:r>
              <a:rPr lang="en-US" altLang="zh-CN" sz="2400" b="0">
                <a:ea typeface="宋体" panose="02010600030101010101" pitchFamily="2" charset="-122"/>
              </a:rPr>
              <a:t>Group Average</a:t>
            </a:r>
          </a:p>
          <a:p>
            <a:pPr>
              <a:spcBef>
                <a:spcPts val="200"/>
              </a:spcBef>
              <a:spcAft>
                <a:spcPts val="2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</a:pPr>
            <a:r>
              <a:rPr lang="en-US" altLang="zh-CN" sz="2400" b="0">
                <a:solidFill>
                  <a:srgbClr val="FF0000"/>
                </a:solidFill>
                <a:ea typeface="宋体" panose="02010600030101010101" pitchFamily="2" charset="-122"/>
              </a:rPr>
              <a:t>Distance Between Centroids</a:t>
            </a:r>
          </a:p>
          <a:p>
            <a:pPr>
              <a:spcBef>
                <a:spcPts val="200"/>
              </a:spcBef>
              <a:spcAft>
                <a:spcPts val="2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</a:pPr>
            <a:r>
              <a:rPr lang="en-US" altLang="zh-CN" sz="2400" b="0">
                <a:ea typeface="宋体" panose="02010600030101010101" pitchFamily="2" charset="-122"/>
              </a:rPr>
              <a:t>Other methods driven by an objective function</a:t>
            </a:r>
          </a:p>
          <a:p>
            <a:pPr lvl="1">
              <a:spcBef>
                <a:spcPts val="200"/>
              </a:spcBef>
              <a:spcAft>
                <a:spcPts val="2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</a:pPr>
            <a:r>
              <a:rPr lang="en-US" altLang="zh-CN" sz="2000" b="0">
                <a:ea typeface="宋体" panose="02010600030101010101" pitchFamily="2" charset="-122"/>
              </a:rPr>
              <a:t>Ward’s Method uses squared error</a:t>
            </a:r>
            <a:endParaRPr lang="en-US" altLang="zh-CN" sz="2400" b="0">
              <a:ea typeface="宋体" panose="02010600030101010101" pitchFamily="2" charset="-122"/>
            </a:endParaRPr>
          </a:p>
        </p:txBody>
      </p:sp>
      <p:sp>
        <p:nvSpPr>
          <p:cNvPr id="35858" name="Text Box 42"/>
          <p:cNvSpPr txBox="1">
            <a:spLocks noChangeArrowheads="1"/>
          </p:cNvSpPr>
          <p:nvPr/>
        </p:nvSpPr>
        <p:spPr bwMode="auto">
          <a:xfrm>
            <a:off x="1219200" y="1828800"/>
            <a:ext cx="228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zh-CN" altLang="en-US">
                <a:solidFill>
                  <a:srgbClr val="FF0000"/>
                </a:solidFill>
                <a:ea typeface="宋体" panose="02010600030101010101" pitchFamily="2" charset="-122"/>
                <a:sym typeface="Symbol" panose="05050102010706020507" pitchFamily="18" charset="2"/>
              </a:rPr>
              <a:t></a:t>
            </a:r>
          </a:p>
        </p:txBody>
      </p:sp>
      <p:sp>
        <p:nvSpPr>
          <p:cNvPr id="35859" name="Text Box 43"/>
          <p:cNvSpPr txBox="1">
            <a:spLocks noChangeArrowheads="1"/>
          </p:cNvSpPr>
          <p:nvPr/>
        </p:nvSpPr>
        <p:spPr bwMode="auto">
          <a:xfrm>
            <a:off x="4114800" y="1828800"/>
            <a:ext cx="228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zh-CN" altLang="en-US">
                <a:solidFill>
                  <a:srgbClr val="FF0000"/>
                </a:solidFill>
                <a:ea typeface="宋体" panose="02010600030101010101" pitchFamily="2" charset="-122"/>
                <a:sym typeface="Symbol" panose="05050102010706020507" pitchFamily="18" charset="2"/>
              </a:rPr>
              <a:t></a:t>
            </a:r>
          </a:p>
        </p:txBody>
      </p:sp>
    </p:spTree>
    <p:extLst>
      <p:ext uri="{BB962C8B-B14F-4D97-AF65-F5344CB8AC3E}">
        <p14:creationId xmlns:p14="http://schemas.microsoft.com/office/powerpoint/2010/main" val="129605728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4" name="Rectangle 1026"/>
          <p:cNvSpPr>
            <a:spLocks noGrp="1" noChangeArrowheads="1"/>
          </p:cNvSpPr>
          <p:nvPr>
            <p:ph type="title"/>
          </p:nvPr>
        </p:nvSpPr>
        <p:spPr>
          <a:xfrm>
            <a:off x="278868" y="491580"/>
            <a:ext cx="7226300" cy="577056"/>
          </a:xfrm>
        </p:spPr>
        <p:txBody>
          <a:bodyPr/>
          <a:lstStyle/>
          <a:p>
            <a:pPr algn="l" eaLnBrk="1" hangingPunct="1"/>
            <a:r>
              <a:rPr lang="en-US" altLang="zh-CN" sz="2800" dirty="0">
                <a:ea typeface="宋体" panose="02010600030101010101" pitchFamily="2" charset="-122"/>
              </a:rPr>
              <a:t>3. Density-Based Clustering Methods</a:t>
            </a:r>
          </a:p>
        </p:txBody>
      </p:sp>
      <p:sp>
        <p:nvSpPr>
          <p:cNvPr id="76805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683568" y="1412776"/>
            <a:ext cx="8077200" cy="4953000"/>
          </a:xfrm>
        </p:spPr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lang="en-US" altLang="zh-CN" sz="2400" dirty="0">
                <a:ea typeface="宋体" panose="02010600030101010101" pitchFamily="2" charset="-122"/>
              </a:rPr>
              <a:t>Clustering based on density (local cluster criterion), such as density-connected points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</a:pPr>
            <a:r>
              <a:rPr lang="en-US" altLang="zh-CN" sz="2400" dirty="0">
                <a:ea typeface="宋体" panose="02010600030101010101" pitchFamily="2" charset="-122"/>
              </a:rPr>
              <a:t>Major features:</a:t>
            </a:r>
          </a:p>
          <a:p>
            <a:pPr lvl="1" eaLnBrk="1" hangingPunct="1">
              <a:lnSpc>
                <a:spcPct val="50000"/>
              </a:lnSpc>
              <a:spcBef>
                <a:spcPct val="50000"/>
              </a:spcBef>
              <a:buFont typeface="Wingdings" panose="05000000000000000000" pitchFamily="2" charset="2"/>
              <a:buChar char="ü"/>
            </a:pPr>
            <a:r>
              <a:rPr lang="en-US" altLang="zh-CN" sz="2400" dirty="0">
                <a:ea typeface="宋体" panose="02010600030101010101" pitchFamily="2" charset="-122"/>
              </a:rPr>
              <a:t>Discover clusters of arbitrary shape</a:t>
            </a:r>
          </a:p>
          <a:p>
            <a:pPr lvl="1" eaLnBrk="1" hangingPunct="1">
              <a:lnSpc>
                <a:spcPct val="50000"/>
              </a:lnSpc>
              <a:spcBef>
                <a:spcPct val="50000"/>
              </a:spcBef>
              <a:buFont typeface="Wingdings" panose="05000000000000000000" pitchFamily="2" charset="2"/>
              <a:buChar char="ü"/>
            </a:pPr>
            <a:r>
              <a:rPr lang="en-US" altLang="zh-CN" sz="2400" dirty="0">
                <a:ea typeface="宋体" panose="02010600030101010101" pitchFamily="2" charset="-122"/>
              </a:rPr>
              <a:t>Handle noise</a:t>
            </a:r>
          </a:p>
          <a:p>
            <a:pPr lvl="1" eaLnBrk="1" hangingPunct="1">
              <a:lnSpc>
                <a:spcPct val="50000"/>
              </a:lnSpc>
              <a:spcBef>
                <a:spcPct val="50000"/>
              </a:spcBef>
              <a:buFont typeface="Wingdings" panose="05000000000000000000" pitchFamily="2" charset="2"/>
              <a:buChar char="ü"/>
            </a:pPr>
            <a:r>
              <a:rPr lang="en-US" altLang="zh-CN" sz="2400" dirty="0">
                <a:ea typeface="宋体" panose="02010600030101010101" pitchFamily="2" charset="-122"/>
              </a:rPr>
              <a:t>One scan</a:t>
            </a:r>
          </a:p>
          <a:p>
            <a:pPr lvl="1" eaLnBrk="1" hangingPunct="1">
              <a:lnSpc>
                <a:spcPct val="50000"/>
              </a:lnSpc>
              <a:spcBef>
                <a:spcPct val="50000"/>
              </a:spcBef>
              <a:buFont typeface="Wingdings" panose="05000000000000000000" pitchFamily="2" charset="2"/>
              <a:buChar char="ü"/>
            </a:pPr>
            <a:r>
              <a:rPr lang="en-US" altLang="zh-CN" sz="2400" dirty="0">
                <a:ea typeface="宋体" panose="02010600030101010101" pitchFamily="2" charset="-122"/>
              </a:rPr>
              <a:t>Need density parameters as termination condition</a:t>
            </a:r>
          </a:p>
          <a:p>
            <a:pPr eaLnBrk="1" hangingPunct="1">
              <a:lnSpc>
                <a:spcPct val="90000"/>
              </a:lnSpc>
              <a:spcBef>
                <a:spcPct val="50000"/>
              </a:spcBef>
            </a:pPr>
            <a:r>
              <a:rPr lang="en-US" altLang="zh-CN" sz="2400" dirty="0">
                <a:ea typeface="宋体" panose="02010600030101010101" pitchFamily="2" charset="-122"/>
              </a:rPr>
              <a:t>Several interesting studies:</a:t>
            </a:r>
          </a:p>
          <a:p>
            <a:pPr lvl="1" eaLnBrk="1" hangingPunct="1">
              <a:buFont typeface="Wingdings" panose="05000000000000000000" pitchFamily="2" charset="2"/>
              <a:buChar char="ü"/>
            </a:pPr>
            <a:r>
              <a:rPr lang="en-US" altLang="zh-CN" sz="2400" u="sng" dirty="0">
                <a:ea typeface="宋体" panose="02010600030101010101" pitchFamily="2" charset="-122"/>
              </a:rPr>
              <a:t>DBSCAN:</a:t>
            </a:r>
            <a:r>
              <a:rPr lang="en-US" altLang="zh-CN" sz="2400" dirty="0">
                <a:ea typeface="宋体" panose="02010600030101010101" pitchFamily="2" charset="-122"/>
              </a:rPr>
              <a:t> Ester, et al. (KDD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’</a:t>
            </a:r>
            <a:r>
              <a:rPr lang="en-US" altLang="zh-CN" sz="2400" dirty="0">
                <a:ea typeface="宋体" panose="02010600030101010101" pitchFamily="2" charset="-122"/>
              </a:rPr>
              <a:t>96)</a:t>
            </a:r>
          </a:p>
          <a:p>
            <a:pPr lvl="1" eaLnBrk="1" hangingPunct="1">
              <a:buFont typeface="Wingdings" panose="05000000000000000000" pitchFamily="2" charset="2"/>
              <a:buChar char="ü"/>
            </a:pPr>
            <a:r>
              <a:rPr lang="en-US" altLang="zh-CN" sz="2400" u="sng" dirty="0">
                <a:ea typeface="宋体" panose="02010600030101010101" pitchFamily="2" charset="-122"/>
              </a:rPr>
              <a:t>OPTICS</a:t>
            </a:r>
            <a:r>
              <a:rPr lang="en-US" altLang="zh-CN" sz="2400" dirty="0">
                <a:ea typeface="宋体" panose="02010600030101010101" pitchFamily="2" charset="-122"/>
              </a:rPr>
              <a:t>: </a:t>
            </a:r>
            <a:r>
              <a:rPr lang="en-US" altLang="zh-CN" sz="2400" dirty="0" err="1">
                <a:ea typeface="宋体" panose="02010600030101010101" pitchFamily="2" charset="-122"/>
              </a:rPr>
              <a:t>Ankerst</a:t>
            </a:r>
            <a:r>
              <a:rPr lang="en-US" altLang="zh-CN" sz="2400" dirty="0">
                <a:ea typeface="宋体" panose="02010600030101010101" pitchFamily="2" charset="-122"/>
              </a:rPr>
              <a:t>, et al (SIGMOD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’</a:t>
            </a:r>
            <a:r>
              <a:rPr lang="en-US" altLang="zh-CN" sz="2400" dirty="0">
                <a:ea typeface="宋体" panose="02010600030101010101" pitchFamily="2" charset="-122"/>
              </a:rPr>
              <a:t>99).</a:t>
            </a:r>
          </a:p>
          <a:p>
            <a:pPr lvl="1" eaLnBrk="1" hangingPunct="1">
              <a:buFont typeface="Wingdings" panose="05000000000000000000" pitchFamily="2" charset="2"/>
              <a:buChar char="ü"/>
            </a:pPr>
            <a:r>
              <a:rPr lang="en-US" altLang="zh-CN" sz="2400" u="sng" dirty="0">
                <a:ea typeface="宋体" panose="02010600030101010101" pitchFamily="2" charset="-122"/>
              </a:rPr>
              <a:t>DENCLUE</a:t>
            </a:r>
            <a:r>
              <a:rPr lang="en-US" altLang="zh-CN" sz="2400" dirty="0">
                <a:ea typeface="宋体" panose="02010600030101010101" pitchFamily="2" charset="-122"/>
              </a:rPr>
              <a:t>: </a:t>
            </a:r>
            <a:r>
              <a:rPr lang="en-US" altLang="zh-CN" sz="2400" dirty="0" err="1">
                <a:ea typeface="宋体" panose="02010600030101010101" pitchFamily="2" charset="-122"/>
              </a:rPr>
              <a:t>Hinneburg</a:t>
            </a:r>
            <a:r>
              <a:rPr lang="en-US" altLang="zh-CN" sz="2400" dirty="0">
                <a:ea typeface="宋体" panose="02010600030101010101" pitchFamily="2" charset="-122"/>
              </a:rPr>
              <a:t> &amp; D. </a:t>
            </a:r>
            <a:r>
              <a:rPr lang="en-US" altLang="zh-CN" sz="2400" dirty="0" err="1">
                <a:ea typeface="宋体" panose="02010600030101010101" pitchFamily="2" charset="-122"/>
              </a:rPr>
              <a:t>Keim</a:t>
            </a:r>
            <a:r>
              <a:rPr lang="en-US" altLang="zh-CN" sz="2400" dirty="0">
                <a:ea typeface="宋体" panose="02010600030101010101" pitchFamily="2" charset="-122"/>
              </a:rPr>
              <a:t>  (KDD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’</a:t>
            </a:r>
            <a:r>
              <a:rPr lang="en-US" altLang="zh-CN" sz="2400" dirty="0">
                <a:ea typeface="宋体" panose="02010600030101010101" pitchFamily="2" charset="-122"/>
              </a:rPr>
              <a:t>98)</a:t>
            </a:r>
          </a:p>
          <a:p>
            <a:pPr lvl="1" eaLnBrk="1" hangingPunct="1">
              <a:buFont typeface="Wingdings" panose="05000000000000000000" pitchFamily="2" charset="2"/>
              <a:buChar char="ü"/>
            </a:pPr>
            <a:r>
              <a:rPr lang="en-US" altLang="zh-CN" sz="2400" u="sng" dirty="0">
                <a:ea typeface="宋体" panose="02010600030101010101" pitchFamily="2" charset="-122"/>
              </a:rPr>
              <a:t>CLIQUE</a:t>
            </a:r>
            <a:r>
              <a:rPr lang="en-US" altLang="zh-CN" sz="2400" dirty="0">
                <a:ea typeface="宋体" panose="02010600030101010101" pitchFamily="2" charset="-122"/>
              </a:rPr>
              <a:t>: Agrawal, et al. (SIGMOD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’</a:t>
            </a:r>
            <a:r>
              <a:rPr lang="en-US" altLang="zh-CN" sz="2400" dirty="0">
                <a:ea typeface="宋体" panose="02010600030101010101" pitchFamily="2" charset="-122"/>
              </a:rPr>
              <a:t>98)</a:t>
            </a:r>
          </a:p>
        </p:txBody>
      </p:sp>
    </p:spTree>
    <p:extLst>
      <p:ext uri="{BB962C8B-B14F-4D97-AF65-F5344CB8AC3E}">
        <p14:creationId xmlns:p14="http://schemas.microsoft.com/office/powerpoint/2010/main" val="838695676"/>
      </p:ext>
    </p:extLst>
  </p:cSld>
  <p:clrMapOvr>
    <a:masterClrMapping/>
  </p:clrMapOvr>
  <p:transition>
    <p:checker/>
  </p:transition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>
          <a:xfrm>
            <a:off x="360363" y="260648"/>
            <a:ext cx="8280400" cy="552450"/>
          </a:xfrm>
        </p:spPr>
        <p:txBody>
          <a:bodyPr/>
          <a:lstStyle/>
          <a:p>
            <a:pPr algn="l"/>
            <a:r>
              <a:rPr lang="en-US" altLang="zh-CN" sz="2800" dirty="0">
                <a:ea typeface="宋体" panose="02010600030101010101" pitchFamily="2" charset="-122"/>
              </a:rPr>
              <a:t>3. Density-based Clustering: DBSCAN</a:t>
            </a:r>
          </a:p>
        </p:txBody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39763" y="1143000"/>
            <a:ext cx="8001000" cy="5181600"/>
          </a:xfrm>
        </p:spPr>
        <p:txBody>
          <a:bodyPr/>
          <a:lstStyle/>
          <a:p>
            <a:pPr marL="0" indent="0">
              <a:lnSpc>
                <a:spcPct val="90000"/>
              </a:lnSpc>
              <a:spcBef>
                <a:spcPct val="20000"/>
              </a:spcBef>
              <a:buNone/>
            </a:pPr>
            <a:r>
              <a:rPr lang="en-US" altLang="zh-CN" sz="2800" b="1" dirty="0">
                <a:solidFill>
                  <a:srgbClr val="FF0000"/>
                </a:solidFill>
                <a:ea typeface="宋体" panose="02010600030101010101" pitchFamily="2" charset="-122"/>
              </a:rPr>
              <a:t>Key concepts</a:t>
            </a:r>
            <a:endParaRPr lang="en-US" altLang="zh-CN" sz="2800" b="1" dirty="0">
              <a:solidFill>
                <a:srgbClr val="0101F4"/>
              </a:solidFill>
              <a:ea typeface="宋体" panose="02010600030101010101" pitchFamily="2" charset="-122"/>
            </a:endParaRPr>
          </a:p>
          <a:p>
            <a:pPr>
              <a:spcBef>
                <a:spcPts val="1200"/>
              </a:spcBef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en-US" altLang="zh-CN" sz="2400" b="1" dirty="0">
                <a:solidFill>
                  <a:srgbClr val="0101F4"/>
                </a:solidFill>
                <a:ea typeface="宋体" panose="02010600030101010101" pitchFamily="2" charset="-122"/>
              </a:rPr>
              <a:t>Density</a:t>
            </a:r>
            <a:r>
              <a:rPr lang="en-US" altLang="zh-CN" sz="2400" dirty="0">
                <a:solidFill>
                  <a:srgbClr val="0101F4"/>
                </a:solidFill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ea typeface="宋体" panose="02010600030101010101" pitchFamily="2" charset="-122"/>
              </a:rPr>
              <a:t>= number of points within a specified radius (Eps)</a:t>
            </a:r>
          </a:p>
          <a:p>
            <a:pPr>
              <a:spcBef>
                <a:spcPts val="1200"/>
              </a:spcBef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en-US" altLang="zh-CN" sz="2400" dirty="0">
                <a:ea typeface="宋体" panose="02010600030101010101" pitchFamily="2" charset="-122"/>
              </a:rPr>
              <a:t>A point is a </a:t>
            </a:r>
            <a:r>
              <a:rPr lang="en-US" altLang="zh-CN" sz="2400" b="1" dirty="0">
                <a:solidFill>
                  <a:srgbClr val="0101F4"/>
                </a:solidFill>
                <a:ea typeface="宋体" panose="02010600030101010101" pitchFamily="2" charset="-122"/>
              </a:rPr>
              <a:t>core point </a:t>
            </a:r>
            <a:r>
              <a:rPr lang="en-US" altLang="zh-CN" sz="2400" dirty="0">
                <a:ea typeface="宋体" panose="02010600030101010101" pitchFamily="2" charset="-122"/>
              </a:rPr>
              <a:t>if it has more than a specified number of points (</a:t>
            </a:r>
            <a:r>
              <a:rPr lang="en-US" altLang="zh-CN" sz="2400" dirty="0" err="1">
                <a:ea typeface="宋体" panose="02010600030101010101" pitchFamily="2" charset="-122"/>
              </a:rPr>
              <a:t>MinPts</a:t>
            </a:r>
            <a:r>
              <a:rPr lang="en-US" altLang="zh-CN" sz="2400" dirty="0">
                <a:ea typeface="宋体" panose="02010600030101010101" pitchFamily="2" charset="-122"/>
              </a:rPr>
              <a:t>) within Eps [These are points that are at the interior of a cluster].</a:t>
            </a:r>
          </a:p>
          <a:p>
            <a:pPr>
              <a:spcBef>
                <a:spcPts val="1200"/>
              </a:spcBef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en-US" altLang="zh-CN" sz="2400" dirty="0">
                <a:ea typeface="宋体" panose="02010600030101010101" pitchFamily="2" charset="-122"/>
              </a:rPr>
              <a:t>A </a:t>
            </a:r>
            <a:r>
              <a:rPr lang="en-US" altLang="zh-CN" sz="2400" b="1" dirty="0">
                <a:solidFill>
                  <a:srgbClr val="0101F4"/>
                </a:solidFill>
                <a:ea typeface="宋体" panose="02010600030101010101" pitchFamily="2" charset="-122"/>
              </a:rPr>
              <a:t>border point </a:t>
            </a:r>
            <a:r>
              <a:rPr lang="en-US" altLang="zh-CN" sz="2400" dirty="0">
                <a:ea typeface="宋体" panose="02010600030101010101" pitchFamily="2" charset="-122"/>
              </a:rPr>
              <a:t>has fewer than </a:t>
            </a:r>
            <a:r>
              <a:rPr lang="en-US" altLang="zh-CN" sz="2400" dirty="0" err="1">
                <a:ea typeface="宋体" panose="02010600030101010101" pitchFamily="2" charset="-122"/>
              </a:rPr>
              <a:t>MinPts</a:t>
            </a:r>
            <a:r>
              <a:rPr lang="en-US" altLang="zh-CN" sz="2400" dirty="0">
                <a:ea typeface="宋体" panose="02010600030101010101" pitchFamily="2" charset="-122"/>
              </a:rPr>
              <a:t> within Eps, but is in the neighborhood of a core point</a:t>
            </a:r>
          </a:p>
          <a:p>
            <a:pPr>
              <a:spcBef>
                <a:spcPts val="1200"/>
              </a:spcBef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en-US" altLang="zh-CN" sz="2400" dirty="0">
                <a:ea typeface="宋体" panose="02010600030101010101" pitchFamily="2" charset="-122"/>
              </a:rPr>
              <a:t>A </a:t>
            </a:r>
            <a:r>
              <a:rPr lang="en-US" altLang="zh-CN" sz="2400" b="1" dirty="0">
                <a:solidFill>
                  <a:srgbClr val="0101F4"/>
                </a:solidFill>
                <a:ea typeface="宋体" panose="02010600030101010101" pitchFamily="2" charset="-122"/>
              </a:rPr>
              <a:t>noise point </a:t>
            </a:r>
            <a:r>
              <a:rPr lang="en-US" altLang="zh-CN" sz="2400" dirty="0">
                <a:ea typeface="宋体" panose="02010600030101010101" pitchFamily="2" charset="-122"/>
              </a:rPr>
              <a:t>is any point that </a:t>
            </a:r>
            <a:r>
              <a:rPr lang="en-US" altLang="zh-CN" sz="2000" dirty="0">
                <a:ea typeface="宋体" panose="02010600030101010101" pitchFamily="2" charset="-122"/>
              </a:rPr>
              <a:t>is not a core point or a border point. </a:t>
            </a:r>
          </a:p>
          <a:p>
            <a:pPr marL="533400" indent="-533400">
              <a:lnSpc>
                <a:spcPct val="90000"/>
              </a:lnSpc>
              <a:spcBef>
                <a:spcPct val="20000"/>
              </a:spcBef>
            </a:pPr>
            <a:endParaRPr lang="en-US" altLang="zh-CN" sz="2400" dirty="0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7611931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152400"/>
            <a:ext cx="8280400" cy="552450"/>
          </a:xfrm>
        </p:spPr>
        <p:txBody>
          <a:bodyPr/>
          <a:lstStyle/>
          <a:p>
            <a:r>
              <a:rPr lang="en-US" altLang="zh-CN" sz="2800">
                <a:ea typeface="宋体" panose="02010600030101010101" pitchFamily="2" charset="-122"/>
              </a:rPr>
              <a:t>DBSCAN: Core, Border, and Noise Points</a:t>
            </a:r>
          </a:p>
        </p:txBody>
      </p:sp>
      <p:pic>
        <p:nvPicPr>
          <p:cNvPr id="522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11"/>
          <a:stretch>
            <a:fillRect/>
          </a:stretch>
        </p:blipFill>
        <p:spPr bwMode="auto">
          <a:xfrm>
            <a:off x="762000" y="990600"/>
            <a:ext cx="7313613" cy="525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859660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90" name="图片 3" descr="overfitting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" y="285750"/>
            <a:ext cx="8124825" cy="293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004048" y="3789040"/>
            <a:ext cx="3816424" cy="26007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  <a:defRPr/>
            </a:pPr>
            <a:r>
              <a:rPr lang="en-US" altLang="zh-CN" sz="2400" b="1" dirty="0">
                <a:solidFill>
                  <a:srgbClr val="0101F4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Strategy</a:t>
            </a:r>
          </a:p>
          <a:p>
            <a:pPr marL="342900" indent="-342900">
              <a:spcBef>
                <a:spcPts val="600"/>
              </a:spcBef>
              <a:buFont typeface="Wingdings" panose="05000000000000000000" pitchFamily="2" charset="2"/>
              <a:buChar char="ü"/>
              <a:defRPr/>
            </a:pPr>
            <a:r>
              <a:rPr lang="en-US" altLang="zh-CN" sz="20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Increase Sample</a:t>
            </a:r>
          </a:p>
          <a:p>
            <a:pPr marL="342900" indent="-342900">
              <a:spcBef>
                <a:spcPts val="600"/>
              </a:spcBef>
              <a:buFont typeface="Wingdings" panose="05000000000000000000" pitchFamily="2" charset="2"/>
              <a:buChar char="ü"/>
              <a:defRPr/>
            </a:pPr>
            <a:r>
              <a:rPr lang="en-US" altLang="zh-CN" sz="20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Remove Outliers</a:t>
            </a:r>
          </a:p>
          <a:p>
            <a:pPr marL="342900" indent="-342900">
              <a:spcBef>
                <a:spcPts val="600"/>
              </a:spcBef>
              <a:buFont typeface="Wingdings" panose="05000000000000000000" pitchFamily="2" charset="2"/>
              <a:buChar char="ü"/>
              <a:defRPr/>
            </a:pPr>
            <a:r>
              <a:rPr lang="en-US" altLang="zh-CN" sz="20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Decrease model complexity</a:t>
            </a:r>
          </a:p>
          <a:p>
            <a:pPr marL="342900" indent="-342900">
              <a:spcBef>
                <a:spcPts val="600"/>
              </a:spcBef>
              <a:buFont typeface="Wingdings" panose="05000000000000000000" pitchFamily="2" charset="2"/>
              <a:buChar char="ü"/>
              <a:defRPr/>
            </a:pPr>
            <a:r>
              <a:rPr lang="en-US" altLang="zh-CN" sz="20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Train-Validation-Test</a:t>
            </a:r>
          </a:p>
          <a:p>
            <a:pPr marL="342900" indent="-342900">
              <a:spcBef>
                <a:spcPts val="600"/>
              </a:spcBef>
              <a:buFont typeface="Wingdings" panose="05000000000000000000" pitchFamily="2" charset="2"/>
              <a:buChar char="ü"/>
              <a:defRPr/>
            </a:pPr>
            <a:r>
              <a:rPr lang="en-US" altLang="zh-CN" sz="20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Regularization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zh-CN" altLang="en-US" sz="2400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pic>
        <p:nvPicPr>
          <p:cNvPr id="63492" name="图片 6" descr="overfitting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1"/>
          <a:stretch>
            <a:fillRect/>
          </a:stretch>
        </p:blipFill>
        <p:spPr bwMode="auto">
          <a:xfrm>
            <a:off x="500063" y="3305175"/>
            <a:ext cx="3481387" cy="269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3493" name="矩形 7"/>
          <p:cNvSpPr>
            <a:spLocks noChangeArrowheads="1"/>
          </p:cNvSpPr>
          <p:nvPr/>
        </p:nvSpPr>
        <p:spPr bwMode="auto">
          <a:xfrm>
            <a:off x="357188" y="6286500"/>
            <a:ext cx="422423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dirty="0"/>
              <a:t>Source</a:t>
            </a:r>
            <a:r>
              <a:rPr lang="zh-CN" altLang="en-US" dirty="0"/>
              <a:t>：</a:t>
            </a:r>
            <a:r>
              <a:rPr lang="en-US" altLang="zh-CN" dirty="0"/>
              <a:t>http://jasonding1354.github.io/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5028721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3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337631" y="542926"/>
            <a:ext cx="8534400" cy="51054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spcBef>
                <a:spcPct val="50000"/>
              </a:spcBef>
            </a:pPr>
            <a:r>
              <a:rPr lang="en-US" altLang="zh-CN" sz="2400" b="1" dirty="0">
                <a:solidFill>
                  <a:srgbClr val="0101F4"/>
                </a:solidFill>
                <a:ea typeface="宋体" panose="02010600030101010101" pitchFamily="2" charset="-122"/>
              </a:rPr>
              <a:t>Two parameters</a:t>
            </a:r>
            <a:r>
              <a:rPr lang="en-US" altLang="zh-CN" sz="2400" b="1" i="1" dirty="0">
                <a:solidFill>
                  <a:srgbClr val="0101F4"/>
                </a:solidFill>
                <a:ea typeface="宋体" panose="02010600030101010101" pitchFamily="2" charset="-122"/>
              </a:rPr>
              <a:t>:</a:t>
            </a:r>
          </a:p>
          <a:p>
            <a:pPr marL="457200" lvl="1" indent="0" eaLnBrk="1" hangingPunct="1">
              <a:lnSpc>
                <a:spcPct val="90000"/>
              </a:lnSpc>
              <a:spcBef>
                <a:spcPct val="50000"/>
              </a:spcBef>
              <a:buNone/>
            </a:pPr>
            <a:r>
              <a:rPr lang="en-US" altLang="zh-CN" sz="2400" b="1" i="1" dirty="0">
                <a:ea typeface="宋体" panose="02010600030101010101" pitchFamily="2" charset="-122"/>
              </a:rPr>
              <a:t>Eps</a:t>
            </a:r>
            <a:r>
              <a:rPr lang="en-US" altLang="zh-CN" sz="2400" dirty="0">
                <a:ea typeface="宋体" panose="02010600030101010101" pitchFamily="2" charset="-122"/>
              </a:rPr>
              <a:t>: Maximum radius of the </a:t>
            </a:r>
            <a:r>
              <a:rPr lang="en-US" altLang="zh-CN" sz="2400" dirty="0" err="1">
                <a:ea typeface="宋体" panose="02010600030101010101" pitchFamily="2" charset="-122"/>
              </a:rPr>
              <a:t>neighbourhood</a:t>
            </a:r>
            <a:endParaRPr lang="en-US" altLang="zh-CN" sz="2400" dirty="0">
              <a:ea typeface="宋体" panose="02010600030101010101" pitchFamily="2" charset="-122"/>
            </a:endParaRPr>
          </a:p>
          <a:p>
            <a:pPr marL="457200" lvl="1" indent="0" eaLnBrk="1" hangingPunct="1">
              <a:lnSpc>
                <a:spcPct val="90000"/>
              </a:lnSpc>
              <a:spcBef>
                <a:spcPct val="50000"/>
              </a:spcBef>
              <a:buNone/>
            </a:pPr>
            <a:r>
              <a:rPr lang="en-US" altLang="zh-CN" sz="2400" b="1" i="1" dirty="0" err="1">
                <a:ea typeface="宋体" panose="02010600030101010101" pitchFamily="2" charset="-122"/>
              </a:rPr>
              <a:t>MinPts</a:t>
            </a:r>
            <a:r>
              <a:rPr lang="en-US" altLang="zh-CN" sz="2400" dirty="0">
                <a:ea typeface="宋体" panose="02010600030101010101" pitchFamily="2" charset="-122"/>
              </a:rPr>
              <a:t>: Minimum number of points in an Eps-</a:t>
            </a:r>
            <a:r>
              <a:rPr lang="en-US" altLang="zh-CN" sz="2400" dirty="0" err="1">
                <a:ea typeface="宋体" panose="02010600030101010101" pitchFamily="2" charset="-122"/>
              </a:rPr>
              <a:t>neighbourhood</a:t>
            </a:r>
            <a:r>
              <a:rPr lang="en-US" altLang="zh-CN" sz="2400" dirty="0">
                <a:ea typeface="宋体" panose="02010600030101010101" pitchFamily="2" charset="-122"/>
              </a:rPr>
              <a:t> of that point</a:t>
            </a:r>
          </a:p>
          <a:p>
            <a:pPr eaLnBrk="1" hangingPunct="1">
              <a:lnSpc>
                <a:spcPct val="90000"/>
              </a:lnSpc>
              <a:spcBef>
                <a:spcPct val="50000"/>
              </a:spcBef>
            </a:pPr>
            <a:r>
              <a:rPr lang="en-US" altLang="zh-CN" sz="2400" b="1" i="1" dirty="0" err="1">
                <a:solidFill>
                  <a:srgbClr val="0101F4"/>
                </a:solidFill>
                <a:ea typeface="宋体" panose="02010600030101010101" pitchFamily="2" charset="-122"/>
              </a:rPr>
              <a:t>N</a:t>
            </a:r>
            <a:r>
              <a:rPr lang="en-US" altLang="zh-CN" sz="2400" b="1" i="1" baseline="-25000" dirty="0" err="1">
                <a:solidFill>
                  <a:srgbClr val="0101F4"/>
                </a:solidFill>
                <a:ea typeface="宋体" panose="02010600030101010101" pitchFamily="2" charset="-122"/>
              </a:rPr>
              <a:t>Eps</a:t>
            </a:r>
            <a:r>
              <a:rPr lang="en-US" altLang="zh-CN" sz="2400" b="1" i="1" dirty="0">
                <a:solidFill>
                  <a:srgbClr val="0101F4"/>
                </a:solidFill>
                <a:ea typeface="宋体" panose="02010600030101010101" pitchFamily="2" charset="-122"/>
              </a:rPr>
              <a:t>(p)</a:t>
            </a:r>
            <a:r>
              <a:rPr lang="en-US" altLang="zh-CN" sz="2400" b="1" dirty="0">
                <a:solidFill>
                  <a:srgbClr val="0101F4"/>
                </a:solidFill>
                <a:ea typeface="宋体" panose="02010600030101010101" pitchFamily="2" charset="-122"/>
              </a:rPr>
              <a:t>:</a:t>
            </a:r>
            <a:r>
              <a:rPr lang="en-US" altLang="zh-CN" sz="2400" dirty="0">
                <a:ea typeface="宋体" panose="02010600030101010101" pitchFamily="2" charset="-122"/>
              </a:rPr>
              <a:t>	</a:t>
            </a:r>
            <a:r>
              <a:rPr lang="en-US" altLang="zh-CN" sz="2400" b="1" i="1" dirty="0">
                <a:ea typeface="宋体" panose="02010600030101010101" pitchFamily="2" charset="-122"/>
              </a:rPr>
              <a:t>{q belongs to D </a:t>
            </a:r>
            <a:r>
              <a:rPr lang="en-US" altLang="zh-CN" sz="2400" b="1" dirty="0">
                <a:ea typeface="宋体" panose="02010600030101010101" pitchFamily="2" charset="-122"/>
              </a:rPr>
              <a:t>|</a:t>
            </a:r>
            <a:r>
              <a:rPr lang="en-US" altLang="zh-CN" sz="2400" b="1" i="1" dirty="0">
                <a:ea typeface="宋体" panose="02010600030101010101" pitchFamily="2" charset="-122"/>
              </a:rPr>
              <a:t> </a:t>
            </a:r>
            <a:r>
              <a:rPr lang="en-US" altLang="zh-CN" sz="2400" b="1" i="1" dirty="0" err="1">
                <a:ea typeface="宋体" panose="02010600030101010101" pitchFamily="2" charset="-122"/>
              </a:rPr>
              <a:t>dist</a:t>
            </a:r>
            <a:r>
              <a:rPr lang="en-US" altLang="zh-CN" sz="2400" b="1" i="1" dirty="0">
                <a:ea typeface="宋体" panose="02010600030101010101" pitchFamily="2" charset="-122"/>
              </a:rPr>
              <a:t>(</a:t>
            </a:r>
            <a:r>
              <a:rPr lang="en-US" altLang="zh-CN" sz="2400" b="1" i="1" dirty="0" err="1">
                <a:ea typeface="宋体" panose="02010600030101010101" pitchFamily="2" charset="-122"/>
              </a:rPr>
              <a:t>p,q</a:t>
            </a:r>
            <a:r>
              <a:rPr lang="en-US" altLang="zh-CN" sz="2400" b="1" i="1" dirty="0">
                <a:ea typeface="宋体" panose="02010600030101010101" pitchFamily="2" charset="-122"/>
              </a:rPr>
              <a:t>) &lt;= Eps}</a:t>
            </a:r>
          </a:p>
          <a:p>
            <a:pPr eaLnBrk="1" hangingPunct="1">
              <a:lnSpc>
                <a:spcPct val="90000"/>
              </a:lnSpc>
              <a:spcBef>
                <a:spcPct val="50000"/>
              </a:spcBef>
            </a:pPr>
            <a:r>
              <a:rPr lang="en-US" altLang="zh-CN" sz="2400" b="1" dirty="0">
                <a:solidFill>
                  <a:srgbClr val="0101F4"/>
                </a:solidFill>
                <a:ea typeface="宋体" panose="02010600030101010101" pitchFamily="2" charset="-122"/>
              </a:rPr>
              <a:t>Directly density-reachable: </a:t>
            </a:r>
            <a:r>
              <a:rPr lang="en-US" altLang="zh-CN" sz="2400" dirty="0">
                <a:ea typeface="宋体" panose="02010600030101010101" pitchFamily="2" charset="-122"/>
              </a:rPr>
              <a:t>A point </a:t>
            </a:r>
            <a:r>
              <a:rPr lang="en-US" altLang="zh-CN" sz="2400" b="1" i="1" dirty="0">
                <a:ea typeface="宋体" panose="02010600030101010101" pitchFamily="2" charset="-122"/>
              </a:rPr>
              <a:t>p</a:t>
            </a:r>
            <a:r>
              <a:rPr lang="en-US" altLang="zh-CN" sz="2400" dirty="0">
                <a:ea typeface="宋体" panose="02010600030101010101" pitchFamily="2" charset="-122"/>
              </a:rPr>
              <a:t> is directly density-reachable from a point </a:t>
            </a:r>
            <a:r>
              <a:rPr lang="en-US" altLang="zh-CN" sz="2400" b="1" i="1" dirty="0">
                <a:ea typeface="宋体" panose="02010600030101010101" pitchFamily="2" charset="-122"/>
              </a:rPr>
              <a:t>q</a:t>
            </a:r>
            <a:r>
              <a:rPr lang="en-US" altLang="zh-CN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 err="1">
                <a:ea typeface="宋体" panose="02010600030101010101" pitchFamily="2" charset="-122"/>
              </a:rPr>
              <a:t>wrt</a:t>
            </a:r>
            <a:r>
              <a:rPr lang="en-US" altLang="zh-CN" sz="2400" dirty="0">
                <a:ea typeface="宋体" panose="02010600030101010101" pitchFamily="2" charset="-122"/>
              </a:rPr>
              <a:t>. </a:t>
            </a:r>
            <a:r>
              <a:rPr lang="en-US" altLang="zh-CN" sz="2400" b="1" i="1" dirty="0">
                <a:ea typeface="宋体" panose="02010600030101010101" pitchFamily="2" charset="-122"/>
              </a:rPr>
              <a:t>Eps</a:t>
            </a:r>
            <a:r>
              <a:rPr lang="en-US" altLang="zh-CN" sz="2400" dirty="0">
                <a:ea typeface="宋体" panose="02010600030101010101" pitchFamily="2" charset="-122"/>
              </a:rPr>
              <a:t>, </a:t>
            </a:r>
            <a:r>
              <a:rPr lang="en-US" altLang="zh-CN" sz="2400" b="1" i="1" dirty="0" err="1">
                <a:ea typeface="宋体" panose="02010600030101010101" pitchFamily="2" charset="-122"/>
              </a:rPr>
              <a:t>MinPts</a:t>
            </a:r>
            <a:r>
              <a:rPr lang="en-US" altLang="zh-CN" sz="2400" dirty="0">
                <a:ea typeface="宋体" panose="02010600030101010101" pitchFamily="2" charset="-122"/>
              </a:rPr>
              <a:t> if 	</a:t>
            </a:r>
          </a:p>
          <a:p>
            <a:pPr marL="457200" lvl="1" indent="0" eaLnBrk="1" hangingPunct="1">
              <a:lnSpc>
                <a:spcPct val="90000"/>
              </a:lnSpc>
              <a:spcBef>
                <a:spcPct val="50000"/>
              </a:spcBef>
              <a:buNone/>
            </a:pPr>
            <a:r>
              <a:rPr lang="en-US" altLang="zh-CN" sz="2400" dirty="0">
                <a:ea typeface="宋体" panose="02010600030101010101" pitchFamily="2" charset="-122"/>
              </a:rPr>
              <a:t>1) </a:t>
            </a:r>
            <a:r>
              <a:rPr lang="en-US" altLang="zh-CN" sz="2400" b="1" i="1" dirty="0">
                <a:ea typeface="宋体" panose="02010600030101010101" pitchFamily="2" charset="-122"/>
              </a:rPr>
              <a:t>p</a:t>
            </a:r>
            <a:r>
              <a:rPr lang="en-US" altLang="zh-CN" sz="2400" dirty="0">
                <a:ea typeface="宋体" panose="02010600030101010101" pitchFamily="2" charset="-122"/>
              </a:rPr>
              <a:t> belongs to </a:t>
            </a:r>
            <a:r>
              <a:rPr lang="en-US" altLang="zh-CN" sz="2400" b="1" i="1" dirty="0" err="1">
                <a:ea typeface="宋体" panose="02010600030101010101" pitchFamily="2" charset="-122"/>
              </a:rPr>
              <a:t>N</a:t>
            </a:r>
            <a:r>
              <a:rPr lang="en-US" altLang="zh-CN" sz="2400" b="1" i="1" baseline="-25000" dirty="0" err="1">
                <a:ea typeface="宋体" panose="02010600030101010101" pitchFamily="2" charset="-122"/>
              </a:rPr>
              <a:t>Eps</a:t>
            </a:r>
            <a:r>
              <a:rPr lang="en-US" altLang="zh-CN" sz="2400" b="1" i="1" dirty="0">
                <a:ea typeface="宋体" panose="02010600030101010101" pitchFamily="2" charset="-122"/>
              </a:rPr>
              <a:t>(q)</a:t>
            </a:r>
          </a:p>
          <a:p>
            <a:pPr marL="457200" lvl="1" indent="0" eaLnBrk="1" hangingPunct="1">
              <a:lnSpc>
                <a:spcPct val="90000"/>
              </a:lnSpc>
              <a:spcBef>
                <a:spcPct val="50000"/>
              </a:spcBef>
              <a:buNone/>
            </a:pPr>
            <a:r>
              <a:rPr lang="en-US" altLang="zh-CN" sz="2400" dirty="0">
                <a:ea typeface="宋体" panose="02010600030101010101" pitchFamily="2" charset="-122"/>
              </a:rPr>
              <a:t>2) core point condition:</a:t>
            </a:r>
          </a:p>
          <a:p>
            <a:pPr lvl="1" eaLnBrk="1" hangingPunct="1">
              <a:lnSpc>
                <a:spcPct val="90000"/>
              </a:lnSpc>
              <a:spcBef>
                <a:spcPct val="50000"/>
              </a:spcBef>
              <a:buFont typeface="Wingdings" panose="05000000000000000000" pitchFamily="2" charset="2"/>
              <a:buNone/>
            </a:pPr>
            <a:r>
              <a:rPr lang="en-US" altLang="zh-CN" sz="2400" dirty="0">
                <a:ea typeface="宋体" panose="02010600030101010101" pitchFamily="2" charset="-122"/>
              </a:rPr>
              <a:t>              </a:t>
            </a:r>
            <a:r>
              <a:rPr lang="en-US" altLang="zh-CN" sz="2400" b="1" dirty="0">
                <a:ea typeface="宋体" panose="02010600030101010101" pitchFamily="2" charset="-122"/>
              </a:rPr>
              <a:t>|</a:t>
            </a:r>
            <a:r>
              <a:rPr lang="en-US" altLang="zh-CN" sz="2400" b="1" i="1" dirty="0" err="1">
                <a:ea typeface="宋体" panose="02010600030101010101" pitchFamily="2" charset="-122"/>
              </a:rPr>
              <a:t>N</a:t>
            </a:r>
            <a:r>
              <a:rPr lang="en-US" altLang="zh-CN" sz="2400" b="1" i="1" baseline="-25000" dirty="0" err="1">
                <a:ea typeface="宋体" panose="02010600030101010101" pitchFamily="2" charset="-122"/>
              </a:rPr>
              <a:t>Eps</a:t>
            </a:r>
            <a:r>
              <a:rPr lang="en-US" altLang="zh-CN" sz="2400" b="1" i="1" dirty="0">
                <a:ea typeface="宋体" panose="02010600030101010101" pitchFamily="2" charset="-122"/>
              </a:rPr>
              <a:t> (q)</a:t>
            </a:r>
            <a:r>
              <a:rPr lang="en-US" altLang="zh-CN" sz="2400" b="1" dirty="0">
                <a:ea typeface="宋体" panose="02010600030101010101" pitchFamily="2" charset="-122"/>
              </a:rPr>
              <a:t>|</a:t>
            </a:r>
            <a:r>
              <a:rPr lang="en-US" altLang="zh-CN" sz="2400" dirty="0">
                <a:ea typeface="宋体" panose="02010600030101010101" pitchFamily="2" charset="-122"/>
              </a:rPr>
              <a:t> &gt;= </a:t>
            </a:r>
            <a:r>
              <a:rPr lang="en-US" altLang="zh-CN" sz="2400" b="1" i="1" dirty="0" err="1">
                <a:ea typeface="宋体" panose="02010600030101010101" pitchFamily="2" charset="-122"/>
              </a:rPr>
              <a:t>MinPts</a:t>
            </a:r>
            <a:r>
              <a:rPr lang="en-US" altLang="zh-CN" sz="2400" dirty="0">
                <a:ea typeface="宋体" panose="02010600030101010101" pitchFamily="2" charset="-122"/>
              </a:rPr>
              <a:t> </a:t>
            </a:r>
            <a:endParaRPr lang="en-US" altLang="zh-CN" sz="2400" b="1" i="1" dirty="0">
              <a:ea typeface="宋体" panose="02010600030101010101" pitchFamily="2" charset="-122"/>
            </a:endParaRPr>
          </a:p>
        </p:txBody>
      </p:sp>
      <p:grpSp>
        <p:nvGrpSpPr>
          <p:cNvPr id="78854" name="Group 1028"/>
          <p:cNvGrpSpPr>
            <a:grpSpLocks/>
          </p:cNvGrpSpPr>
          <p:nvPr/>
        </p:nvGrpSpPr>
        <p:grpSpPr bwMode="auto">
          <a:xfrm>
            <a:off x="4800600" y="4800600"/>
            <a:ext cx="3879850" cy="1663700"/>
            <a:chOff x="3316" y="2788"/>
            <a:chExt cx="2444" cy="1048"/>
          </a:xfrm>
        </p:grpSpPr>
        <p:grpSp>
          <p:nvGrpSpPr>
            <p:cNvPr id="78855" name="Group 1029"/>
            <p:cNvGrpSpPr>
              <a:grpSpLocks/>
            </p:cNvGrpSpPr>
            <p:nvPr/>
          </p:nvGrpSpPr>
          <p:grpSpPr bwMode="auto">
            <a:xfrm>
              <a:off x="3316" y="2788"/>
              <a:ext cx="1048" cy="1048"/>
              <a:chOff x="3316" y="2788"/>
              <a:chExt cx="1048" cy="1048"/>
            </a:xfrm>
          </p:grpSpPr>
          <p:sp>
            <p:nvSpPr>
              <p:cNvPr id="78857" name="Oval 1030"/>
              <p:cNvSpPr>
                <a:spLocks noChangeArrowheads="1"/>
              </p:cNvSpPr>
              <p:nvPr/>
            </p:nvSpPr>
            <p:spPr bwMode="auto">
              <a:xfrm>
                <a:off x="3386" y="3281"/>
                <a:ext cx="63" cy="62"/>
              </a:xfrm>
              <a:prstGeom prst="ellipse">
                <a:avLst/>
              </a:prstGeom>
              <a:solidFill>
                <a:srgbClr val="CC330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78858" name="Oval 1031"/>
              <p:cNvSpPr>
                <a:spLocks noChangeArrowheads="1"/>
              </p:cNvSpPr>
              <p:nvPr/>
            </p:nvSpPr>
            <p:spPr bwMode="auto">
              <a:xfrm>
                <a:off x="3598" y="3351"/>
                <a:ext cx="62" cy="63"/>
              </a:xfrm>
              <a:prstGeom prst="ellipse">
                <a:avLst/>
              </a:prstGeom>
              <a:solidFill>
                <a:srgbClr val="CC330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78859" name="Oval 1032"/>
              <p:cNvSpPr>
                <a:spLocks noChangeArrowheads="1"/>
              </p:cNvSpPr>
              <p:nvPr/>
            </p:nvSpPr>
            <p:spPr bwMode="auto">
              <a:xfrm>
                <a:off x="3598" y="3140"/>
                <a:ext cx="62" cy="62"/>
              </a:xfrm>
              <a:prstGeom prst="ellipse">
                <a:avLst/>
              </a:prstGeom>
              <a:solidFill>
                <a:srgbClr val="CC330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78860" name="Oval 1033"/>
              <p:cNvSpPr>
                <a:spLocks noChangeArrowheads="1"/>
              </p:cNvSpPr>
              <p:nvPr/>
            </p:nvSpPr>
            <p:spPr bwMode="auto">
              <a:xfrm>
                <a:off x="3316" y="3562"/>
                <a:ext cx="62" cy="63"/>
              </a:xfrm>
              <a:prstGeom prst="ellipse">
                <a:avLst/>
              </a:prstGeom>
              <a:solidFill>
                <a:srgbClr val="CC330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78861" name="Oval 1034"/>
              <p:cNvSpPr>
                <a:spLocks noChangeArrowheads="1"/>
              </p:cNvSpPr>
              <p:nvPr/>
            </p:nvSpPr>
            <p:spPr bwMode="auto">
              <a:xfrm>
                <a:off x="3457" y="3422"/>
                <a:ext cx="62" cy="62"/>
              </a:xfrm>
              <a:prstGeom prst="ellipse">
                <a:avLst/>
              </a:prstGeom>
              <a:solidFill>
                <a:srgbClr val="CC330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78862" name="Oval 1035"/>
              <p:cNvSpPr>
                <a:spLocks noChangeArrowheads="1"/>
              </p:cNvSpPr>
              <p:nvPr/>
            </p:nvSpPr>
            <p:spPr bwMode="auto">
              <a:xfrm>
                <a:off x="3457" y="3562"/>
                <a:ext cx="62" cy="63"/>
              </a:xfrm>
              <a:prstGeom prst="ellipse">
                <a:avLst/>
              </a:prstGeom>
              <a:solidFill>
                <a:srgbClr val="CC330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78863" name="Oval 1036"/>
              <p:cNvSpPr>
                <a:spLocks noChangeArrowheads="1"/>
              </p:cNvSpPr>
              <p:nvPr/>
            </p:nvSpPr>
            <p:spPr bwMode="auto">
              <a:xfrm>
                <a:off x="3668" y="3633"/>
                <a:ext cx="62" cy="62"/>
              </a:xfrm>
              <a:prstGeom prst="ellipse">
                <a:avLst/>
              </a:prstGeom>
              <a:solidFill>
                <a:srgbClr val="CC330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78864" name="Oval 1037"/>
              <p:cNvSpPr>
                <a:spLocks noChangeArrowheads="1"/>
              </p:cNvSpPr>
              <p:nvPr/>
            </p:nvSpPr>
            <p:spPr bwMode="auto">
              <a:xfrm>
                <a:off x="3668" y="2788"/>
                <a:ext cx="696" cy="69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78865" name="Oval 1038"/>
              <p:cNvSpPr>
                <a:spLocks noChangeArrowheads="1"/>
              </p:cNvSpPr>
              <p:nvPr/>
            </p:nvSpPr>
            <p:spPr bwMode="auto">
              <a:xfrm>
                <a:off x="3668" y="2999"/>
                <a:ext cx="62" cy="63"/>
              </a:xfrm>
              <a:prstGeom prst="ellipse">
                <a:avLst/>
              </a:prstGeom>
              <a:solidFill>
                <a:srgbClr val="CC330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78866" name="Oval 1039"/>
              <p:cNvSpPr>
                <a:spLocks noChangeArrowheads="1"/>
              </p:cNvSpPr>
              <p:nvPr/>
            </p:nvSpPr>
            <p:spPr bwMode="auto">
              <a:xfrm>
                <a:off x="4090" y="3422"/>
                <a:ext cx="63" cy="62"/>
              </a:xfrm>
              <a:prstGeom prst="ellipse">
                <a:avLst/>
              </a:prstGeom>
              <a:solidFill>
                <a:srgbClr val="CC330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78867" name="Oval 1040"/>
              <p:cNvSpPr>
                <a:spLocks noChangeArrowheads="1"/>
              </p:cNvSpPr>
              <p:nvPr/>
            </p:nvSpPr>
            <p:spPr bwMode="auto">
              <a:xfrm>
                <a:off x="3950" y="3140"/>
                <a:ext cx="62" cy="62"/>
              </a:xfrm>
              <a:prstGeom prst="ellipse">
                <a:avLst/>
              </a:prstGeom>
              <a:solidFill>
                <a:srgbClr val="CC330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78868" name="Oval 1041"/>
              <p:cNvSpPr>
                <a:spLocks noChangeArrowheads="1"/>
              </p:cNvSpPr>
              <p:nvPr/>
            </p:nvSpPr>
            <p:spPr bwMode="auto">
              <a:xfrm>
                <a:off x="3598" y="3492"/>
                <a:ext cx="62" cy="62"/>
              </a:xfrm>
              <a:prstGeom prst="ellipse">
                <a:avLst/>
              </a:prstGeom>
              <a:solidFill>
                <a:srgbClr val="CC330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78869" name="Oval 1042"/>
              <p:cNvSpPr>
                <a:spLocks noChangeArrowheads="1"/>
              </p:cNvSpPr>
              <p:nvPr/>
            </p:nvSpPr>
            <p:spPr bwMode="auto">
              <a:xfrm>
                <a:off x="3738" y="3351"/>
                <a:ext cx="63" cy="63"/>
              </a:xfrm>
              <a:prstGeom prst="ellipse">
                <a:avLst/>
              </a:prstGeom>
              <a:solidFill>
                <a:srgbClr val="CC330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78870" name="Oval 1043"/>
              <p:cNvSpPr>
                <a:spLocks noChangeArrowheads="1"/>
              </p:cNvSpPr>
              <p:nvPr/>
            </p:nvSpPr>
            <p:spPr bwMode="auto">
              <a:xfrm>
                <a:off x="3879" y="3562"/>
                <a:ext cx="63" cy="63"/>
              </a:xfrm>
              <a:prstGeom prst="ellipse">
                <a:avLst/>
              </a:prstGeom>
              <a:solidFill>
                <a:srgbClr val="CC330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78871" name="Oval 1044"/>
              <p:cNvSpPr>
                <a:spLocks noChangeArrowheads="1"/>
              </p:cNvSpPr>
              <p:nvPr/>
            </p:nvSpPr>
            <p:spPr bwMode="auto">
              <a:xfrm>
                <a:off x="4231" y="3633"/>
                <a:ext cx="63" cy="62"/>
              </a:xfrm>
              <a:prstGeom prst="ellipse">
                <a:avLst/>
              </a:prstGeom>
              <a:solidFill>
                <a:srgbClr val="CC330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78872" name="Oval 1045"/>
              <p:cNvSpPr>
                <a:spLocks noChangeArrowheads="1"/>
              </p:cNvSpPr>
              <p:nvPr/>
            </p:nvSpPr>
            <p:spPr bwMode="auto">
              <a:xfrm>
                <a:off x="3457" y="3140"/>
                <a:ext cx="696" cy="69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78873" name="Rectangle 1046"/>
              <p:cNvSpPr>
                <a:spLocks noChangeArrowheads="1"/>
              </p:cNvSpPr>
              <p:nvPr/>
            </p:nvSpPr>
            <p:spPr bwMode="auto">
              <a:xfrm>
                <a:off x="3984" y="2976"/>
                <a:ext cx="240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92075" tIns="46038" rIns="92075" bIns="46038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>
                    <a:latin typeface="Times New Roman" panose="02020603050405020304" pitchFamily="18" charset="0"/>
                    <a:ea typeface="宋体" panose="02010600030101010101" pitchFamily="2" charset="-122"/>
                  </a:rPr>
                  <a:t>p</a:t>
                </a:r>
              </a:p>
            </p:txBody>
          </p:sp>
          <p:sp>
            <p:nvSpPr>
              <p:cNvPr id="78874" name="Rectangle 1047"/>
              <p:cNvSpPr>
                <a:spLocks noChangeArrowheads="1"/>
              </p:cNvSpPr>
              <p:nvPr/>
            </p:nvSpPr>
            <p:spPr bwMode="auto">
              <a:xfrm>
                <a:off x="3792" y="3216"/>
                <a:ext cx="240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92075" tIns="46038" rIns="92075" bIns="46038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zh-CN">
                    <a:latin typeface="Times New Roman" panose="02020603050405020304" pitchFamily="18" charset="0"/>
                    <a:ea typeface="宋体" panose="02010600030101010101" pitchFamily="2" charset="-122"/>
                  </a:rPr>
                  <a:t>q</a:t>
                </a:r>
              </a:p>
            </p:txBody>
          </p:sp>
        </p:grpSp>
        <p:sp>
          <p:nvSpPr>
            <p:cNvPr id="78856" name="Rectangle 1048"/>
            <p:cNvSpPr>
              <a:spLocks noChangeArrowheads="1"/>
            </p:cNvSpPr>
            <p:nvPr/>
          </p:nvSpPr>
          <p:spPr bwMode="auto">
            <a:xfrm>
              <a:off x="4608" y="2976"/>
              <a:ext cx="1152" cy="6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>
                  <a:latin typeface="Times New Roman" panose="02020603050405020304" pitchFamily="18" charset="0"/>
                  <a:ea typeface="宋体" panose="02010600030101010101" pitchFamily="2" charset="-122"/>
                </a:rPr>
                <a:t>MinPts = 5</a:t>
              </a:r>
            </a:p>
            <a:p>
              <a:pPr>
                <a:spcBef>
                  <a:spcPct val="50000"/>
                </a:spcBef>
              </a:pPr>
              <a:r>
                <a:rPr lang="en-US" altLang="zh-CN">
                  <a:latin typeface="Times New Roman" panose="02020603050405020304" pitchFamily="18" charset="0"/>
                  <a:ea typeface="宋体" panose="02010600030101010101" pitchFamily="2" charset="-122"/>
                </a:rPr>
                <a:t>Eps = 1 cm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5374333"/>
      </p:ext>
    </p:extLst>
  </p:cSld>
  <p:clrMapOvr>
    <a:masterClrMapping/>
  </p:clrMapOvr>
  <p:transition>
    <p:checker/>
  </p:transition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8438" y="628650"/>
            <a:ext cx="5638800" cy="4648200"/>
          </a:xfrm>
          <a:noFill/>
        </p:spPr>
        <p:txBody>
          <a:bodyPr lIns="92075" tIns="46038" rIns="92075" bIns="46038"/>
          <a:lstStyle/>
          <a:p>
            <a:pPr eaLnBrk="1" hangingPunct="1">
              <a:lnSpc>
                <a:spcPct val="90000"/>
              </a:lnSpc>
              <a:spcBef>
                <a:spcPct val="50000"/>
              </a:spcBef>
            </a:pPr>
            <a:r>
              <a:rPr lang="en-US" altLang="zh-CN" sz="2400" b="1" dirty="0">
                <a:solidFill>
                  <a:srgbClr val="0101F4"/>
                </a:solidFill>
                <a:ea typeface="宋体" panose="02010600030101010101" pitchFamily="2" charset="-122"/>
              </a:rPr>
              <a:t>Density-reachable: </a:t>
            </a:r>
          </a:p>
          <a:p>
            <a:pPr marL="457200" lvl="1" indent="0" eaLnBrk="1" hangingPunct="1">
              <a:lnSpc>
                <a:spcPct val="90000"/>
              </a:lnSpc>
              <a:spcBef>
                <a:spcPct val="50000"/>
              </a:spcBef>
              <a:buNone/>
            </a:pPr>
            <a:r>
              <a:rPr lang="en-US" altLang="zh-CN" sz="2400" dirty="0">
                <a:ea typeface="宋体" panose="02010600030101010101" pitchFamily="2" charset="-122"/>
              </a:rPr>
              <a:t>A point </a:t>
            </a:r>
            <a:r>
              <a:rPr lang="en-US" altLang="zh-CN" sz="2400" i="1" dirty="0">
                <a:ea typeface="宋体" panose="02010600030101010101" pitchFamily="2" charset="-122"/>
              </a:rPr>
              <a:t>p</a:t>
            </a:r>
            <a:r>
              <a:rPr lang="en-US" altLang="zh-CN" sz="2400" dirty="0">
                <a:ea typeface="宋体" panose="02010600030101010101" pitchFamily="2" charset="-122"/>
              </a:rPr>
              <a:t> is density-reachable from a point </a:t>
            </a:r>
            <a:r>
              <a:rPr lang="en-US" altLang="zh-CN" sz="2400" i="1" dirty="0">
                <a:ea typeface="宋体" panose="02010600030101010101" pitchFamily="2" charset="-122"/>
              </a:rPr>
              <a:t>q</a:t>
            </a:r>
            <a:r>
              <a:rPr lang="en-US" altLang="zh-CN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 err="1">
                <a:ea typeface="宋体" panose="02010600030101010101" pitchFamily="2" charset="-122"/>
              </a:rPr>
              <a:t>wrt</a:t>
            </a:r>
            <a:r>
              <a:rPr lang="en-US" altLang="zh-CN" sz="2400" dirty="0">
                <a:ea typeface="宋体" panose="02010600030101010101" pitchFamily="2" charset="-122"/>
              </a:rPr>
              <a:t>. </a:t>
            </a:r>
            <a:r>
              <a:rPr lang="en-US" altLang="zh-CN" sz="2400" i="1" dirty="0">
                <a:ea typeface="宋体" panose="02010600030101010101" pitchFamily="2" charset="-122"/>
              </a:rPr>
              <a:t>Eps</a:t>
            </a:r>
            <a:r>
              <a:rPr lang="en-US" altLang="zh-CN" sz="2400" dirty="0">
                <a:ea typeface="宋体" panose="02010600030101010101" pitchFamily="2" charset="-122"/>
              </a:rPr>
              <a:t>, </a:t>
            </a:r>
            <a:r>
              <a:rPr lang="en-US" altLang="zh-CN" sz="2400" i="1" dirty="0" err="1">
                <a:ea typeface="宋体" panose="02010600030101010101" pitchFamily="2" charset="-122"/>
              </a:rPr>
              <a:t>MinPts</a:t>
            </a:r>
            <a:r>
              <a:rPr lang="en-US" altLang="zh-CN" sz="2400" dirty="0">
                <a:ea typeface="宋体" panose="02010600030101010101" pitchFamily="2" charset="-122"/>
              </a:rPr>
              <a:t> if there is a chain of points </a:t>
            </a:r>
            <a:r>
              <a:rPr lang="en-US" altLang="zh-CN" sz="2400" i="1" dirty="0">
                <a:ea typeface="宋体" panose="02010600030101010101" pitchFamily="2" charset="-122"/>
              </a:rPr>
              <a:t>p</a:t>
            </a:r>
            <a:r>
              <a:rPr lang="en-US" altLang="zh-CN" sz="2400" i="1" baseline="-25000" dirty="0">
                <a:ea typeface="宋体" panose="02010600030101010101" pitchFamily="2" charset="-122"/>
              </a:rPr>
              <a:t>1</a:t>
            </a:r>
            <a:r>
              <a:rPr lang="en-US" altLang="zh-CN" sz="2400" dirty="0">
                <a:ea typeface="宋体" panose="02010600030101010101" pitchFamily="2" charset="-122"/>
              </a:rPr>
              <a:t>, 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…</a:t>
            </a:r>
            <a:r>
              <a:rPr lang="en-US" altLang="zh-CN" sz="2400" dirty="0">
                <a:ea typeface="宋体" panose="02010600030101010101" pitchFamily="2" charset="-122"/>
              </a:rPr>
              <a:t>, </a:t>
            </a:r>
            <a:r>
              <a:rPr lang="en-US" altLang="zh-CN" sz="2400" i="1" dirty="0" err="1">
                <a:ea typeface="宋体" panose="02010600030101010101" pitchFamily="2" charset="-122"/>
              </a:rPr>
              <a:t>p</a:t>
            </a:r>
            <a:r>
              <a:rPr lang="en-US" altLang="zh-CN" sz="2400" i="1" baseline="-25000" dirty="0" err="1">
                <a:ea typeface="宋体" panose="02010600030101010101" pitchFamily="2" charset="-122"/>
              </a:rPr>
              <a:t>n</a:t>
            </a:r>
            <a:r>
              <a:rPr lang="en-US" altLang="zh-CN" sz="2400" dirty="0">
                <a:ea typeface="宋体" panose="02010600030101010101" pitchFamily="2" charset="-122"/>
              </a:rPr>
              <a:t>, </a:t>
            </a:r>
            <a:r>
              <a:rPr lang="en-US" altLang="zh-CN" sz="2400" i="1" dirty="0">
                <a:ea typeface="宋体" panose="02010600030101010101" pitchFamily="2" charset="-122"/>
              </a:rPr>
              <a:t>p</a:t>
            </a:r>
            <a:r>
              <a:rPr lang="en-US" altLang="zh-CN" sz="2400" i="1" baseline="-25000" dirty="0">
                <a:ea typeface="宋体" panose="02010600030101010101" pitchFamily="2" charset="-122"/>
              </a:rPr>
              <a:t>1</a:t>
            </a:r>
            <a:r>
              <a:rPr lang="en-US" altLang="zh-CN" sz="2400" dirty="0">
                <a:ea typeface="宋体" panose="02010600030101010101" pitchFamily="2" charset="-122"/>
              </a:rPr>
              <a:t> = </a:t>
            </a:r>
            <a:r>
              <a:rPr lang="en-US" altLang="zh-CN" sz="2400" i="1" dirty="0">
                <a:ea typeface="宋体" panose="02010600030101010101" pitchFamily="2" charset="-122"/>
              </a:rPr>
              <a:t>q</a:t>
            </a:r>
            <a:r>
              <a:rPr lang="en-US" altLang="zh-CN" sz="2400" dirty="0">
                <a:ea typeface="宋体" panose="02010600030101010101" pitchFamily="2" charset="-122"/>
              </a:rPr>
              <a:t>, </a:t>
            </a:r>
            <a:r>
              <a:rPr lang="en-US" altLang="zh-CN" sz="2400" i="1" dirty="0" err="1">
                <a:ea typeface="宋体" panose="02010600030101010101" pitchFamily="2" charset="-122"/>
              </a:rPr>
              <a:t>p</a:t>
            </a:r>
            <a:r>
              <a:rPr lang="en-US" altLang="zh-CN" sz="2400" i="1" baseline="-25000" dirty="0" err="1">
                <a:ea typeface="宋体" panose="02010600030101010101" pitchFamily="2" charset="-122"/>
              </a:rPr>
              <a:t>n</a:t>
            </a:r>
            <a:r>
              <a:rPr lang="en-US" altLang="zh-CN" sz="2400" dirty="0">
                <a:ea typeface="宋体" panose="02010600030101010101" pitchFamily="2" charset="-122"/>
              </a:rPr>
              <a:t> = </a:t>
            </a:r>
            <a:r>
              <a:rPr lang="en-US" altLang="zh-CN" sz="2400" i="1" dirty="0">
                <a:ea typeface="宋体" panose="02010600030101010101" pitchFamily="2" charset="-122"/>
              </a:rPr>
              <a:t>p</a:t>
            </a:r>
            <a:r>
              <a:rPr lang="en-US" altLang="zh-CN" sz="2400" dirty="0">
                <a:ea typeface="宋体" panose="02010600030101010101" pitchFamily="2" charset="-122"/>
              </a:rPr>
              <a:t> such that </a:t>
            </a:r>
            <a:r>
              <a:rPr lang="en-US" altLang="zh-CN" sz="2400" i="1" dirty="0">
                <a:ea typeface="宋体" panose="02010600030101010101" pitchFamily="2" charset="-122"/>
              </a:rPr>
              <a:t>p</a:t>
            </a:r>
            <a:r>
              <a:rPr lang="en-US" altLang="zh-CN" sz="2400" i="1" baseline="-25000" dirty="0">
                <a:ea typeface="宋体" panose="02010600030101010101" pitchFamily="2" charset="-122"/>
              </a:rPr>
              <a:t>i+1</a:t>
            </a:r>
            <a:r>
              <a:rPr lang="en-US" altLang="zh-CN" sz="2400" dirty="0">
                <a:ea typeface="宋体" panose="02010600030101010101" pitchFamily="2" charset="-122"/>
              </a:rPr>
              <a:t> is directly density-reachable from </a:t>
            </a:r>
            <a:r>
              <a:rPr lang="en-US" altLang="zh-CN" sz="2400" i="1" dirty="0">
                <a:ea typeface="宋体" panose="02010600030101010101" pitchFamily="2" charset="-122"/>
              </a:rPr>
              <a:t>p</a:t>
            </a:r>
            <a:r>
              <a:rPr lang="en-US" altLang="zh-CN" sz="2400" i="1" baseline="-25000" dirty="0">
                <a:ea typeface="宋体" panose="02010600030101010101" pitchFamily="2" charset="-122"/>
              </a:rPr>
              <a:t>i</a:t>
            </a:r>
            <a:r>
              <a:rPr lang="en-US" altLang="zh-CN" sz="2400" dirty="0">
                <a:ea typeface="宋体" panose="02010600030101010101" pitchFamily="2" charset="-122"/>
              </a:rPr>
              <a:t>	</a:t>
            </a:r>
          </a:p>
          <a:p>
            <a:pPr eaLnBrk="1" hangingPunct="1">
              <a:lnSpc>
                <a:spcPct val="90000"/>
              </a:lnSpc>
              <a:spcBef>
                <a:spcPct val="50000"/>
              </a:spcBef>
            </a:pPr>
            <a:r>
              <a:rPr lang="en-US" altLang="zh-CN" sz="2400" b="1" dirty="0">
                <a:solidFill>
                  <a:srgbClr val="0101F4"/>
                </a:solidFill>
                <a:ea typeface="宋体" panose="02010600030101010101" pitchFamily="2" charset="-122"/>
              </a:rPr>
              <a:t>Density-connected</a:t>
            </a:r>
          </a:p>
          <a:p>
            <a:pPr marL="457200" lvl="1" indent="0" eaLnBrk="1" hangingPunct="1">
              <a:lnSpc>
                <a:spcPct val="90000"/>
              </a:lnSpc>
              <a:spcBef>
                <a:spcPct val="50000"/>
              </a:spcBef>
              <a:buNone/>
            </a:pPr>
            <a:r>
              <a:rPr lang="en-US" altLang="zh-CN" sz="2400" dirty="0">
                <a:ea typeface="宋体" panose="02010600030101010101" pitchFamily="2" charset="-122"/>
              </a:rPr>
              <a:t>A point </a:t>
            </a:r>
            <a:r>
              <a:rPr lang="en-US" altLang="zh-CN" sz="2400" i="1" dirty="0">
                <a:ea typeface="宋体" panose="02010600030101010101" pitchFamily="2" charset="-122"/>
              </a:rPr>
              <a:t>p</a:t>
            </a:r>
            <a:r>
              <a:rPr lang="en-US" altLang="zh-CN" sz="2400" dirty="0">
                <a:ea typeface="宋体" panose="02010600030101010101" pitchFamily="2" charset="-122"/>
              </a:rPr>
              <a:t> is density-connected to a point </a:t>
            </a:r>
            <a:r>
              <a:rPr lang="en-US" altLang="zh-CN" sz="2400" i="1" dirty="0">
                <a:ea typeface="宋体" panose="02010600030101010101" pitchFamily="2" charset="-122"/>
              </a:rPr>
              <a:t>q</a:t>
            </a:r>
            <a:r>
              <a:rPr lang="en-US" altLang="zh-CN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 err="1">
                <a:ea typeface="宋体" panose="02010600030101010101" pitchFamily="2" charset="-122"/>
              </a:rPr>
              <a:t>wrt</a:t>
            </a:r>
            <a:r>
              <a:rPr lang="en-US" altLang="zh-CN" sz="2400" dirty="0">
                <a:ea typeface="宋体" panose="02010600030101010101" pitchFamily="2" charset="-122"/>
              </a:rPr>
              <a:t>. </a:t>
            </a:r>
            <a:r>
              <a:rPr lang="en-US" altLang="zh-CN" sz="2400" i="1" dirty="0">
                <a:ea typeface="宋体" panose="02010600030101010101" pitchFamily="2" charset="-122"/>
              </a:rPr>
              <a:t>Eps</a:t>
            </a:r>
            <a:r>
              <a:rPr lang="en-US" altLang="zh-CN" sz="2400" dirty="0">
                <a:ea typeface="宋体" panose="02010600030101010101" pitchFamily="2" charset="-122"/>
              </a:rPr>
              <a:t>, </a:t>
            </a:r>
            <a:r>
              <a:rPr lang="en-US" altLang="zh-CN" sz="2400" i="1" dirty="0" err="1">
                <a:ea typeface="宋体" panose="02010600030101010101" pitchFamily="2" charset="-122"/>
              </a:rPr>
              <a:t>MinPts</a:t>
            </a:r>
            <a:r>
              <a:rPr lang="en-US" altLang="zh-CN" sz="2400" dirty="0">
                <a:ea typeface="宋体" panose="02010600030101010101" pitchFamily="2" charset="-122"/>
              </a:rPr>
              <a:t> if there is a point </a:t>
            </a:r>
            <a:r>
              <a:rPr lang="en-US" altLang="zh-CN" sz="2400" i="1" dirty="0">
                <a:ea typeface="宋体" panose="02010600030101010101" pitchFamily="2" charset="-122"/>
              </a:rPr>
              <a:t>o </a:t>
            </a:r>
            <a:r>
              <a:rPr lang="en-US" altLang="zh-CN" sz="2400" dirty="0">
                <a:ea typeface="宋体" panose="02010600030101010101" pitchFamily="2" charset="-122"/>
              </a:rPr>
              <a:t>such that both, </a:t>
            </a:r>
            <a:r>
              <a:rPr lang="en-US" altLang="zh-CN" sz="2400" i="1" dirty="0">
                <a:ea typeface="宋体" panose="02010600030101010101" pitchFamily="2" charset="-122"/>
              </a:rPr>
              <a:t>p</a:t>
            </a:r>
            <a:r>
              <a:rPr lang="en-US" altLang="zh-CN" sz="2400" dirty="0">
                <a:ea typeface="宋体" panose="02010600030101010101" pitchFamily="2" charset="-122"/>
              </a:rPr>
              <a:t> and </a:t>
            </a:r>
            <a:r>
              <a:rPr lang="en-US" altLang="zh-CN" sz="2400" i="1" dirty="0">
                <a:ea typeface="宋体" panose="02010600030101010101" pitchFamily="2" charset="-122"/>
              </a:rPr>
              <a:t>q</a:t>
            </a:r>
            <a:r>
              <a:rPr lang="en-US" altLang="zh-CN" sz="2400" dirty="0">
                <a:ea typeface="宋体" panose="02010600030101010101" pitchFamily="2" charset="-122"/>
              </a:rPr>
              <a:t> are density-reachable from </a:t>
            </a:r>
            <a:r>
              <a:rPr lang="en-US" altLang="zh-CN" sz="2400" i="1" dirty="0">
                <a:ea typeface="宋体" panose="02010600030101010101" pitchFamily="2" charset="-122"/>
              </a:rPr>
              <a:t>o</a:t>
            </a:r>
            <a:r>
              <a:rPr lang="en-US" altLang="zh-CN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 err="1">
                <a:ea typeface="宋体" panose="02010600030101010101" pitchFamily="2" charset="-122"/>
              </a:rPr>
              <a:t>wrt</a:t>
            </a:r>
            <a:r>
              <a:rPr lang="en-US" altLang="zh-CN" sz="2400" dirty="0">
                <a:ea typeface="宋体" panose="02010600030101010101" pitchFamily="2" charset="-122"/>
              </a:rPr>
              <a:t>. </a:t>
            </a:r>
            <a:r>
              <a:rPr lang="en-US" altLang="zh-CN" sz="2400" i="1" dirty="0">
                <a:ea typeface="宋体" panose="02010600030101010101" pitchFamily="2" charset="-122"/>
              </a:rPr>
              <a:t>Eps</a:t>
            </a:r>
            <a:r>
              <a:rPr lang="en-US" altLang="zh-CN" sz="2400" dirty="0">
                <a:ea typeface="宋体" panose="02010600030101010101" pitchFamily="2" charset="-122"/>
              </a:rPr>
              <a:t> and </a:t>
            </a:r>
            <a:r>
              <a:rPr lang="en-US" altLang="zh-CN" sz="2400" i="1" dirty="0" err="1">
                <a:ea typeface="宋体" panose="02010600030101010101" pitchFamily="2" charset="-122"/>
              </a:rPr>
              <a:t>MinPts</a:t>
            </a:r>
            <a:r>
              <a:rPr lang="en-US" altLang="zh-CN" sz="2400" dirty="0">
                <a:ea typeface="宋体" panose="02010600030101010101" pitchFamily="2" charset="-122"/>
              </a:rPr>
              <a:t>.</a:t>
            </a:r>
          </a:p>
        </p:txBody>
      </p:sp>
      <p:sp>
        <p:nvSpPr>
          <p:cNvPr id="79878" name="Oval 4"/>
          <p:cNvSpPr>
            <a:spLocks noChangeArrowheads="1"/>
          </p:cNvSpPr>
          <p:nvPr/>
        </p:nvSpPr>
        <p:spPr bwMode="auto">
          <a:xfrm>
            <a:off x="7019925" y="1471142"/>
            <a:ext cx="100013" cy="98425"/>
          </a:xfrm>
          <a:prstGeom prst="ellipse">
            <a:avLst/>
          </a:prstGeom>
          <a:solidFill>
            <a:srgbClr val="CC3300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79879" name="Oval 5"/>
          <p:cNvSpPr>
            <a:spLocks noChangeArrowheads="1"/>
          </p:cNvSpPr>
          <p:nvPr/>
        </p:nvSpPr>
        <p:spPr bwMode="auto">
          <a:xfrm>
            <a:off x="7356475" y="1582267"/>
            <a:ext cx="98425" cy="100012"/>
          </a:xfrm>
          <a:prstGeom prst="ellipse">
            <a:avLst/>
          </a:prstGeom>
          <a:solidFill>
            <a:srgbClr val="CC3300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79880" name="Oval 6"/>
          <p:cNvSpPr>
            <a:spLocks noChangeArrowheads="1"/>
          </p:cNvSpPr>
          <p:nvPr/>
        </p:nvSpPr>
        <p:spPr bwMode="auto">
          <a:xfrm>
            <a:off x="7356475" y="1247304"/>
            <a:ext cx="98425" cy="98425"/>
          </a:xfrm>
          <a:prstGeom prst="ellipse">
            <a:avLst/>
          </a:prstGeom>
          <a:solidFill>
            <a:srgbClr val="CC3300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79881" name="Oval 7"/>
          <p:cNvSpPr>
            <a:spLocks noChangeArrowheads="1"/>
          </p:cNvSpPr>
          <p:nvPr/>
        </p:nvSpPr>
        <p:spPr bwMode="auto">
          <a:xfrm>
            <a:off x="6908800" y="1917229"/>
            <a:ext cx="98425" cy="100013"/>
          </a:xfrm>
          <a:prstGeom prst="ellipse">
            <a:avLst/>
          </a:prstGeom>
          <a:solidFill>
            <a:srgbClr val="CC3300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79882" name="Oval 8"/>
          <p:cNvSpPr>
            <a:spLocks noChangeArrowheads="1"/>
          </p:cNvSpPr>
          <p:nvPr/>
        </p:nvSpPr>
        <p:spPr bwMode="auto">
          <a:xfrm>
            <a:off x="7132638" y="1694979"/>
            <a:ext cx="98425" cy="98425"/>
          </a:xfrm>
          <a:prstGeom prst="ellipse">
            <a:avLst/>
          </a:prstGeom>
          <a:solidFill>
            <a:srgbClr val="CC3300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79883" name="Oval 9"/>
          <p:cNvSpPr>
            <a:spLocks noChangeArrowheads="1"/>
          </p:cNvSpPr>
          <p:nvPr/>
        </p:nvSpPr>
        <p:spPr bwMode="auto">
          <a:xfrm>
            <a:off x="7132638" y="1917229"/>
            <a:ext cx="98425" cy="100013"/>
          </a:xfrm>
          <a:prstGeom prst="ellipse">
            <a:avLst/>
          </a:prstGeom>
          <a:solidFill>
            <a:srgbClr val="CC3300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79884" name="Oval 10"/>
          <p:cNvSpPr>
            <a:spLocks noChangeArrowheads="1"/>
          </p:cNvSpPr>
          <p:nvPr/>
        </p:nvSpPr>
        <p:spPr bwMode="auto">
          <a:xfrm>
            <a:off x="7467600" y="2029942"/>
            <a:ext cx="98425" cy="98425"/>
          </a:xfrm>
          <a:prstGeom prst="ellipse">
            <a:avLst/>
          </a:prstGeom>
          <a:solidFill>
            <a:srgbClr val="CC3300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79885" name="Oval 11"/>
          <p:cNvSpPr>
            <a:spLocks noChangeArrowheads="1"/>
          </p:cNvSpPr>
          <p:nvPr/>
        </p:nvSpPr>
        <p:spPr bwMode="auto">
          <a:xfrm>
            <a:off x="7467600" y="1023467"/>
            <a:ext cx="98425" cy="100012"/>
          </a:xfrm>
          <a:prstGeom prst="ellipse">
            <a:avLst/>
          </a:prstGeom>
          <a:solidFill>
            <a:srgbClr val="CC3300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79886" name="Oval 12"/>
          <p:cNvSpPr>
            <a:spLocks noChangeArrowheads="1"/>
          </p:cNvSpPr>
          <p:nvPr/>
        </p:nvSpPr>
        <p:spPr bwMode="auto">
          <a:xfrm>
            <a:off x="8137525" y="1694979"/>
            <a:ext cx="100013" cy="98425"/>
          </a:xfrm>
          <a:prstGeom prst="ellipse">
            <a:avLst/>
          </a:prstGeom>
          <a:solidFill>
            <a:srgbClr val="CC3300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79887" name="Oval 13"/>
          <p:cNvSpPr>
            <a:spLocks noChangeArrowheads="1"/>
          </p:cNvSpPr>
          <p:nvPr/>
        </p:nvSpPr>
        <p:spPr bwMode="auto">
          <a:xfrm>
            <a:off x="7915275" y="1247304"/>
            <a:ext cx="98425" cy="98425"/>
          </a:xfrm>
          <a:prstGeom prst="ellipse">
            <a:avLst/>
          </a:prstGeom>
          <a:solidFill>
            <a:srgbClr val="CC3300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79888" name="Oval 14"/>
          <p:cNvSpPr>
            <a:spLocks noChangeArrowheads="1"/>
          </p:cNvSpPr>
          <p:nvPr/>
        </p:nvSpPr>
        <p:spPr bwMode="auto">
          <a:xfrm>
            <a:off x="7356475" y="1806104"/>
            <a:ext cx="98425" cy="98425"/>
          </a:xfrm>
          <a:prstGeom prst="ellipse">
            <a:avLst/>
          </a:prstGeom>
          <a:solidFill>
            <a:srgbClr val="CC3300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79889" name="Oval 15"/>
          <p:cNvSpPr>
            <a:spLocks noChangeArrowheads="1"/>
          </p:cNvSpPr>
          <p:nvPr/>
        </p:nvSpPr>
        <p:spPr bwMode="auto">
          <a:xfrm>
            <a:off x="7578725" y="1582267"/>
            <a:ext cx="100013" cy="100012"/>
          </a:xfrm>
          <a:prstGeom prst="ellipse">
            <a:avLst/>
          </a:prstGeom>
          <a:solidFill>
            <a:srgbClr val="CC3300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79890" name="Oval 16"/>
          <p:cNvSpPr>
            <a:spLocks noChangeArrowheads="1"/>
          </p:cNvSpPr>
          <p:nvPr/>
        </p:nvSpPr>
        <p:spPr bwMode="auto">
          <a:xfrm>
            <a:off x="7802563" y="1917229"/>
            <a:ext cx="100012" cy="100013"/>
          </a:xfrm>
          <a:prstGeom prst="ellipse">
            <a:avLst/>
          </a:prstGeom>
          <a:solidFill>
            <a:srgbClr val="CC3300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79891" name="Oval 17"/>
          <p:cNvSpPr>
            <a:spLocks noChangeArrowheads="1"/>
          </p:cNvSpPr>
          <p:nvPr/>
        </p:nvSpPr>
        <p:spPr bwMode="auto">
          <a:xfrm>
            <a:off x="8361363" y="2029942"/>
            <a:ext cx="100012" cy="98425"/>
          </a:xfrm>
          <a:prstGeom prst="ellipse">
            <a:avLst/>
          </a:prstGeom>
          <a:solidFill>
            <a:srgbClr val="CC3300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79892" name="Oval 18"/>
          <p:cNvSpPr>
            <a:spLocks noChangeArrowheads="1"/>
          </p:cNvSpPr>
          <p:nvPr/>
        </p:nvSpPr>
        <p:spPr bwMode="auto">
          <a:xfrm>
            <a:off x="7086600" y="1450504"/>
            <a:ext cx="1104900" cy="1104900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79893" name="Oval 19"/>
          <p:cNvSpPr>
            <a:spLocks noChangeArrowheads="1"/>
          </p:cNvSpPr>
          <p:nvPr/>
        </p:nvSpPr>
        <p:spPr bwMode="auto">
          <a:xfrm>
            <a:off x="6370638" y="1323504"/>
            <a:ext cx="1104900" cy="1104900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79894" name="Rectangle 20"/>
          <p:cNvSpPr>
            <a:spLocks noChangeArrowheads="1"/>
          </p:cNvSpPr>
          <p:nvPr/>
        </p:nvSpPr>
        <p:spPr bwMode="auto">
          <a:xfrm>
            <a:off x="7969250" y="1063154"/>
            <a:ext cx="381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b="1" i="1">
                <a:latin typeface="Times New Roman" panose="02020603050405020304" pitchFamily="18" charset="0"/>
                <a:ea typeface="宋体" panose="02010600030101010101" pitchFamily="2" charset="-122"/>
              </a:rPr>
              <a:t>p</a:t>
            </a:r>
          </a:p>
        </p:txBody>
      </p:sp>
      <p:sp>
        <p:nvSpPr>
          <p:cNvPr id="79895" name="Rectangle 21"/>
          <p:cNvSpPr>
            <a:spLocks noChangeArrowheads="1"/>
          </p:cNvSpPr>
          <p:nvPr/>
        </p:nvSpPr>
        <p:spPr bwMode="auto">
          <a:xfrm>
            <a:off x="6597650" y="1748954"/>
            <a:ext cx="381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b="1" i="1">
                <a:latin typeface="Times New Roman" panose="02020603050405020304" pitchFamily="18" charset="0"/>
                <a:ea typeface="宋体" panose="02010600030101010101" pitchFamily="2" charset="-122"/>
              </a:rPr>
              <a:t>q</a:t>
            </a:r>
          </a:p>
        </p:txBody>
      </p:sp>
      <p:sp>
        <p:nvSpPr>
          <p:cNvPr id="79896" name="Oval 22"/>
          <p:cNvSpPr>
            <a:spLocks noChangeArrowheads="1"/>
          </p:cNvSpPr>
          <p:nvPr/>
        </p:nvSpPr>
        <p:spPr bwMode="auto">
          <a:xfrm>
            <a:off x="7315200" y="764704"/>
            <a:ext cx="1104900" cy="1104900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79897" name="Rectangle 23"/>
          <p:cNvSpPr>
            <a:spLocks noChangeArrowheads="1"/>
          </p:cNvSpPr>
          <p:nvPr/>
        </p:nvSpPr>
        <p:spPr bwMode="auto">
          <a:xfrm>
            <a:off x="7359650" y="1520354"/>
            <a:ext cx="609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b="1" i="1">
                <a:latin typeface="Times New Roman" panose="02020603050405020304" pitchFamily="18" charset="0"/>
                <a:ea typeface="宋体" panose="02010600030101010101" pitchFamily="2" charset="-122"/>
              </a:rPr>
              <a:t>p</a:t>
            </a:r>
            <a:r>
              <a:rPr lang="en-US" altLang="zh-CN" b="1" i="1" baseline="-25000"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</a:p>
        </p:txBody>
      </p:sp>
      <p:sp>
        <p:nvSpPr>
          <p:cNvPr id="79898" name="Line 24"/>
          <p:cNvSpPr>
            <a:spLocks noChangeShapeType="1"/>
          </p:cNvSpPr>
          <p:nvPr/>
        </p:nvSpPr>
        <p:spPr bwMode="auto">
          <a:xfrm flipH="1">
            <a:off x="7435850" y="1367954"/>
            <a:ext cx="457200" cy="228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stealth" w="lg" len="med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79899" name="Group 25"/>
          <p:cNvGrpSpPr>
            <a:grpSpLocks/>
          </p:cNvGrpSpPr>
          <p:nvPr/>
        </p:nvGrpSpPr>
        <p:grpSpPr bwMode="auto">
          <a:xfrm>
            <a:off x="5867400" y="3355504"/>
            <a:ext cx="2863850" cy="1638300"/>
            <a:chOff x="3428" y="2740"/>
            <a:chExt cx="1804" cy="1032"/>
          </a:xfrm>
        </p:grpSpPr>
        <p:sp>
          <p:nvSpPr>
            <p:cNvPr id="79901" name="Oval 26"/>
            <p:cNvSpPr>
              <a:spLocks noChangeArrowheads="1"/>
            </p:cNvSpPr>
            <p:nvPr/>
          </p:nvSpPr>
          <p:spPr bwMode="auto">
            <a:xfrm>
              <a:off x="3914" y="3089"/>
              <a:ext cx="63" cy="62"/>
            </a:xfrm>
            <a:prstGeom prst="ellipse">
              <a:avLst/>
            </a:prstGeom>
            <a:solidFill>
              <a:srgbClr val="CC330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79902" name="Oval 27"/>
            <p:cNvSpPr>
              <a:spLocks noChangeArrowheads="1"/>
            </p:cNvSpPr>
            <p:nvPr/>
          </p:nvSpPr>
          <p:spPr bwMode="auto">
            <a:xfrm>
              <a:off x="4126" y="3159"/>
              <a:ext cx="62" cy="63"/>
            </a:xfrm>
            <a:prstGeom prst="ellipse">
              <a:avLst/>
            </a:prstGeom>
            <a:solidFill>
              <a:srgbClr val="CC330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79903" name="Oval 28"/>
            <p:cNvSpPr>
              <a:spLocks noChangeArrowheads="1"/>
            </p:cNvSpPr>
            <p:nvPr/>
          </p:nvSpPr>
          <p:spPr bwMode="auto">
            <a:xfrm>
              <a:off x="4126" y="2948"/>
              <a:ext cx="62" cy="62"/>
            </a:xfrm>
            <a:prstGeom prst="ellipse">
              <a:avLst/>
            </a:prstGeom>
            <a:solidFill>
              <a:srgbClr val="CC330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79904" name="Oval 29"/>
            <p:cNvSpPr>
              <a:spLocks noChangeArrowheads="1"/>
            </p:cNvSpPr>
            <p:nvPr/>
          </p:nvSpPr>
          <p:spPr bwMode="auto">
            <a:xfrm>
              <a:off x="3844" y="3370"/>
              <a:ext cx="62" cy="63"/>
            </a:xfrm>
            <a:prstGeom prst="ellipse">
              <a:avLst/>
            </a:prstGeom>
            <a:solidFill>
              <a:srgbClr val="CC330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79905" name="Oval 30"/>
            <p:cNvSpPr>
              <a:spLocks noChangeArrowheads="1"/>
            </p:cNvSpPr>
            <p:nvPr/>
          </p:nvSpPr>
          <p:spPr bwMode="auto">
            <a:xfrm>
              <a:off x="3985" y="3230"/>
              <a:ext cx="62" cy="62"/>
            </a:xfrm>
            <a:prstGeom prst="ellipse">
              <a:avLst/>
            </a:prstGeom>
            <a:solidFill>
              <a:srgbClr val="CC330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79906" name="Oval 31"/>
            <p:cNvSpPr>
              <a:spLocks noChangeArrowheads="1"/>
            </p:cNvSpPr>
            <p:nvPr/>
          </p:nvSpPr>
          <p:spPr bwMode="auto">
            <a:xfrm>
              <a:off x="4129" y="3514"/>
              <a:ext cx="62" cy="63"/>
            </a:xfrm>
            <a:prstGeom prst="ellipse">
              <a:avLst/>
            </a:prstGeom>
            <a:solidFill>
              <a:srgbClr val="CC330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79907" name="Oval 32"/>
            <p:cNvSpPr>
              <a:spLocks noChangeArrowheads="1"/>
            </p:cNvSpPr>
            <p:nvPr/>
          </p:nvSpPr>
          <p:spPr bwMode="auto">
            <a:xfrm>
              <a:off x="4196" y="3297"/>
              <a:ext cx="62" cy="62"/>
            </a:xfrm>
            <a:prstGeom prst="ellipse">
              <a:avLst/>
            </a:prstGeom>
            <a:solidFill>
              <a:srgbClr val="CC330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79908" name="Oval 33"/>
            <p:cNvSpPr>
              <a:spLocks noChangeArrowheads="1"/>
            </p:cNvSpPr>
            <p:nvPr/>
          </p:nvSpPr>
          <p:spPr bwMode="auto">
            <a:xfrm>
              <a:off x="4196" y="2807"/>
              <a:ext cx="62" cy="63"/>
            </a:xfrm>
            <a:prstGeom prst="ellipse">
              <a:avLst/>
            </a:prstGeom>
            <a:solidFill>
              <a:srgbClr val="CC330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79909" name="Oval 34"/>
            <p:cNvSpPr>
              <a:spLocks noChangeArrowheads="1"/>
            </p:cNvSpPr>
            <p:nvPr/>
          </p:nvSpPr>
          <p:spPr bwMode="auto">
            <a:xfrm>
              <a:off x="4618" y="3230"/>
              <a:ext cx="63" cy="62"/>
            </a:xfrm>
            <a:prstGeom prst="ellipse">
              <a:avLst/>
            </a:prstGeom>
            <a:solidFill>
              <a:srgbClr val="CC330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79910" name="Oval 35"/>
            <p:cNvSpPr>
              <a:spLocks noChangeArrowheads="1"/>
            </p:cNvSpPr>
            <p:nvPr/>
          </p:nvSpPr>
          <p:spPr bwMode="auto">
            <a:xfrm>
              <a:off x="4478" y="2948"/>
              <a:ext cx="62" cy="62"/>
            </a:xfrm>
            <a:prstGeom prst="ellipse">
              <a:avLst/>
            </a:prstGeom>
            <a:solidFill>
              <a:srgbClr val="CC330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79911" name="Oval 36"/>
            <p:cNvSpPr>
              <a:spLocks noChangeArrowheads="1"/>
            </p:cNvSpPr>
            <p:nvPr/>
          </p:nvSpPr>
          <p:spPr bwMode="auto">
            <a:xfrm>
              <a:off x="3694" y="3252"/>
              <a:ext cx="62" cy="62"/>
            </a:xfrm>
            <a:prstGeom prst="ellipse">
              <a:avLst/>
            </a:prstGeom>
            <a:solidFill>
              <a:srgbClr val="CC330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79912" name="Oval 37"/>
            <p:cNvSpPr>
              <a:spLocks noChangeArrowheads="1"/>
            </p:cNvSpPr>
            <p:nvPr/>
          </p:nvSpPr>
          <p:spPr bwMode="auto">
            <a:xfrm>
              <a:off x="4266" y="3159"/>
              <a:ext cx="63" cy="63"/>
            </a:xfrm>
            <a:prstGeom prst="ellipse">
              <a:avLst/>
            </a:prstGeom>
            <a:solidFill>
              <a:srgbClr val="CC330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79913" name="Oval 38"/>
            <p:cNvSpPr>
              <a:spLocks noChangeArrowheads="1"/>
            </p:cNvSpPr>
            <p:nvPr/>
          </p:nvSpPr>
          <p:spPr bwMode="auto">
            <a:xfrm>
              <a:off x="4407" y="3370"/>
              <a:ext cx="63" cy="63"/>
            </a:xfrm>
            <a:prstGeom prst="ellipse">
              <a:avLst/>
            </a:prstGeom>
            <a:solidFill>
              <a:srgbClr val="CC330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79914" name="Oval 39"/>
            <p:cNvSpPr>
              <a:spLocks noChangeArrowheads="1"/>
            </p:cNvSpPr>
            <p:nvPr/>
          </p:nvSpPr>
          <p:spPr bwMode="auto">
            <a:xfrm>
              <a:off x="4759" y="3441"/>
              <a:ext cx="63" cy="62"/>
            </a:xfrm>
            <a:prstGeom prst="ellipse">
              <a:avLst/>
            </a:prstGeom>
            <a:solidFill>
              <a:srgbClr val="CC330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79915" name="Rectangle 40"/>
            <p:cNvSpPr>
              <a:spLocks noChangeArrowheads="1"/>
            </p:cNvSpPr>
            <p:nvPr/>
          </p:nvSpPr>
          <p:spPr bwMode="auto">
            <a:xfrm>
              <a:off x="3504" y="2832"/>
              <a:ext cx="24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b="1" i="1">
                  <a:latin typeface="Times New Roman" panose="02020603050405020304" pitchFamily="18" charset="0"/>
                  <a:ea typeface="宋体" panose="02010600030101010101" pitchFamily="2" charset="-122"/>
                </a:rPr>
                <a:t>p</a:t>
              </a:r>
            </a:p>
          </p:txBody>
        </p:sp>
        <p:sp>
          <p:nvSpPr>
            <p:cNvPr id="79916" name="Rectangle 41"/>
            <p:cNvSpPr>
              <a:spLocks noChangeArrowheads="1"/>
            </p:cNvSpPr>
            <p:nvPr/>
          </p:nvSpPr>
          <p:spPr bwMode="auto">
            <a:xfrm>
              <a:off x="4992" y="2832"/>
              <a:ext cx="24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b="1" i="1">
                  <a:latin typeface="Times New Roman" panose="02020603050405020304" pitchFamily="18" charset="0"/>
                  <a:ea typeface="宋体" panose="02010600030101010101" pitchFamily="2" charset="-122"/>
                </a:rPr>
                <a:t>q</a:t>
              </a:r>
            </a:p>
          </p:txBody>
        </p:sp>
        <p:sp>
          <p:nvSpPr>
            <p:cNvPr id="79917" name="Oval 42"/>
            <p:cNvSpPr>
              <a:spLocks noChangeArrowheads="1"/>
            </p:cNvSpPr>
            <p:nvPr/>
          </p:nvSpPr>
          <p:spPr bwMode="auto">
            <a:xfrm>
              <a:off x="4858" y="3182"/>
              <a:ext cx="63" cy="62"/>
            </a:xfrm>
            <a:prstGeom prst="ellipse">
              <a:avLst/>
            </a:prstGeom>
            <a:solidFill>
              <a:srgbClr val="CC330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79918" name="Oval 43"/>
            <p:cNvSpPr>
              <a:spLocks noChangeArrowheads="1"/>
            </p:cNvSpPr>
            <p:nvPr/>
          </p:nvSpPr>
          <p:spPr bwMode="auto">
            <a:xfrm>
              <a:off x="4506" y="3207"/>
              <a:ext cx="63" cy="63"/>
            </a:xfrm>
            <a:prstGeom prst="ellipse">
              <a:avLst/>
            </a:prstGeom>
            <a:solidFill>
              <a:srgbClr val="CC330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79919" name="Oval 44"/>
            <p:cNvSpPr>
              <a:spLocks noChangeArrowheads="1"/>
            </p:cNvSpPr>
            <p:nvPr/>
          </p:nvSpPr>
          <p:spPr bwMode="auto">
            <a:xfrm>
              <a:off x="4647" y="3322"/>
              <a:ext cx="63" cy="63"/>
            </a:xfrm>
            <a:prstGeom prst="ellipse">
              <a:avLst/>
            </a:prstGeom>
            <a:solidFill>
              <a:srgbClr val="CC330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79920" name="Oval 45"/>
            <p:cNvSpPr>
              <a:spLocks noChangeArrowheads="1"/>
            </p:cNvSpPr>
            <p:nvPr/>
          </p:nvSpPr>
          <p:spPr bwMode="auto">
            <a:xfrm>
              <a:off x="4954" y="2942"/>
              <a:ext cx="63" cy="62"/>
            </a:xfrm>
            <a:prstGeom prst="ellipse">
              <a:avLst/>
            </a:prstGeom>
            <a:solidFill>
              <a:srgbClr val="CC330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79921" name="Oval 46"/>
            <p:cNvSpPr>
              <a:spLocks noChangeArrowheads="1"/>
            </p:cNvSpPr>
            <p:nvPr/>
          </p:nvSpPr>
          <p:spPr bwMode="auto">
            <a:xfrm>
              <a:off x="4602" y="2871"/>
              <a:ext cx="63" cy="63"/>
            </a:xfrm>
            <a:prstGeom prst="ellipse">
              <a:avLst/>
            </a:prstGeom>
            <a:solidFill>
              <a:srgbClr val="CC330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79922" name="Oval 47"/>
            <p:cNvSpPr>
              <a:spLocks noChangeArrowheads="1"/>
            </p:cNvSpPr>
            <p:nvPr/>
          </p:nvSpPr>
          <p:spPr bwMode="auto">
            <a:xfrm>
              <a:off x="4791" y="3034"/>
              <a:ext cx="63" cy="63"/>
            </a:xfrm>
            <a:prstGeom prst="ellipse">
              <a:avLst/>
            </a:prstGeom>
            <a:solidFill>
              <a:srgbClr val="CC330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79923" name="Oval 48"/>
            <p:cNvSpPr>
              <a:spLocks noChangeArrowheads="1"/>
            </p:cNvSpPr>
            <p:nvPr/>
          </p:nvSpPr>
          <p:spPr bwMode="auto">
            <a:xfrm>
              <a:off x="3524" y="2980"/>
              <a:ext cx="696" cy="696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79924" name="Oval 49"/>
            <p:cNvSpPr>
              <a:spLocks noChangeArrowheads="1"/>
            </p:cNvSpPr>
            <p:nvPr/>
          </p:nvSpPr>
          <p:spPr bwMode="auto">
            <a:xfrm>
              <a:off x="3860" y="3076"/>
              <a:ext cx="696" cy="696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79925" name="Oval 50"/>
            <p:cNvSpPr>
              <a:spLocks noChangeArrowheads="1"/>
            </p:cNvSpPr>
            <p:nvPr/>
          </p:nvSpPr>
          <p:spPr bwMode="auto">
            <a:xfrm>
              <a:off x="4244" y="2980"/>
              <a:ext cx="696" cy="696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79926" name="Oval 51"/>
            <p:cNvSpPr>
              <a:spLocks noChangeArrowheads="1"/>
            </p:cNvSpPr>
            <p:nvPr/>
          </p:nvSpPr>
          <p:spPr bwMode="auto">
            <a:xfrm>
              <a:off x="4484" y="2740"/>
              <a:ext cx="696" cy="696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79927" name="Line 52"/>
            <p:cNvSpPr>
              <a:spLocks noChangeShapeType="1"/>
            </p:cNvSpPr>
            <p:nvPr/>
          </p:nvSpPr>
          <p:spPr bwMode="auto">
            <a:xfrm flipV="1">
              <a:off x="3888" y="3312"/>
              <a:ext cx="288" cy="9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stealth" w="med" len="lg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9928" name="Line 53"/>
            <p:cNvSpPr>
              <a:spLocks noChangeShapeType="1"/>
            </p:cNvSpPr>
            <p:nvPr/>
          </p:nvSpPr>
          <p:spPr bwMode="auto">
            <a:xfrm flipH="1">
              <a:off x="4272" y="3264"/>
              <a:ext cx="240" cy="4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stealth" w="med" len="lg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9929" name="Oval 54"/>
            <p:cNvSpPr>
              <a:spLocks noChangeArrowheads="1"/>
            </p:cNvSpPr>
            <p:nvPr/>
          </p:nvSpPr>
          <p:spPr bwMode="auto">
            <a:xfrm>
              <a:off x="3818" y="2993"/>
              <a:ext cx="63" cy="62"/>
            </a:xfrm>
            <a:prstGeom prst="ellipse">
              <a:avLst/>
            </a:prstGeom>
            <a:solidFill>
              <a:srgbClr val="CC330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79930" name="Oval 55"/>
            <p:cNvSpPr>
              <a:spLocks noChangeArrowheads="1"/>
            </p:cNvSpPr>
            <p:nvPr/>
          </p:nvSpPr>
          <p:spPr bwMode="auto">
            <a:xfrm>
              <a:off x="3694" y="3044"/>
              <a:ext cx="62" cy="62"/>
            </a:xfrm>
            <a:prstGeom prst="ellipse">
              <a:avLst/>
            </a:prstGeom>
            <a:solidFill>
              <a:srgbClr val="CC330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79931" name="Oval 56"/>
            <p:cNvSpPr>
              <a:spLocks noChangeArrowheads="1"/>
            </p:cNvSpPr>
            <p:nvPr/>
          </p:nvSpPr>
          <p:spPr bwMode="auto">
            <a:xfrm>
              <a:off x="3860" y="2807"/>
              <a:ext cx="62" cy="63"/>
            </a:xfrm>
            <a:prstGeom prst="ellipse">
              <a:avLst/>
            </a:prstGeom>
            <a:solidFill>
              <a:srgbClr val="CC330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79932" name="Oval 57"/>
            <p:cNvSpPr>
              <a:spLocks noChangeArrowheads="1"/>
            </p:cNvSpPr>
            <p:nvPr/>
          </p:nvSpPr>
          <p:spPr bwMode="auto">
            <a:xfrm>
              <a:off x="3428" y="2740"/>
              <a:ext cx="696" cy="696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79933" name="Line 58"/>
            <p:cNvSpPr>
              <a:spLocks noChangeShapeType="1"/>
            </p:cNvSpPr>
            <p:nvPr/>
          </p:nvSpPr>
          <p:spPr bwMode="auto">
            <a:xfrm>
              <a:off x="3744" y="3072"/>
              <a:ext cx="96" cy="28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stealth" w="med" len="lg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9934" name="Line 59"/>
            <p:cNvSpPr>
              <a:spLocks noChangeShapeType="1"/>
            </p:cNvSpPr>
            <p:nvPr/>
          </p:nvSpPr>
          <p:spPr bwMode="auto">
            <a:xfrm flipH="1">
              <a:off x="4560" y="3072"/>
              <a:ext cx="240" cy="14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stealth" w="med" len="lg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9935" name="Rectangle 60"/>
            <p:cNvSpPr>
              <a:spLocks noChangeArrowheads="1"/>
            </p:cNvSpPr>
            <p:nvPr/>
          </p:nvSpPr>
          <p:spPr bwMode="auto">
            <a:xfrm>
              <a:off x="4176" y="3312"/>
              <a:ext cx="24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b="1" i="1">
                  <a:latin typeface="Times New Roman" panose="02020603050405020304" pitchFamily="18" charset="0"/>
                  <a:ea typeface="宋体" panose="02010600030101010101" pitchFamily="2" charset="-122"/>
                </a:rPr>
                <a:t>o</a:t>
              </a:r>
            </a:p>
          </p:txBody>
        </p:sp>
      </p:grpSp>
      <p:sp>
        <p:nvSpPr>
          <p:cNvPr id="79900" name="Line 61"/>
          <p:cNvSpPr>
            <a:spLocks noChangeShapeType="1"/>
          </p:cNvSpPr>
          <p:nvPr/>
        </p:nvSpPr>
        <p:spPr bwMode="auto">
          <a:xfrm flipV="1">
            <a:off x="6934200" y="1679104"/>
            <a:ext cx="457200" cy="304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6" name="Rectangle 3"/>
          <p:cNvSpPr txBox="1">
            <a:spLocks noChangeArrowheads="1"/>
          </p:cNvSpPr>
          <p:nvPr/>
        </p:nvSpPr>
        <p:spPr>
          <a:xfrm>
            <a:off x="223867" y="5645201"/>
            <a:ext cx="8305800" cy="469798"/>
          </a:xfrm>
          <a:prstGeom prst="rect">
            <a:avLst/>
          </a:prstGeom>
        </p:spPr>
        <p:txBody>
          <a:bodyPr/>
          <a:lstStyle>
            <a:lvl1pPr marL="292100" indent="-292100" algn="l" defTabSz="914400" rtl="0" eaLnBrk="1" latinLnBrk="0" hangingPunct="1">
              <a:spcBef>
                <a:spcPct val="20000"/>
              </a:spcBef>
              <a:buClrTx/>
              <a:buFont typeface="Wingdings" pitchFamily="2" charset="2"/>
              <a:buChar char="n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spcBef>
                <a:spcPct val="20000"/>
              </a:spcBef>
              <a:buClrTx/>
              <a:buFont typeface="Wingdings" pitchFamily="2" charset="2"/>
              <a:buChar char="n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spcBef>
                <a:spcPct val="20000"/>
              </a:spcBef>
              <a:buClrTx/>
              <a:buFont typeface="Wingdings" pitchFamily="2" charset="2"/>
              <a:buChar char="n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Tx/>
              <a:buFont typeface="Wingdings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Tx/>
              <a:buFont typeface="Wingdings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en-US" altLang="zh-CN" sz="2400">
                <a:ea typeface="宋体" panose="02010600030101010101" pitchFamily="2" charset="-122"/>
              </a:rPr>
              <a:t>A </a:t>
            </a:r>
            <a:r>
              <a:rPr lang="en-US" altLang="zh-CN" sz="2400" i="1">
                <a:ea typeface="宋体" panose="02010600030101010101" pitchFamily="2" charset="-122"/>
              </a:rPr>
              <a:t>cluster</a:t>
            </a:r>
            <a:r>
              <a:rPr lang="en-US" altLang="zh-CN" sz="2400">
                <a:ea typeface="宋体" panose="02010600030101010101" pitchFamily="2" charset="-122"/>
              </a:rPr>
              <a:t> is defined as </a:t>
            </a:r>
            <a:r>
              <a:rPr lang="en-US" altLang="zh-CN" sz="2400" b="1">
                <a:solidFill>
                  <a:srgbClr val="0101F4"/>
                </a:solidFill>
                <a:ea typeface="宋体" panose="02010600030101010101" pitchFamily="2" charset="-122"/>
              </a:rPr>
              <a:t>a maximal set of density-connected points</a:t>
            </a:r>
            <a:endParaRPr lang="en-US" altLang="zh-CN" sz="2400" b="1" dirty="0">
              <a:solidFill>
                <a:srgbClr val="0101F4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41223372"/>
      </p:ext>
    </p:extLst>
  </p:cSld>
  <p:clrMapOvr>
    <a:masterClrMapping/>
  </p:clrMapOvr>
  <p:transition>
    <p:checker/>
  </p:transition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>
          <a:xfrm>
            <a:off x="35496" y="260648"/>
            <a:ext cx="8280400" cy="432048"/>
          </a:xfrm>
        </p:spPr>
        <p:txBody>
          <a:bodyPr/>
          <a:lstStyle/>
          <a:p>
            <a:pPr algn="l"/>
            <a:r>
              <a:rPr lang="en-US" altLang="zh-CN" sz="2400" dirty="0">
                <a:ea typeface="宋体" panose="02010600030101010101" pitchFamily="2" charset="-122"/>
              </a:rPr>
              <a:t>DBSCAN Algorithm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836712"/>
            <a:ext cx="6466446" cy="5976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6375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050"/>
          <p:cNvSpPr>
            <a:spLocks noGrp="1" noChangeArrowheads="1"/>
          </p:cNvSpPr>
          <p:nvPr>
            <p:ph type="title"/>
          </p:nvPr>
        </p:nvSpPr>
        <p:spPr>
          <a:xfrm>
            <a:off x="381000" y="152400"/>
            <a:ext cx="8280400" cy="552450"/>
          </a:xfrm>
        </p:spPr>
        <p:txBody>
          <a:bodyPr/>
          <a:lstStyle/>
          <a:p>
            <a:r>
              <a:rPr lang="en-US" altLang="zh-CN" sz="2800">
                <a:ea typeface="宋体" panose="02010600030101010101" pitchFamily="2" charset="-122"/>
              </a:rPr>
              <a:t>When DBSCAN Works Well</a:t>
            </a:r>
          </a:p>
        </p:txBody>
      </p:sp>
      <p:pic>
        <p:nvPicPr>
          <p:cNvPr id="55299" name="Picture 205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81088"/>
            <a:ext cx="4872038" cy="3654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5300" name="Text Box 2052"/>
          <p:cNvSpPr txBox="1">
            <a:spLocks noChangeArrowheads="1"/>
          </p:cNvSpPr>
          <p:nvPr/>
        </p:nvSpPr>
        <p:spPr bwMode="auto">
          <a:xfrm>
            <a:off x="990600" y="4433888"/>
            <a:ext cx="25146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1800">
                <a:ea typeface="宋体" panose="02010600030101010101" pitchFamily="2" charset="-122"/>
              </a:rPr>
              <a:t>Original Points</a:t>
            </a:r>
          </a:p>
        </p:txBody>
      </p:sp>
      <p:grpSp>
        <p:nvGrpSpPr>
          <p:cNvPr id="2" name="Group 2053"/>
          <p:cNvGrpSpPr>
            <a:grpSpLocks/>
          </p:cNvGrpSpPr>
          <p:nvPr/>
        </p:nvGrpSpPr>
        <p:grpSpPr bwMode="auto">
          <a:xfrm>
            <a:off x="4271963" y="1004888"/>
            <a:ext cx="4872037" cy="3871912"/>
            <a:chOff x="2691" y="633"/>
            <a:chExt cx="3069" cy="2439"/>
          </a:xfrm>
        </p:grpSpPr>
        <p:pic>
          <p:nvPicPr>
            <p:cNvPr id="55303" name="Picture 205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91" y="633"/>
              <a:ext cx="3069" cy="23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5304" name="Text Box 2055"/>
            <p:cNvSpPr txBox="1">
              <a:spLocks noChangeArrowheads="1"/>
            </p:cNvSpPr>
            <p:nvPr/>
          </p:nvSpPr>
          <p:spPr bwMode="auto">
            <a:xfrm>
              <a:off x="3312" y="2841"/>
              <a:ext cx="158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1800">
                  <a:ea typeface="宋体" panose="02010600030101010101" pitchFamily="2" charset="-122"/>
                </a:rPr>
                <a:t>Clusters</a:t>
              </a:r>
            </a:p>
          </p:txBody>
        </p:sp>
      </p:grpSp>
      <p:sp>
        <p:nvSpPr>
          <p:cNvPr id="1653768" name="Text Box 2056"/>
          <p:cNvSpPr txBox="1">
            <a:spLocks noChangeArrowheads="1"/>
          </p:cNvSpPr>
          <p:nvPr/>
        </p:nvSpPr>
        <p:spPr bwMode="auto">
          <a:xfrm>
            <a:off x="827584" y="5229200"/>
            <a:ext cx="6629400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285750" indent="-285750">
              <a:spcBef>
                <a:spcPct val="50000"/>
              </a:spcBef>
              <a:buFont typeface="Wingdings" panose="05000000000000000000" pitchFamily="2" charset="2"/>
              <a:buChar char="ü"/>
            </a:pPr>
            <a:r>
              <a:rPr lang="en-US" altLang="zh-CN" sz="2000" dirty="0">
                <a:ea typeface="宋体" panose="02010600030101010101" pitchFamily="2" charset="-122"/>
              </a:rPr>
              <a:t>Robust to Noise</a:t>
            </a:r>
          </a:p>
          <a:p>
            <a:pPr marL="285750" indent="-285750">
              <a:spcBef>
                <a:spcPct val="50000"/>
              </a:spcBef>
              <a:buFont typeface="Wingdings" panose="05000000000000000000" pitchFamily="2" charset="2"/>
              <a:buChar char="ü"/>
            </a:pPr>
            <a:r>
              <a:rPr lang="en-US" altLang="zh-CN" sz="2000" dirty="0">
                <a:ea typeface="宋体" panose="02010600030101010101" pitchFamily="2" charset="-122"/>
              </a:rPr>
              <a:t>Can handle clusters of different shapes and sizes</a:t>
            </a:r>
          </a:p>
        </p:txBody>
      </p:sp>
    </p:spTree>
    <p:extLst>
      <p:ext uri="{BB962C8B-B14F-4D97-AF65-F5344CB8AC3E}">
        <p14:creationId xmlns:p14="http://schemas.microsoft.com/office/powerpoint/2010/main" val="3342765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53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53768" grpId="0" autoUpdateAnimBg="0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8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152400"/>
            <a:ext cx="8280400" cy="552450"/>
          </a:xfrm>
        </p:spPr>
        <p:txBody>
          <a:bodyPr/>
          <a:lstStyle/>
          <a:p>
            <a:r>
              <a:rPr lang="en-US" altLang="zh-CN" sz="2800">
                <a:ea typeface="宋体" panose="02010600030101010101" pitchFamily="2" charset="-122"/>
              </a:rPr>
              <a:t>When DBSCAN Does NOT Work Well</a:t>
            </a:r>
          </a:p>
        </p:txBody>
      </p:sp>
      <p:sp>
        <p:nvSpPr>
          <p:cNvPr id="11269" name="Text Box 3"/>
          <p:cNvSpPr txBox="1">
            <a:spLocks noChangeArrowheads="1"/>
          </p:cNvSpPr>
          <p:nvPr/>
        </p:nvSpPr>
        <p:spPr bwMode="auto">
          <a:xfrm>
            <a:off x="1066800" y="3886200"/>
            <a:ext cx="2514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1800">
                <a:ea typeface="宋体" panose="02010600030101010101" pitchFamily="2" charset="-122"/>
              </a:rPr>
              <a:t>Original Points</a:t>
            </a:r>
          </a:p>
        </p:txBody>
      </p:sp>
      <p:sp>
        <p:nvSpPr>
          <p:cNvPr id="11270" name="Rectangle 4"/>
          <p:cNvSpPr>
            <a:spLocks noChangeArrowheads="1"/>
          </p:cNvSpPr>
          <p:nvPr/>
        </p:nvSpPr>
        <p:spPr bwMode="auto">
          <a:xfrm>
            <a:off x="3048000" y="22288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zh-CN"/>
          </a:p>
        </p:txBody>
      </p:sp>
      <p:pic>
        <p:nvPicPr>
          <p:cNvPr id="11271" name="Picture 5" descr="fish_cluster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524000"/>
            <a:ext cx="3048000" cy="240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72" name="Rectangle 6"/>
          <p:cNvSpPr>
            <a:spLocks noChangeArrowheads="1"/>
          </p:cNvSpPr>
          <p:nvPr/>
        </p:nvSpPr>
        <p:spPr bwMode="auto">
          <a:xfrm>
            <a:off x="3630613" y="278923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zh-CN"/>
          </a:p>
        </p:txBody>
      </p:sp>
      <p:graphicFrame>
        <p:nvGraphicFramePr>
          <p:cNvPr id="11266" name="Object 0"/>
          <p:cNvGraphicFramePr>
            <a:graphicFrameLocks noChangeAspect="1"/>
          </p:cNvGraphicFramePr>
          <p:nvPr/>
        </p:nvGraphicFramePr>
        <p:xfrm>
          <a:off x="4648200" y="1066800"/>
          <a:ext cx="3363913" cy="2287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900" r:id="rId5" imgW="4686706" imgH="3177815" progId="MSPhotoEd.3">
                  <p:embed/>
                </p:oleObj>
              </mc:Choice>
              <mc:Fallback>
                <p:oleObj r:id="rId5" imgW="4686706" imgH="3177815" progId="MSPhotoEd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48200" y="1066800"/>
                        <a:ext cx="3363913" cy="22875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273" name="Rectangle 8"/>
          <p:cNvSpPr>
            <a:spLocks noChangeArrowheads="1"/>
          </p:cNvSpPr>
          <p:nvPr/>
        </p:nvSpPr>
        <p:spPr bwMode="auto">
          <a:xfrm>
            <a:off x="4800600" y="3352800"/>
            <a:ext cx="25146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sz="1600" b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(MinPts=4, Eps=9.75).</a:t>
            </a:r>
            <a:r>
              <a:rPr lang="en-US" altLang="zh-CN" sz="900" b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endParaRPr lang="en-US" altLang="zh-CN" sz="2400" b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1274" name="Rectangle 9"/>
          <p:cNvSpPr>
            <a:spLocks noChangeArrowheads="1"/>
          </p:cNvSpPr>
          <p:nvPr/>
        </p:nvSpPr>
        <p:spPr bwMode="auto">
          <a:xfrm>
            <a:off x="3630613" y="278923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zh-CN"/>
          </a:p>
        </p:txBody>
      </p:sp>
      <p:graphicFrame>
        <p:nvGraphicFramePr>
          <p:cNvPr id="11267" name="Object 1"/>
          <p:cNvGraphicFramePr>
            <a:graphicFrameLocks noChangeAspect="1"/>
          </p:cNvGraphicFramePr>
          <p:nvPr/>
        </p:nvGraphicFramePr>
        <p:xfrm>
          <a:off x="4724400" y="3733800"/>
          <a:ext cx="3363913" cy="228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901" r:id="rId7" imgW="4686706" imgH="3177815" progId="MSPhotoEd.3">
                  <p:embed/>
                </p:oleObj>
              </mc:Choice>
              <mc:Fallback>
                <p:oleObj r:id="rId7" imgW="4686706" imgH="3177815" progId="MSPhotoEd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24400" y="3733800"/>
                        <a:ext cx="3363913" cy="2286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275" name="Rectangle 11"/>
          <p:cNvSpPr>
            <a:spLocks noChangeArrowheads="1"/>
          </p:cNvSpPr>
          <p:nvPr/>
        </p:nvSpPr>
        <p:spPr bwMode="auto">
          <a:xfrm>
            <a:off x="4724400" y="6019800"/>
            <a:ext cx="25146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zh-CN" altLang="en-US" sz="1600" b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600" b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(MinPts=4, Eps=9.92)</a:t>
            </a:r>
          </a:p>
        </p:txBody>
      </p:sp>
      <p:sp>
        <p:nvSpPr>
          <p:cNvPr id="1654796" name="Text Box 12"/>
          <p:cNvSpPr txBox="1">
            <a:spLocks noChangeArrowheads="1"/>
          </p:cNvSpPr>
          <p:nvPr/>
        </p:nvSpPr>
        <p:spPr bwMode="auto">
          <a:xfrm>
            <a:off x="609600" y="5392738"/>
            <a:ext cx="3505200" cy="779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FontTx/>
              <a:buChar char="•"/>
            </a:pPr>
            <a:r>
              <a:rPr lang="zh-CN" altLang="en-US" sz="1800">
                <a:ea typeface="宋体" panose="02010600030101010101" pitchFamily="2" charset="-122"/>
              </a:rPr>
              <a:t> </a:t>
            </a:r>
            <a:r>
              <a:rPr lang="en-US" altLang="zh-CN" sz="1800">
                <a:ea typeface="宋体" panose="02010600030101010101" pitchFamily="2" charset="-122"/>
              </a:rPr>
              <a:t>Varying densities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US" altLang="zh-CN" sz="1800">
                <a:ea typeface="宋体" panose="02010600030101010101" pitchFamily="2" charset="-122"/>
              </a:rPr>
              <a:t> High-dimensional data</a:t>
            </a:r>
          </a:p>
        </p:txBody>
      </p:sp>
    </p:spTree>
    <p:extLst>
      <p:ext uri="{BB962C8B-B14F-4D97-AF65-F5344CB8AC3E}">
        <p14:creationId xmlns:p14="http://schemas.microsoft.com/office/powerpoint/2010/main" val="3047010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54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54796" grpId="0" autoUpdateAnimBg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395536" y="1340768"/>
            <a:ext cx="8458200" cy="4464496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2800" dirty="0">
                <a:ea typeface="宋体" panose="02010600030101010101" pitchFamily="2" charset="-122"/>
              </a:rPr>
              <a:t>Numerical measures that are applied to judge various aspects of cluster validity, are classified into the following two types.</a:t>
            </a:r>
          </a:p>
          <a:p>
            <a:pPr marL="0" indent="0">
              <a:buNone/>
            </a:pPr>
            <a:endParaRPr lang="en-US" altLang="zh-CN" sz="2800" dirty="0">
              <a:ea typeface="宋体" panose="02010600030101010101" pitchFamily="2" charset="-122"/>
            </a:endParaRPr>
          </a:p>
          <a:p>
            <a:pPr marL="742950" lvl="1" indent="-285750"/>
            <a:r>
              <a:rPr lang="en-US" altLang="zh-CN" sz="2400" dirty="0">
                <a:solidFill>
                  <a:srgbClr val="FF0000"/>
                </a:solidFill>
                <a:ea typeface="宋体" panose="02010600030101010101" pitchFamily="2" charset="-122"/>
              </a:rPr>
              <a:t>External Index:</a:t>
            </a:r>
            <a:r>
              <a:rPr lang="en-US" altLang="zh-CN" sz="2400" dirty="0">
                <a:ea typeface="宋体" panose="02010600030101010101" pitchFamily="2" charset="-122"/>
              </a:rPr>
              <a:t> Used to measure the extent to which cluster labels match externally supplied class labels.</a:t>
            </a:r>
          </a:p>
          <a:p>
            <a:pPr lvl="2">
              <a:lnSpc>
                <a:spcPct val="80000"/>
              </a:lnSpc>
              <a:buFont typeface="Wingdings" panose="05000000000000000000" pitchFamily="2" charset="2"/>
              <a:buChar char="ü"/>
            </a:pPr>
            <a:r>
              <a:rPr lang="en-US" altLang="zh-CN" dirty="0">
                <a:ea typeface="宋体" panose="02010600030101010101" pitchFamily="2" charset="-122"/>
              </a:rPr>
              <a:t>Entropy, NMI, ARI</a:t>
            </a:r>
          </a:p>
          <a:p>
            <a:pPr marL="742950" lvl="1" indent="-285750"/>
            <a:r>
              <a:rPr lang="en-US" altLang="zh-CN" sz="2400" dirty="0">
                <a:solidFill>
                  <a:srgbClr val="FF0000"/>
                </a:solidFill>
                <a:ea typeface="宋体" panose="02010600030101010101" pitchFamily="2" charset="-122"/>
              </a:rPr>
              <a:t>Internal Index:</a:t>
            </a:r>
            <a:r>
              <a:rPr lang="en-US" altLang="zh-CN" sz="2400" dirty="0">
                <a:ea typeface="宋体" panose="02010600030101010101" pitchFamily="2" charset="-122"/>
              </a:rPr>
              <a:t>  Used to measure the goodness of a clustering structure </a:t>
            </a:r>
            <a:r>
              <a:rPr lang="en-US" altLang="zh-CN" sz="2400" i="1" dirty="0">
                <a:ea typeface="宋体" panose="02010600030101010101" pitchFamily="2" charset="-122"/>
              </a:rPr>
              <a:t>without</a:t>
            </a:r>
            <a:r>
              <a:rPr lang="en-US" altLang="zh-CN" sz="2400" dirty="0">
                <a:ea typeface="宋体" panose="02010600030101010101" pitchFamily="2" charset="-122"/>
              </a:rPr>
              <a:t> respect to external information. </a:t>
            </a:r>
          </a:p>
          <a:p>
            <a:pPr lvl="2">
              <a:lnSpc>
                <a:spcPct val="80000"/>
              </a:lnSpc>
              <a:buFont typeface="Wingdings" panose="05000000000000000000" pitchFamily="2" charset="2"/>
              <a:buChar char="ü"/>
            </a:pPr>
            <a:r>
              <a:rPr lang="en-US" altLang="zh-CN" dirty="0">
                <a:ea typeface="宋体" panose="02010600030101010101" pitchFamily="2" charset="-122"/>
              </a:rPr>
              <a:t>Sum of Squared Error (SSE)</a:t>
            </a:r>
          </a:p>
        </p:txBody>
      </p:sp>
      <p:sp>
        <p:nvSpPr>
          <p:cNvPr id="60419" name="Rectangle 3"/>
          <p:cNvSpPr>
            <a:spLocks noGrp="1" noChangeArrowheads="1"/>
          </p:cNvSpPr>
          <p:nvPr>
            <p:ph type="title"/>
          </p:nvPr>
        </p:nvSpPr>
        <p:spPr>
          <a:xfrm>
            <a:off x="179512" y="404664"/>
            <a:ext cx="8280400" cy="685800"/>
          </a:xfrm>
        </p:spPr>
        <p:txBody>
          <a:bodyPr/>
          <a:lstStyle/>
          <a:p>
            <a:r>
              <a:rPr lang="en-US" altLang="zh-CN" sz="2800" dirty="0">
                <a:ea typeface="宋体" panose="02010600030101010101" pitchFamily="2" charset="-122"/>
              </a:rPr>
              <a:t>Measures of Cluster Validity</a:t>
            </a:r>
            <a:endParaRPr lang="en-US" altLang="zh-CN" dirty="0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3163042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75656" y="2636912"/>
            <a:ext cx="6072188" cy="175432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altLang="zh-CN" sz="5400" b="1" dirty="0">
                <a:solidFill>
                  <a:srgbClr val="0000FF"/>
                </a:solidFill>
                <a:latin typeface="Arial" charset="0"/>
              </a:rPr>
              <a:t>Association Rule Mining</a:t>
            </a:r>
            <a:endParaRPr lang="zh-CN" altLang="en-US" sz="5400" b="1" dirty="0">
              <a:solidFill>
                <a:srgbClr val="0000FF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9079642"/>
      </p:ext>
    </p:extLst>
  </p:cSld>
  <p:clrMapOvr>
    <a:masterClrMapping/>
  </p:clrMapOvr>
  <p:transition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>
          <a:xfrm>
            <a:off x="1219200" y="228600"/>
            <a:ext cx="7543800" cy="650875"/>
          </a:xfrm>
        </p:spPr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What Is Association Mining?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143000"/>
            <a:ext cx="8382000" cy="5181600"/>
          </a:xfrm>
        </p:spPr>
        <p:txBody>
          <a:bodyPr/>
          <a:lstStyle/>
          <a:p>
            <a:pPr marL="0" indent="0">
              <a:lnSpc>
                <a:spcPct val="90000"/>
              </a:lnSpc>
              <a:buSzPct val="80000"/>
              <a:buNone/>
            </a:pPr>
            <a:r>
              <a:rPr lang="en-US" altLang="zh-CN" sz="2400" dirty="0">
                <a:ea typeface="宋体" panose="02010600030101010101" pitchFamily="2" charset="-122"/>
              </a:rPr>
              <a:t>Association rule mining:</a:t>
            </a:r>
          </a:p>
          <a:p>
            <a:pPr lvl="1">
              <a:lnSpc>
                <a:spcPct val="90000"/>
              </a:lnSpc>
              <a:buSzPct val="80000"/>
            </a:pPr>
            <a:r>
              <a:rPr lang="en-US" altLang="zh-CN" sz="2000" dirty="0">
                <a:ea typeface="宋体" panose="02010600030101010101" pitchFamily="2" charset="-122"/>
              </a:rPr>
              <a:t>Finding frequent patterns, associations, correlations, or causal structures among sets of items or objects in transaction databases, relational databases, and other information repositories.</a:t>
            </a:r>
          </a:p>
          <a:p>
            <a:pPr lvl="1">
              <a:lnSpc>
                <a:spcPct val="90000"/>
              </a:lnSpc>
            </a:pPr>
            <a:r>
              <a:rPr lang="en-US" altLang="zh-CN" sz="2000" dirty="0">
                <a:solidFill>
                  <a:schemeClr val="hlink"/>
                </a:solidFill>
                <a:ea typeface="宋体" panose="02010600030101010101" pitchFamily="2" charset="-122"/>
              </a:rPr>
              <a:t>Frequent pattern</a:t>
            </a:r>
            <a:r>
              <a:rPr lang="en-US" altLang="zh-CN" sz="2000" dirty="0">
                <a:ea typeface="宋体" panose="02010600030101010101" pitchFamily="2" charset="-122"/>
              </a:rPr>
              <a:t>: pattern (set of items, sequence, etc.) that occurs frequently in a database [AIS93]</a:t>
            </a:r>
          </a:p>
          <a:p>
            <a:pPr marL="0" indent="0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 altLang="zh-CN" sz="2400" dirty="0">
                <a:solidFill>
                  <a:srgbClr val="0101F4"/>
                </a:solidFill>
                <a:ea typeface="宋体" panose="02010600030101010101" pitchFamily="2" charset="-122"/>
              </a:rPr>
              <a:t>Motivation</a:t>
            </a:r>
            <a:r>
              <a:rPr lang="en-US" altLang="zh-CN" sz="2400" dirty="0">
                <a:ea typeface="宋体" panose="02010600030101010101" pitchFamily="2" charset="-122"/>
              </a:rPr>
              <a:t>: finding regularities in data</a:t>
            </a:r>
          </a:p>
          <a:p>
            <a:pPr marL="457200" lvl="1" indent="0">
              <a:lnSpc>
                <a:spcPct val="90000"/>
              </a:lnSpc>
              <a:buNone/>
            </a:pPr>
            <a:r>
              <a:rPr lang="en-US" altLang="zh-CN" sz="2000" dirty="0">
                <a:ea typeface="宋体" panose="02010600030101010101" pitchFamily="2" charset="-122"/>
              </a:rPr>
              <a:t>What products were often purchased together? — Beer and diapers?!</a:t>
            </a:r>
          </a:p>
          <a:p>
            <a:pPr marL="457200" lvl="1" indent="0">
              <a:lnSpc>
                <a:spcPct val="90000"/>
              </a:lnSpc>
              <a:buNone/>
            </a:pPr>
            <a:r>
              <a:rPr lang="en-US" altLang="zh-CN" sz="2000" dirty="0">
                <a:ea typeface="宋体" panose="02010600030101010101" pitchFamily="2" charset="-122"/>
              </a:rPr>
              <a:t>What are the subsequent purchases after buying a PC?</a:t>
            </a:r>
          </a:p>
          <a:p>
            <a:pPr marL="457200" lvl="1" indent="0">
              <a:lnSpc>
                <a:spcPct val="90000"/>
              </a:lnSpc>
              <a:buNone/>
            </a:pPr>
            <a:r>
              <a:rPr lang="en-US" altLang="zh-CN" sz="2000" dirty="0">
                <a:ea typeface="宋体" panose="02010600030101010101" pitchFamily="2" charset="-122"/>
              </a:rPr>
              <a:t>What kinds of DNA are sensitive to this new drug?</a:t>
            </a:r>
          </a:p>
          <a:p>
            <a:pPr marL="457200" lvl="1" indent="0">
              <a:lnSpc>
                <a:spcPct val="90000"/>
              </a:lnSpc>
              <a:buNone/>
            </a:pPr>
            <a:r>
              <a:rPr lang="en-US" altLang="zh-CN" sz="2000" dirty="0">
                <a:ea typeface="宋体" panose="02010600030101010101" pitchFamily="2" charset="-122"/>
              </a:rPr>
              <a:t>Can we automatically classify web documents?</a:t>
            </a:r>
          </a:p>
        </p:txBody>
      </p:sp>
    </p:spTree>
    <p:extLst>
      <p:ext uri="{BB962C8B-B14F-4D97-AF65-F5344CB8AC3E}">
        <p14:creationId xmlns:p14="http://schemas.microsoft.com/office/powerpoint/2010/main" val="1782237406"/>
      </p:ext>
    </p:extLst>
  </p:cSld>
  <p:clrMapOvr>
    <a:masterClrMapping/>
  </p:clrMapOvr>
  <p:transition advClick="0"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>
          <a:xfrm>
            <a:off x="611560" y="248334"/>
            <a:ext cx="7772400" cy="1143000"/>
          </a:xfrm>
        </p:spPr>
        <p:txBody>
          <a:bodyPr/>
          <a:lstStyle/>
          <a:p>
            <a:r>
              <a:rPr lang="en-US" altLang="zh-CN" sz="2800" dirty="0">
                <a:ea typeface="宋体" panose="02010600030101010101" pitchFamily="2" charset="-122"/>
              </a:rPr>
              <a:t>Why Is Frequent Pattern or Association Mining Important?</a:t>
            </a:r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371600"/>
            <a:ext cx="8534400" cy="4927600"/>
          </a:xfrm>
        </p:spPr>
        <p:txBody>
          <a:bodyPr/>
          <a:lstStyle/>
          <a:p>
            <a:pPr marL="0" indent="0">
              <a:lnSpc>
                <a:spcPct val="110000"/>
              </a:lnSpc>
              <a:buNone/>
            </a:pPr>
            <a:r>
              <a:rPr lang="en-US" altLang="zh-CN" sz="2400" dirty="0">
                <a:ea typeface="宋体" panose="02010600030101010101" pitchFamily="2" charset="-122"/>
              </a:rPr>
              <a:t>Foundation for many essential data mining tasks</a:t>
            </a:r>
          </a:p>
          <a:p>
            <a:pPr lvl="1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ea typeface="宋体" panose="02010600030101010101" pitchFamily="2" charset="-122"/>
              </a:rPr>
              <a:t>Association, correlation, causality</a:t>
            </a:r>
          </a:p>
          <a:p>
            <a:pPr lvl="1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ea typeface="宋体" panose="02010600030101010101" pitchFamily="2" charset="-122"/>
              </a:rPr>
              <a:t>Sequential patterns, temporal or cyclic association, partial periodicity, spatial and multimedia association</a:t>
            </a:r>
          </a:p>
          <a:p>
            <a:pPr lvl="1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ea typeface="宋体" panose="02010600030101010101" pitchFamily="2" charset="-122"/>
              </a:rPr>
              <a:t>Associative classification, cluster analysis, iceberg cube, fascicles (semantic data compression)</a:t>
            </a:r>
          </a:p>
          <a:p>
            <a:pPr marL="0" indent="0">
              <a:lnSpc>
                <a:spcPct val="110000"/>
              </a:lnSpc>
              <a:buSzPct val="80000"/>
              <a:buNone/>
            </a:pPr>
            <a:r>
              <a:rPr lang="en-US" altLang="zh-CN" sz="2400" dirty="0">
                <a:ea typeface="宋体" panose="02010600030101010101" pitchFamily="2" charset="-122"/>
              </a:rPr>
              <a:t>Broad applications</a:t>
            </a:r>
          </a:p>
          <a:p>
            <a:pPr lvl="1">
              <a:lnSpc>
                <a:spcPct val="110000"/>
              </a:lnSpc>
              <a:buSzPct val="80000"/>
              <a:buFont typeface="Arial" panose="020B0604020202020204" pitchFamily="34" charset="0"/>
              <a:buChar char="•"/>
            </a:pPr>
            <a:r>
              <a:rPr lang="en-US" altLang="zh-CN" sz="2000" dirty="0">
                <a:ea typeface="宋体" panose="02010600030101010101" pitchFamily="2" charset="-122"/>
              </a:rPr>
              <a:t>Basket data analysis, cross-marketing, catalog design, sale campaign analysis</a:t>
            </a:r>
          </a:p>
          <a:p>
            <a:pPr lvl="1">
              <a:lnSpc>
                <a:spcPct val="110000"/>
              </a:lnSpc>
              <a:buSzPct val="80000"/>
              <a:buFont typeface="Arial" panose="020B0604020202020204" pitchFamily="34" charset="0"/>
              <a:buChar char="•"/>
            </a:pPr>
            <a:r>
              <a:rPr lang="en-US" altLang="zh-CN" sz="2000" dirty="0">
                <a:ea typeface="宋体" panose="02010600030101010101" pitchFamily="2" charset="-122"/>
              </a:rPr>
              <a:t>Web log (click stream) analysis, DNA sequence analysis, etc.</a:t>
            </a:r>
          </a:p>
        </p:txBody>
      </p:sp>
    </p:spTree>
    <p:extLst>
      <p:ext uri="{BB962C8B-B14F-4D97-AF65-F5344CB8AC3E}">
        <p14:creationId xmlns:p14="http://schemas.microsoft.com/office/powerpoint/2010/main" val="2479698641"/>
      </p:ext>
    </p:extLst>
  </p:cSld>
  <p:clrMapOvr>
    <a:masterClrMapping/>
  </p:clrMapOvr>
  <p:transition>
    <p:zoom/>
  </p:transition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>
          <a:xfrm>
            <a:off x="179512" y="600490"/>
            <a:ext cx="8280400" cy="685800"/>
          </a:xfrm>
        </p:spPr>
        <p:txBody>
          <a:bodyPr/>
          <a:lstStyle/>
          <a:p>
            <a:r>
              <a:rPr lang="en-US" altLang="zh-CN" dirty="0">
                <a:ea typeface="宋体" panose="02010600030101010101" pitchFamily="2" charset="-122"/>
              </a:rPr>
              <a:t>Association Rule Mining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86283" y="1475996"/>
            <a:ext cx="8318500" cy="11430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zh-CN" sz="2400" dirty="0">
                <a:ea typeface="宋体" panose="02010600030101010101" pitchFamily="2" charset="-122"/>
              </a:rPr>
              <a:t>Given a set of transactions, find rules that will predict the occurrence of an item based on the occurrences of other items in the transaction</a:t>
            </a:r>
          </a:p>
        </p:txBody>
      </p:sp>
      <p:sp>
        <p:nvSpPr>
          <p:cNvPr id="1029" name="Text Box 4"/>
          <p:cNvSpPr txBox="1">
            <a:spLocks noChangeArrowheads="1"/>
          </p:cNvSpPr>
          <p:nvPr/>
        </p:nvSpPr>
        <p:spPr bwMode="auto">
          <a:xfrm>
            <a:off x="609600" y="2924944"/>
            <a:ext cx="41910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2000" dirty="0">
                <a:solidFill>
                  <a:srgbClr val="FF0000"/>
                </a:solidFill>
                <a:ea typeface="宋体" panose="02010600030101010101" pitchFamily="2" charset="-122"/>
              </a:rPr>
              <a:t>Market-Basket transactions</a:t>
            </a:r>
          </a:p>
        </p:txBody>
      </p:sp>
      <p:graphicFrame>
        <p:nvGraphicFramePr>
          <p:cNvPr id="102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13812511"/>
              </p:ext>
            </p:extLst>
          </p:nvPr>
        </p:nvGraphicFramePr>
        <p:xfrm>
          <a:off x="533400" y="3431098"/>
          <a:ext cx="4343400" cy="2532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79" name="Document" r:id="rId3" imgW="3433292" imgH="1998228" progId="Word.Document.8">
                  <p:embed/>
                </p:oleObj>
              </mc:Choice>
              <mc:Fallback>
                <p:oleObj name="Document" r:id="rId3" imgW="3433292" imgH="1998228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3431098"/>
                        <a:ext cx="4343400" cy="2532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30" name="Text Box 6"/>
          <p:cNvSpPr txBox="1">
            <a:spLocks noChangeArrowheads="1"/>
          </p:cNvSpPr>
          <p:nvPr/>
        </p:nvSpPr>
        <p:spPr bwMode="auto">
          <a:xfrm>
            <a:off x="4876800" y="3048000"/>
            <a:ext cx="38100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2000">
                <a:ea typeface="宋体" panose="02010600030101010101" pitchFamily="2" charset="-122"/>
              </a:rPr>
              <a:t>Example of Association Rules</a:t>
            </a:r>
          </a:p>
        </p:txBody>
      </p:sp>
      <p:sp>
        <p:nvSpPr>
          <p:cNvPr id="1031" name="Text Box 7"/>
          <p:cNvSpPr txBox="1">
            <a:spLocks noChangeArrowheads="1"/>
          </p:cNvSpPr>
          <p:nvPr/>
        </p:nvSpPr>
        <p:spPr bwMode="auto">
          <a:xfrm>
            <a:off x="5334000" y="3657600"/>
            <a:ext cx="3276600" cy="91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1800" b="0">
                <a:ea typeface="宋体" panose="02010600030101010101" pitchFamily="2" charset="-122"/>
              </a:rPr>
              <a:t>{Diaper} </a:t>
            </a:r>
            <a:r>
              <a:rPr lang="en-US" altLang="zh-CN" sz="1800" b="0">
                <a:ea typeface="宋体" panose="02010600030101010101" pitchFamily="2" charset="-122"/>
                <a:sym typeface="Symbol" panose="05050102010706020507" pitchFamily="18" charset="2"/>
              </a:rPr>
              <a:t> {Beer},</a:t>
            </a:r>
            <a:br>
              <a:rPr lang="en-US" altLang="zh-CN" sz="1800" b="0">
                <a:ea typeface="宋体" panose="02010600030101010101" pitchFamily="2" charset="-122"/>
                <a:sym typeface="Symbol" panose="05050102010706020507" pitchFamily="18" charset="2"/>
              </a:rPr>
            </a:br>
            <a:r>
              <a:rPr lang="en-US" altLang="zh-CN" sz="1800" b="0">
                <a:ea typeface="宋体" panose="02010600030101010101" pitchFamily="2" charset="-122"/>
                <a:sym typeface="Symbol" panose="05050102010706020507" pitchFamily="18" charset="2"/>
              </a:rPr>
              <a:t>{Milk, Bread}  {Eggs,Coke},</a:t>
            </a:r>
            <a:br>
              <a:rPr lang="en-US" altLang="zh-CN" sz="1800" b="0">
                <a:ea typeface="宋体" panose="02010600030101010101" pitchFamily="2" charset="-122"/>
                <a:sym typeface="Symbol" panose="05050102010706020507" pitchFamily="18" charset="2"/>
              </a:rPr>
            </a:br>
            <a:r>
              <a:rPr lang="en-US" altLang="zh-CN" sz="1800" b="0">
                <a:ea typeface="宋体" panose="02010600030101010101" pitchFamily="2" charset="-122"/>
                <a:sym typeface="Symbol" panose="05050102010706020507" pitchFamily="18" charset="2"/>
              </a:rPr>
              <a:t>{Beer, Bread}  {Milk},</a:t>
            </a:r>
          </a:p>
        </p:txBody>
      </p:sp>
      <p:sp>
        <p:nvSpPr>
          <p:cNvPr id="1032" name="Text Box 8"/>
          <p:cNvSpPr txBox="1">
            <a:spLocks noChangeArrowheads="1"/>
          </p:cNvSpPr>
          <p:nvPr/>
        </p:nvSpPr>
        <p:spPr bwMode="auto">
          <a:xfrm>
            <a:off x="4876800" y="4953000"/>
            <a:ext cx="40386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2000" dirty="0">
                <a:solidFill>
                  <a:srgbClr val="0101F4"/>
                </a:solidFill>
                <a:ea typeface="宋体" panose="02010600030101010101" pitchFamily="2" charset="-122"/>
              </a:rPr>
              <a:t>Implication means co-occurrence, not causality!</a:t>
            </a:r>
          </a:p>
        </p:txBody>
      </p:sp>
    </p:spTree>
    <p:extLst>
      <p:ext uri="{BB962C8B-B14F-4D97-AF65-F5344CB8AC3E}">
        <p14:creationId xmlns:p14="http://schemas.microsoft.com/office/powerpoint/2010/main" val="13060551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Blue Diagonal">
  <a:themeElements>
    <a:clrScheme name="">
      <a:dk1>
        <a:srgbClr val="000000"/>
      </a:dk1>
      <a:lt1>
        <a:srgbClr val="FFFFFF"/>
      </a:lt1>
      <a:dk2>
        <a:srgbClr val="0066FF"/>
      </a:dk2>
      <a:lt2>
        <a:srgbClr val="B2B2B2"/>
      </a:lt2>
      <a:accent1>
        <a:srgbClr val="00CCCC"/>
      </a:accent1>
      <a:accent2>
        <a:srgbClr val="FF33CC"/>
      </a:accent2>
      <a:accent3>
        <a:srgbClr val="FFFFFF"/>
      </a:accent3>
      <a:accent4>
        <a:srgbClr val="000000"/>
      </a:accent4>
      <a:accent5>
        <a:srgbClr val="AAE2E2"/>
      </a:accent5>
      <a:accent6>
        <a:srgbClr val="E72DB9"/>
      </a:accent6>
      <a:hlink>
        <a:srgbClr val="000066"/>
      </a:hlink>
      <a:folHlink>
        <a:srgbClr val="000066"/>
      </a:folHlink>
    </a:clrScheme>
    <a:fontScheme name="Blue Diagonal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sq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35000"/>
          </a:spcBef>
          <a:spcAft>
            <a:spcPct val="0"/>
          </a:spcAft>
          <a:buClr>
            <a:schemeClr val="tx1"/>
          </a:buClr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sq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35000"/>
          </a:spcBef>
          <a:spcAft>
            <a:spcPct val="0"/>
          </a:spcAft>
          <a:buClr>
            <a:schemeClr val="tx1"/>
          </a:buClr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Blue Diagonal 1">
        <a:dk1>
          <a:srgbClr val="000000"/>
        </a:dk1>
        <a:lt1>
          <a:srgbClr val="FFFFFF"/>
        </a:lt1>
        <a:dk2>
          <a:srgbClr val="0066FF"/>
        </a:dk2>
        <a:lt2>
          <a:srgbClr val="FFFF00"/>
        </a:lt2>
        <a:accent1>
          <a:srgbClr val="00CCCC"/>
        </a:accent1>
        <a:accent2>
          <a:srgbClr val="FF33CC"/>
        </a:accent2>
        <a:accent3>
          <a:srgbClr val="AAB8FF"/>
        </a:accent3>
        <a:accent4>
          <a:srgbClr val="DADADA"/>
        </a:accent4>
        <a:accent5>
          <a:srgbClr val="AAE2E2"/>
        </a:accent5>
        <a:accent6>
          <a:srgbClr val="E72DB9"/>
        </a:accent6>
        <a:hlink>
          <a:srgbClr val="FF4568"/>
        </a:hlink>
        <a:folHlink>
          <a:srgbClr val="CCEC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 Diagonal 2">
        <a:dk1>
          <a:srgbClr val="000000"/>
        </a:dk1>
        <a:lt1>
          <a:srgbClr val="9999FF"/>
        </a:lt1>
        <a:dk2>
          <a:srgbClr val="6600FF"/>
        </a:dk2>
        <a:lt2>
          <a:srgbClr val="FFFFFF"/>
        </a:lt2>
        <a:accent1>
          <a:srgbClr val="CCCCFF"/>
        </a:accent1>
        <a:accent2>
          <a:srgbClr val="FF99FF"/>
        </a:accent2>
        <a:accent3>
          <a:srgbClr val="CACAFF"/>
        </a:accent3>
        <a:accent4>
          <a:srgbClr val="000000"/>
        </a:accent4>
        <a:accent5>
          <a:srgbClr val="E2E2FF"/>
        </a:accent5>
        <a:accent6>
          <a:srgbClr val="E78AE7"/>
        </a:accent6>
        <a:hlink>
          <a:srgbClr val="00CC66"/>
        </a:hlink>
        <a:folHlink>
          <a:srgbClr val="CCE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 Diagonal 3">
        <a:dk1>
          <a:srgbClr val="000000"/>
        </a:dk1>
        <a:lt1>
          <a:srgbClr val="FFFFFF"/>
        </a:lt1>
        <a:dk2>
          <a:srgbClr val="000000"/>
        </a:dk2>
        <a:lt2>
          <a:srgbClr val="CBCBCB"/>
        </a:lt2>
        <a:accent1>
          <a:srgbClr val="DDDDDD"/>
        </a:accent1>
        <a:accent2>
          <a:srgbClr val="B2B2B2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A1A1A1"/>
        </a:accent6>
        <a:hlink>
          <a:srgbClr val="4D4D4D"/>
        </a:hlink>
        <a:folHlink>
          <a:srgbClr val="77777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 Diagonal 4">
        <a:dk1>
          <a:srgbClr val="000000"/>
        </a:dk1>
        <a:lt1>
          <a:srgbClr val="FFFFFF"/>
        </a:lt1>
        <a:dk2>
          <a:srgbClr val="990066"/>
        </a:dk2>
        <a:lt2>
          <a:srgbClr val="FFFF00"/>
        </a:lt2>
        <a:accent1>
          <a:srgbClr val="996633"/>
        </a:accent1>
        <a:accent2>
          <a:srgbClr val="CC6600"/>
        </a:accent2>
        <a:accent3>
          <a:srgbClr val="CAAAB8"/>
        </a:accent3>
        <a:accent4>
          <a:srgbClr val="DADADA"/>
        </a:accent4>
        <a:accent5>
          <a:srgbClr val="CAB8AD"/>
        </a:accent5>
        <a:accent6>
          <a:srgbClr val="B95C00"/>
        </a:accent6>
        <a:hlink>
          <a:srgbClr val="999933"/>
        </a:hlink>
        <a:folHlink>
          <a:srgbClr val="CCCC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 Diagonal 5">
        <a:dk1>
          <a:srgbClr val="000000"/>
        </a:dk1>
        <a:lt1>
          <a:srgbClr val="FFFFFF"/>
        </a:lt1>
        <a:dk2>
          <a:srgbClr val="0066FF"/>
        </a:dk2>
        <a:lt2>
          <a:srgbClr val="B2B2B2"/>
        </a:lt2>
        <a:accent1>
          <a:srgbClr val="00CCCC"/>
        </a:accent1>
        <a:accent2>
          <a:srgbClr val="FF33CC"/>
        </a:accent2>
        <a:accent3>
          <a:srgbClr val="FFFFFF"/>
        </a:accent3>
        <a:accent4>
          <a:srgbClr val="000000"/>
        </a:accent4>
        <a:accent5>
          <a:srgbClr val="AAE2E2"/>
        </a:accent5>
        <a:accent6>
          <a:srgbClr val="E72DB9"/>
        </a:accent6>
        <a:hlink>
          <a:srgbClr val="FF4568"/>
        </a:hlink>
        <a:folHlink>
          <a:srgbClr val="CCEC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1_Blue Diagonal">
  <a:themeElements>
    <a:clrScheme name="">
      <a:dk1>
        <a:srgbClr val="000000"/>
      </a:dk1>
      <a:lt1>
        <a:srgbClr val="FFFFFF"/>
      </a:lt1>
      <a:dk2>
        <a:srgbClr val="0066FF"/>
      </a:dk2>
      <a:lt2>
        <a:srgbClr val="B2B2B2"/>
      </a:lt2>
      <a:accent1>
        <a:srgbClr val="00CCCC"/>
      </a:accent1>
      <a:accent2>
        <a:srgbClr val="FF33CC"/>
      </a:accent2>
      <a:accent3>
        <a:srgbClr val="FFFFFF"/>
      </a:accent3>
      <a:accent4>
        <a:srgbClr val="000000"/>
      </a:accent4>
      <a:accent5>
        <a:srgbClr val="AAE2E2"/>
      </a:accent5>
      <a:accent6>
        <a:srgbClr val="E72DB9"/>
      </a:accent6>
      <a:hlink>
        <a:srgbClr val="000066"/>
      </a:hlink>
      <a:folHlink>
        <a:srgbClr val="000066"/>
      </a:folHlink>
    </a:clrScheme>
    <a:fontScheme name="Blue Diagonal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sq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35000"/>
          </a:spcBef>
          <a:spcAft>
            <a:spcPct val="0"/>
          </a:spcAft>
          <a:buClr>
            <a:schemeClr val="tx1"/>
          </a:buClr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sq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35000"/>
          </a:spcBef>
          <a:spcAft>
            <a:spcPct val="0"/>
          </a:spcAft>
          <a:buClr>
            <a:schemeClr val="tx1"/>
          </a:buClr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Blue Diagonal 1">
        <a:dk1>
          <a:srgbClr val="000000"/>
        </a:dk1>
        <a:lt1>
          <a:srgbClr val="FFFFFF"/>
        </a:lt1>
        <a:dk2>
          <a:srgbClr val="0066FF"/>
        </a:dk2>
        <a:lt2>
          <a:srgbClr val="FFFF00"/>
        </a:lt2>
        <a:accent1>
          <a:srgbClr val="00CCCC"/>
        </a:accent1>
        <a:accent2>
          <a:srgbClr val="FF33CC"/>
        </a:accent2>
        <a:accent3>
          <a:srgbClr val="AAB8FF"/>
        </a:accent3>
        <a:accent4>
          <a:srgbClr val="DADADA"/>
        </a:accent4>
        <a:accent5>
          <a:srgbClr val="AAE2E2"/>
        </a:accent5>
        <a:accent6>
          <a:srgbClr val="E72DB9"/>
        </a:accent6>
        <a:hlink>
          <a:srgbClr val="FF4568"/>
        </a:hlink>
        <a:folHlink>
          <a:srgbClr val="CCEC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 Diagonal 2">
        <a:dk1>
          <a:srgbClr val="000000"/>
        </a:dk1>
        <a:lt1>
          <a:srgbClr val="9999FF"/>
        </a:lt1>
        <a:dk2>
          <a:srgbClr val="6600FF"/>
        </a:dk2>
        <a:lt2>
          <a:srgbClr val="FFFFFF"/>
        </a:lt2>
        <a:accent1>
          <a:srgbClr val="CCCCFF"/>
        </a:accent1>
        <a:accent2>
          <a:srgbClr val="FF99FF"/>
        </a:accent2>
        <a:accent3>
          <a:srgbClr val="CACAFF"/>
        </a:accent3>
        <a:accent4>
          <a:srgbClr val="000000"/>
        </a:accent4>
        <a:accent5>
          <a:srgbClr val="E2E2FF"/>
        </a:accent5>
        <a:accent6>
          <a:srgbClr val="E78AE7"/>
        </a:accent6>
        <a:hlink>
          <a:srgbClr val="00CC66"/>
        </a:hlink>
        <a:folHlink>
          <a:srgbClr val="CCE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 Diagonal 3">
        <a:dk1>
          <a:srgbClr val="000000"/>
        </a:dk1>
        <a:lt1>
          <a:srgbClr val="FFFFFF"/>
        </a:lt1>
        <a:dk2>
          <a:srgbClr val="000000"/>
        </a:dk2>
        <a:lt2>
          <a:srgbClr val="CBCBCB"/>
        </a:lt2>
        <a:accent1>
          <a:srgbClr val="DDDDDD"/>
        </a:accent1>
        <a:accent2>
          <a:srgbClr val="B2B2B2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A1A1A1"/>
        </a:accent6>
        <a:hlink>
          <a:srgbClr val="4D4D4D"/>
        </a:hlink>
        <a:folHlink>
          <a:srgbClr val="77777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 Diagonal 4">
        <a:dk1>
          <a:srgbClr val="000000"/>
        </a:dk1>
        <a:lt1>
          <a:srgbClr val="FFFFFF"/>
        </a:lt1>
        <a:dk2>
          <a:srgbClr val="990066"/>
        </a:dk2>
        <a:lt2>
          <a:srgbClr val="FFFF00"/>
        </a:lt2>
        <a:accent1>
          <a:srgbClr val="996633"/>
        </a:accent1>
        <a:accent2>
          <a:srgbClr val="CC6600"/>
        </a:accent2>
        <a:accent3>
          <a:srgbClr val="CAAAB8"/>
        </a:accent3>
        <a:accent4>
          <a:srgbClr val="DADADA"/>
        </a:accent4>
        <a:accent5>
          <a:srgbClr val="CAB8AD"/>
        </a:accent5>
        <a:accent6>
          <a:srgbClr val="B95C00"/>
        </a:accent6>
        <a:hlink>
          <a:srgbClr val="999933"/>
        </a:hlink>
        <a:folHlink>
          <a:srgbClr val="CCCC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 Diagonal 5">
        <a:dk1>
          <a:srgbClr val="000000"/>
        </a:dk1>
        <a:lt1>
          <a:srgbClr val="FFFFFF"/>
        </a:lt1>
        <a:dk2>
          <a:srgbClr val="0066FF"/>
        </a:dk2>
        <a:lt2>
          <a:srgbClr val="B2B2B2"/>
        </a:lt2>
        <a:accent1>
          <a:srgbClr val="00CCCC"/>
        </a:accent1>
        <a:accent2>
          <a:srgbClr val="FF33CC"/>
        </a:accent2>
        <a:accent3>
          <a:srgbClr val="FFFFFF"/>
        </a:accent3>
        <a:accent4>
          <a:srgbClr val="000000"/>
        </a:accent4>
        <a:accent5>
          <a:srgbClr val="AAE2E2"/>
        </a:accent5>
        <a:accent6>
          <a:srgbClr val="E72DB9"/>
        </a:accent6>
        <a:hlink>
          <a:srgbClr val="FF4568"/>
        </a:hlink>
        <a:folHlink>
          <a:srgbClr val="CCEC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13540</TotalTime>
  <Words>5464</Words>
  <Application>Microsoft Office PowerPoint</Application>
  <PresentationFormat>On-screen Show (4:3)</PresentationFormat>
  <Paragraphs>1183</Paragraphs>
  <Slides>115</Slides>
  <Notes>43</Notes>
  <HiddenSlides>0</HiddenSlides>
  <MMClips>0</MMClips>
  <ScaleCrop>false</ScaleCrop>
  <HeadingPairs>
    <vt:vector size="8" baseType="variant">
      <vt:variant>
        <vt:lpstr>Fonts Used</vt:lpstr>
      </vt:variant>
      <vt:variant>
        <vt:i4>17</vt:i4>
      </vt:variant>
      <vt:variant>
        <vt:lpstr>Theme</vt:lpstr>
      </vt:variant>
      <vt:variant>
        <vt:i4>5</vt:i4>
      </vt:variant>
      <vt:variant>
        <vt:lpstr>Embedded OLE Servers</vt:lpstr>
      </vt:variant>
      <vt:variant>
        <vt:i4>8</vt:i4>
      </vt:variant>
      <vt:variant>
        <vt:lpstr>Slide Titles</vt:lpstr>
      </vt:variant>
      <vt:variant>
        <vt:i4>115</vt:i4>
      </vt:variant>
    </vt:vector>
  </HeadingPairs>
  <TitlesOfParts>
    <vt:vector size="145" baseType="lpstr">
      <vt:lpstr>Arial Unicode MS</vt:lpstr>
      <vt:lpstr>微软雅黑</vt:lpstr>
      <vt:lpstr>Monotype Sorts</vt:lpstr>
      <vt:lpstr>Small Fonts</vt:lpstr>
      <vt:lpstr>Aparajita</vt:lpstr>
      <vt:lpstr>Arial</vt:lpstr>
      <vt:lpstr>Calibri</vt:lpstr>
      <vt:lpstr>Cambria Math</vt:lpstr>
      <vt:lpstr>Comic Sans MS</vt:lpstr>
      <vt:lpstr>Lucida Sans Unicode</vt:lpstr>
      <vt:lpstr>Marlett</vt:lpstr>
      <vt:lpstr>Symbol</vt:lpstr>
      <vt:lpstr>Tahoma</vt:lpstr>
      <vt:lpstr>Times New Roman</vt:lpstr>
      <vt:lpstr>Webdings</vt:lpstr>
      <vt:lpstr>Wingdings</vt:lpstr>
      <vt:lpstr>Wingdings 2</vt:lpstr>
      <vt:lpstr>Office 主题</vt:lpstr>
      <vt:lpstr>2_Office 主题</vt:lpstr>
      <vt:lpstr>Default Design</vt:lpstr>
      <vt:lpstr>Blue Diagonal</vt:lpstr>
      <vt:lpstr>1_Blue Diagonal</vt:lpstr>
      <vt:lpstr>VISIO</vt:lpstr>
      <vt:lpstr>Equation</vt:lpstr>
      <vt:lpstr>Document</vt:lpstr>
      <vt:lpstr>Visio</vt:lpstr>
      <vt:lpstr>Worksheet</vt:lpstr>
      <vt:lpstr>Bitmap Image</vt:lpstr>
      <vt:lpstr>MSPhotoEd.3</vt:lpstr>
      <vt:lpstr>Clip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Classification vs. Regression</vt:lpstr>
      <vt:lpstr>PowerPoint Presentation</vt:lpstr>
      <vt:lpstr>Classification—A Two-Step Process </vt:lpstr>
      <vt:lpstr>1. Nearest Neighbor Classifiers</vt:lpstr>
      <vt:lpstr>Definition of Nearest Neighbor</vt:lpstr>
      <vt:lpstr>PowerPoint Presentation</vt:lpstr>
      <vt:lpstr>Remarks</vt:lpstr>
      <vt:lpstr>2. Naïve Bayes</vt:lpstr>
      <vt:lpstr>PowerPoint Presentation</vt:lpstr>
      <vt:lpstr>Case Study</vt:lpstr>
      <vt:lpstr>PowerPoint Presentation</vt:lpstr>
      <vt:lpstr>PowerPoint Presentation</vt:lpstr>
      <vt:lpstr>PowerPoint Presentation</vt:lpstr>
      <vt:lpstr>Example of a Decision Tree</vt:lpstr>
      <vt:lpstr>Decision Tree Classification Task</vt:lpstr>
      <vt:lpstr>Apply Model to Test Data</vt:lpstr>
      <vt:lpstr>Apply Model to Test Data</vt:lpstr>
      <vt:lpstr>Apply Model to Test Data</vt:lpstr>
      <vt:lpstr>Apply Model to Test Data</vt:lpstr>
      <vt:lpstr>Apply Model to Test Data</vt:lpstr>
      <vt:lpstr>Apply Model to Test Data</vt:lpstr>
      <vt:lpstr>How to determine the Best Split</vt:lpstr>
      <vt:lpstr>Information Gain</vt:lpstr>
      <vt:lpstr>Attribute Selection: Information Gain</vt:lpstr>
      <vt:lpstr>4. SVM</vt:lpstr>
      <vt:lpstr>SVM—When Data Is Linearly Separable</vt:lpstr>
      <vt:lpstr>SVM—Linearly Separable</vt:lpstr>
      <vt:lpstr>SVM—Linearly Inseparable</vt:lpstr>
      <vt:lpstr>SVM—Kernel functions</vt:lpstr>
      <vt:lpstr>PowerPoint Presentation</vt:lpstr>
      <vt:lpstr>PowerPoint Presentation</vt:lpstr>
      <vt:lpstr>Rationale for Ensemble Learning</vt:lpstr>
      <vt:lpstr>1. Bagging - Aggregate Bootstrapping </vt:lpstr>
      <vt:lpstr>Random Forest</vt:lpstr>
      <vt:lpstr>PowerPoint Presentation</vt:lpstr>
      <vt:lpstr>2.Boosting</vt:lpstr>
      <vt:lpstr>Boosting in a Picture</vt:lpstr>
      <vt:lpstr>And in animation</vt:lpstr>
      <vt:lpstr>AdaBoost example</vt:lpstr>
      <vt:lpstr>AdaBoost example</vt:lpstr>
      <vt:lpstr>AdaBoost example</vt:lpstr>
      <vt:lpstr>AdaBoost example</vt:lpstr>
      <vt:lpstr>PowerPoint Presentation</vt:lpstr>
      <vt:lpstr>PowerPoint Presentation</vt:lpstr>
      <vt:lpstr>PowerPoint Presentation</vt:lpstr>
      <vt:lpstr>1. K-means Clustering</vt:lpstr>
      <vt:lpstr>Two different K-means Clusterings</vt:lpstr>
      <vt:lpstr>Importance of Choosing Initial Centroids …</vt:lpstr>
      <vt:lpstr>Importance of Choosing Initial Centroids …</vt:lpstr>
      <vt:lpstr>Solutions to Initial Centroids Problem</vt:lpstr>
      <vt:lpstr>Evaluating K-means Clusters</vt:lpstr>
      <vt:lpstr>What Is the Problem of the K-Means Method?</vt:lpstr>
      <vt:lpstr>The K-Medoids Clustering Method</vt:lpstr>
      <vt:lpstr>A Typical K-Medoids Algorithm (PAM)</vt:lpstr>
      <vt:lpstr>PAM (Partitioning Around Medoids) (1987)</vt:lpstr>
      <vt:lpstr>What Is the Problem with PAM?</vt:lpstr>
      <vt:lpstr>Limitations of K-means: Differing Sizes</vt:lpstr>
      <vt:lpstr>Limitations of K-means: Differing Density</vt:lpstr>
      <vt:lpstr>Limitations of K-means: Non-globular Shapes</vt:lpstr>
      <vt:lpstr>Overcoming K-means Limitations</vt:lpstr>
      <vt:lpstr>Overcoming K-means Limitations</vt:lpstr>
      <vt:lpstr>Overcoming K-means Limitations</vt:lpstr>
      <vt:lpstr>2. Hierarchical Clustering </vt:lpstr>
      <vt:lpstr>Strengths of Hierarchical Clustering</vt:lpstr>
      <vt:lpstr>Hierarchical Clustering</vt:lpstr>
      <vt:lpstr>Agglomerative Clustering Algorithm</vt:lpstr>
      <vt:lpstr>Starting Situation </vt:lpstr>
      <vt:lpstr>Intermediate Situation</vt:lpstr>
      <vt:lpstr>Intermediate Situation</vt:lpstr>
      <vt:lpstr>After Merging</vt:lpstr>
      <vt:lpstr>How to Define Inter-Cluster Similarity</vt:lpstr>
      <vt:lpstr>How to Define Inter-Cluster Similarity</vt:lpstr>
      <vt:lpstr>How to Define Inter-Cluster Similarity</vt:lpstr>
      <vt:lpstr>How to Define Inter-Cluster Similarity</vt:lpstr>
      <vt:lpstr>How to Define Inter-Cluster Similarity</vt:lpstr>
      <vt:lpstr>3. Density-Based Clustering Methods</vt:lpstr>
      <vt:lpstr>3. Density-based Clustering: DBSCAN</vt:lpstr>
      <vt:lpstr>DBSCAN: Core, Border, and Noise Points</vt:lpstr>
      <vt:lpstr>PowerPoint Presentation</vt:lpstr>
      <vt:lpstr>PowerPoint Presentation</vt:lpstr>
      <vt:lpstr>DBSCAN Algorithm</vt:lpstr>
      <vt:lpstr>When DBSCAN Works Well</vt:lpstr>
      <vt:lpstr>When DBSCAN Does NOT Work Well</vt:lpstr>
      <vt:lpstr>Measures of Cluster Validity</vt:lpstr>
      <vt:lpstr>PowerPoint Presentation</vt:lpstr>
      <vt:lpstr>What Is Association Mining?</vt:lpstr>
      <vt:lpstr>Why Is Frequent Pattern or Association Mining Important?</vt:lpstr>
      <vt:lpstr>Association Rule Mining</vt:lpstr>
      <vt:lpstr>Definition: Frequent Itemset</vt:lpstr>
      <vt:lpstr>Definition: Association Rule</vt:lpstr>
      <vt:lpstr>Basic Concepts: Frequent Patterns and Association Rules</vt:lpstr>
      <vt:lpstr>Association Rule Mining Task</vt:lpstr>
      <vt:lpstr>Mining Association Rules</vt:lpstr>
      <vt:lpstr>Frequent Itemset Generation</vt:lpstr>
      <vt:lpstr>Frequent Itemset Generation</vt:lpstr>
      <vt:lpstr>Frequent Itemset Generation Strategies</vt:lpstr>
      <vt:lpstr>Reducing Number of Candidates</vt:lpstr>
      <vt:lpstr>Illustrating Apriori Principle</vt:lpstr>
      <vt:lpstr>Illustrating Apriori Principle</vt:lpstr>
      <vt:lpstr>The Apriori Algorithm—An Example </vt:lpstr>
      <vt:lpstr>The Apriori Algorithm</vt:lpstr>
      <vt:lpstr>Important Details of Apriori</vt:lpstr>
      <vt:lpstr>Take Home Message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Junming Shao</dc:creator>
  <cp:lastModifiedBy>Raja Kumar</cp:lastModifiedBy>
  <cp:revision>889</cp:revision>
  <cp:lastPrinted>2017-05-02T13:35:55Z</cp:lastPrinted>
  <dcterms:created xsi:type="dcterms:W3CDTF">2015-10-30T04:49:06Z</dcterms:created>
  <dcterms:modified xsi:type="dcterms:W3CDTF">2022-08-21T07:50:47Z</dcterms:modified>
</cp:coreProperties>
</file>